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3" r:id="rId4"/>
  </p:sldMasterIdLst>
  <p:notesMasterIdLst>
    <p:notesMasterId r:id="rId26"/>
  </p:notesMasterIdLst>
  <p:handoutMasterIdLst>
    <p:handoutMasterId r:id="rId27"/>
  </p:handoutMasterIdLst>
  <p:sldIdLst>
    <p:sldId id="264" r:id="rId5"/>
    <p:sldId id="256" r:id="rId6"/>
    <p:sldId id="263" r:id="rId7"/>
    <p:sldId id="268" r:id="rId8"/>
    <p:sldId id="272" r:id="rId9"/>
    <p:sldId id="276" r:id="rId10"/>
    <p:sldId id="282" r:id="rId11"/>
    <p:sldId id="283" r:id="rId12"/>
    <p:sldId id="284" r:id="rId13"/>
    <p:sldId id="285" r:id="rId14"/>
    <p:sldId id="286" r:id="rId15"/>
    <p:sldId id="287" r:id="rId16"/>
    <p:sldId id="289" r:id="rId17"/>
    <p:sldId id="261" r:id="rId18"/>
    <p:sldId id="266" r:id="rId19"/>
    <p:sldId id="277" r:id="rId20"/>
    <p:sldId id="278" r:id="rId21"/>
    <p:sldId id="279" r:id="rId22"/>
    <p:sldId id="280" r:id="rId23"/>
    <p:sldId id="265" r:id="rId24"/>
    <p:sldId id="281" r:id="rId25"/>
  </p:sldIdLst>
  <p:sldSz cx="12192000" cy="6858000"/>
  <p:notesSz cx="6858000" cy="9144000"/>
  <p:defaultTextStyle>
    <a:defPPr rtl="0">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96223B-2E23-FE15-08BE-18246C14598F}" name="Ryan McKenzie" initials="RM" userId="S::ryan.mckenzie@sd5.bc.ca::c678672d-75d1-4268-a4f1-f5b11fb10428" providerId="AD"/>
  <p188:author id="{C3C16FEE-20A4-6B02-1FAE-E4090FB4CEC2}" name="Kim Froehler" initials="KF" userId="S::kim.froehler@sd5.bc.ca::63dfa8bc-077d-4465-9785-8af070552e5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33B3B3-EB4A-407D-B3B7-B2D12DF581E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2ACE4910-60DE-4E4D-B768-BB7B8A7C612D}">
      <dgm:prSet/>
      <dgm:spPr/>
      <dgm:t>
        <a:bodyPr/>
        <a:lstStyle/>
        <a:p>
          <a:r>
            <a:rPr lang="en-GB"/>
            <a:t>Survey</a:t>
          </a:r>
          <a:endParaRPr lang="en-US"/>
        </a:p>
      </dgm:t>
    </dgm:pt>
    <dgm:pt modelId="{59DD208A-DE17-4D3D-B886-BC25DA39178A}" type="parTrans" cxnId="{DC9D2B69-AEDA-4B6E-B593-521FDC75D2A5}">
      <dgm:prSet/>
      <dgm:spPr/>
      <dgm:t>
        <a:bodyPr/>
        <a:lstStyle/>
        <a:p>
          <a:endParaRPr lang="en-US"/>
        </a:p>
      </dgm:t>
    </dgm:pt>
    <dgm:pt modelId="{A73BA4CA-9168-4FCC-8130-3ABBE6E3807C}" type="sibTrans" cxnId="{DC9D2B69-AEDA-4B6E-B593-521FDC75D2A5}">
      <dgm:prSet/>
      <dgm:spPr/>
      <dgm:t>
        <a:bodyPr/>
        <a:lstStyle/>
        <a:p>
          <a:endParaRPr lang="en-US"/>
        </a:p>
      </dgm:t>
    </dgm:pt>
    <dgm:pt modelId="{620EB5F9-F968-4B0F-9A3D-7C48B47AA543}">
      <dgm:prSet/>
      <dgm:spPr/>
      <dgm:t>
        <a:bodyPr/>
        <a:lstStyle/>
        <a:p>
          <a:r>
            <a:rPr lang="en-GB"/>
            <a:t>Scope and sequence</a:t>
          </a:r>
          <a:endParaRPr lang="en-US"/>
        </a:p>
      </dgm:t>
    </dgm:pt>
    <dgm:pt modelId="{FB8D7290-33F7-4B66-886B-A59B7D0A7BD7}" type="parTrans" cxnId="{240A91D5-EC35-4AB5-95E2-B7F4F33BEFFB}">
      <dgm:prSet/>
      <dgm:spPr/>
      <dgm:t>
        <a:bodyPr/>
        <a:lstStyle/>
        <a:p>
          <a:endParaRPr lang="en-US"/>
        </a:p>
      </dgm:t>
    </dgm:pt>
    <dgm:pt modelId="{AFF5FC85-B11E-4107-8ACD-BC2877C87C71}" type="sibTrans" cxnId="{240A91D5-EC35-4AB5-95E2-B7F4F33BEFFB}">
      <dgm:prSet/>
      <dgm:spPr/>
      <dgm:t>
        <a:bodyPr/>
        <a:lstStyle/>
        <a:p>
          <a:endParaRPr lang="en-US"/>
        </a:p>
      </dgm:t>
    </dgm:pt>
    <dgm:pt modelId="{C2814AF7-3AA0-460E-B2AF-2897F7F2DFF3}">
      <dgm:prSet/>
      <dgm:spPr/>
      <dgm:t>
        <a:bodyPr/>
        <a:lstStyle/>
        <a:p>
          <a:r>
            <a:rPr lang="en-GB"/>
            <a:t>Growing set of resources</a:t>
          </a:r>
          <a:endParaRPr lang="en-US"/>
        </a:p>
      </dgm:t>
    </dgm:pt>
    <dgm:pt modelId="{BB57B136-0CEF-4F63-A621-640C6251A584}" type="parTrans" cxnId="{15DE2B02-FF96-402D-BB59-409504EE40C9}">
      <dgm:prSet/>
      <dgm:spPr/>
      <dgm:t>
        <a:bodyPr/>
        <a:lstStyle/>
        <a:p>
          <a:endParaRPr lang="en-US"/>
        </a:p>
      </dgm:t>
    </dgm:pt>
    <dgm:pt modelId="{02BDE0C6-6D29-41AD-9DC2-F620913D1F94}" type="sibTrans" cxnId="{15DE2B02-FF96-402D-BB59-409504EE40C9}">
      <dgm:prSet/>
      <dgm:spPr/>
      <dgm:t>
        <a:bodyPr/>
        <a:lstStyle/>
        <a:p>
          <a:endParaRPr lang="en-US"/>
        </a:p>
      </dgm:t>
    </dgm:pt>
    <dgm:pt modelId="{750D22EF-3199-4A17-950C-E851776BB2B3}" type="pres">
      <dgm:prSet presAssocID="{AE33B3B3-EB4A-407D-B3B7-B2D12DF581E3}" presName="hierChild1" presStyleCnt="0">
        <dgm:presLayoutVars>
          <dgm:chPref val="1"/>
          <dgm:dir/>
          <dgm:animOne val="branch"/>
          <dgm:animLvl val="lvl"/>
          <dgm:resizeHandles/>
        </dgm:presLayoutVars>
      </dgm:prSet>
      <dgm:spPr/>
    </dgm:pt>
    <dgm:pt modelId="{5BD80649-EDA1-428F-BB45-7A0BEEBC3048}" type="pres">
      <dgm:prSet presAssocID="{2ACE4910-60DE-4E4D-B768-BB7B8A7C612D}" presName="hierRoot1" presStyleCnt="0"/>
      <dgm:spPr/>
    </dgm:pt>
    <dgm:pt modelId="{66C38B2E-1498-4313-B8EF-549265024E27}" type="pres">
      <dgm:prSet presAssocID="{2ACE4910-60DE-4E4D-B768-BB7B8A7C612D}" presName="composite" presStyleCnt="0"/>
      <dgm:spPr/>
    </dgm:pt>
    <dgm:pt modelId="{187DB1F6-521B-4ADC-A131-A9C14ECCB5F9}" type="pres">
      <dgm:prSet presAssocID="{2ACE4910-60DE-4E4D-B768-BB7B8A7C612D}" presName="background" presStyleLbl="node0" presStyleIdx="0" presStyleCnt="3"/>
      <dgm:spPr/>
    </dgm:pt>
    <dgm:pt modelId="{0A78FB78-548A-4BA2-8F50-1818FFF96D95}" type="pres">
      <dgm:prSet presAssocID="{2ACE4910-60DE-4E4D-B768-BB7B8A7C612D}" presName="text" presStyleLbl="fgAcc0" presStyleIdx="0" presStyleCnt="3">
        <dgm:presLayoutVars>
          <dgm:chPref val="3"/>
        </dgm:presLayoutVars>
      </dgm:prSet>
      <dgm:spPr/>
    </dgm:pt>
    <dgm:pt modelId="{00413EE0-582A-4EF1-BE28-6C501D680DDA}" type="pres">
      <dgm:prSet presAssocID="{2ACE4910-60DE-4E4D-B768-BB7B8A7C612D}" presName="hierChild2" presStyleCnt="0"/>
      <dgm:spPr/>
    </dgm:pt>
    <dgm:pt modelId="{27C3B74C-19BA-426B-BFC6-E158E1E5A29F}" type="pres">
      <dgm:prSet presAssocID="{620EB5F9-F968-4B0F-9A3D-7C48B47AA543}" presName="hierRoot1" presStyleCnt="0"/>
      <dgm:spPr/>
    </dgm:pt>
    <dgm:pt modelId="{E3E911E0-544D-4BD5-B12E-41BC4FF6397C}" type="pres">
      <dgm:prSet presAssocID="{620EB5F9-F968-4B0F-9A3D-7C48B47AA543}" presName="composite" presStyleCnt="0"/>
      <dgm:spPr/>
    </dgm:pt>
    <dgm:pt modelId="{06E5C791-A3BB-487C-BEE2-26BF2DA8BD46}" type="pres">
      <dgm:prSet presAssocID="{620EB5F9-F968-4B0F-9A3D-7C48B47AA543}" presName="background" presStyleLbl="node0" presStyleIdx="1" presStyleCnt="3"/>
      <dgm:spPr/>
    </dgm:pt>
    <dgm:pt modelId="{8793C7D8-AC07-4C95-B0F2-F6D2524AFB3E}" type="pres">
      <dgm:prSet presAssocID="{620EB5F9-F968-4B0F-9A3D-7C48B47AA543}" presName="text" presStyleLbl="fgAcc0" presStyleIdx="1" presStyleCnt="3">
        <dgm:presLayoutVars>
          <dgm:chPref val="3"/>
        </dgm:presLayoutVars>
      </dgm:prSet>
      <dgm:spPr/>
    </dgm:pt>
    <dgm:pt modelId="{B10F03DB-9768-439D-8783-CEA0ADF37520}" type="pres">
      <dgm:prSet presAssocID="{620EB5F9-F968-4B0F-9A3D-7C48B47AA543}" presName="hierChild2" presStyleCnt="0"/>
      <dgm:spPr/>
    </dgm:pt>
    <dgm:pt modelId="{31D65482-5702-4A76-ADEF-7AF479363714}" type="pres">
      <dgm:prSet presAssocID="{C2814AF7-3AA0-460E-B2AF-2897F7F2DFF3}" presName="hierRoot1" presStyleCnt="0"/>
      <dgm:spPr/>
    </dgm:pt>
    <dgm:pt modelId="{CCB55AED-E55A-4F2D-BA05-9C58C63E2101}" type="pres">
      <dgm:prSet presAssocID="{C2814AF7-3AA0-460E-B2AF-2897F7F2DFF3}" presName="composite" presStyleCnt="0"/>
      <dgm:spPr/>
    </dgm:pt>
    <dgm:pt modelId="{62EFFC7E-60C0-4D6D-B047-2C9ACBC9D8AF}" type="pres">
      <dgm:prSet presAssocID="{C2814AF7-3AA0-460E-B2AF-2897F7F2DFF3}" presName="background" presStyleLbl="node0" presStyleIdx="2" presStyleCnt="3"/>
      <dgm:spPr/>
    </dgm:pt>
    <dgm:pt modelId="{1E0A164B-9ABB-4A80-8981-5206FC994521}" type="pres">
      <dgm:prSet presAssocID="{C2814AF7-3AA0-460E-B2AF-2897F7F2DFF3}" presName="text" presStyleLbl="fgAcc0" presStyleIdx="2" presStyleCnt="3">
        <dgm:presLayoutVars>
          <dgm:chPref val="3"/>
        </dgm:presLayoutVars>
      </dgm:prSet>
      <dgm:spPr/>
    </dgm:pt>
    <dgm:pt modelId="{E97237C0-217A-4D4A-B8CC-C86F16904847}" type="pres">
      <dgm:prSet presAssocID="{C2814AF7-3AA0-460E-B2AF-2897F7F2DFF3}" presName="hierChild2" presStyleCnt="0"/>
      <dgm:spPr/>
    </dgm:pt>
  </dgm:ptLst>
  <dgm:cxnLst>
    <dgm:cxn modelId="{15DE2B02-FF96-402D-BB59-409504EE40C9}" srcId="{AE33B3B3-EB4A-407D-B3B7-B2D12DF581E3}" destId="{C2814AF7-3AA0-460E-B2AF-2897F7F2DFF3}" srcOrd="2" destOrd="0" parTransId="{BB57B136-0CEF-4F63-A621-640C6251A584}" sibTransId="{02BDE0C6-6D29-41AD-9DC2-F620913D1F94}"/>
    <dgm:cxn modelId="{EEA6A740-8290-4815-87C2-ABB0B34E94BA}" type="presOf" srcId="{AE33B3B3-EB4A-407D-B3B7-B2D12DF581E3}" destId="{750D22EF-3199-4A17-950C-E851776BB2B3}" srcOrd="0" destOrd="0" presId="urn:microsoft.com/office/officeart/2005/8/layout/hierarchy1"/>
    <dgm:cxn modelId="{DC9D2B69-AEDA-4B6E-B593-521FDC75D2A5}" srcId="{AE33B3B3-EB4A-407D-B3B7-B2D12DF581E3}" destId="{2ACE4910-60DE-4E4D-B768-BB7B8A7C612D}" srcOrd="0" destOrd="0" parTransId="{59DD208A-DE17-4D3D-B886-BC25DA39178A}" sibTransId="{A73BA4CA-9168-4FCC-8130-3ABBE6E3807C}"/>
    <dgm:cxn modelId="{626E957D-14A9-4200-900B-54559BB1454B}" type="presOf" srcId="{620EB5F9-F968-4B0F-9A3D-7C48B47AA543}" destId="{8793C7D8-AC07-4C95-B0F2-F6D2524AFB3E}" srcOrd="0" destOrd="0" presId="urn:microsoft.com/office/officeart/2005/8/layout/hierarchy1"/>
    <dgm:cxn modelId="{0392AA91-9203-4D0C-97D3-33B6EF0050BE}" type="presOf" srcId="{C2814AF7-3AA0-460E-B2AF-2897F7F2DFF3}" destId="{1E0A164B-9ABB-4A80-8981-5206FC994521}" srcOrd="0" destOrd="0" presId="urn:microsoft.com/office/officeart/2005/8/layout/hierarchy1"/>
    <dgm:cxn modelId="{CBC8C0A8-07A7-4DB8-8D4A-3B75C587E326}" type="presOf" srcId="{2ACE4910-60DE-4E4D-B768-BB7B8A7C612D}" destId="{0A78FB78-548A-4BA2-8F50-1818FFF96D95}" srcOrd="0" destOrd="0" presId="urn:microsoft.com/office/officeart/2005/8/layout/hierarchy1"/>
    <dgm:cxn modelId="{240A91D5-EC35-4AB5-95E2-B7F4F33BEFFB}" srcId="{AE33B3B3-EB4A-407D-B3B7-B2D12DF581E3}" destId="{620EB5F9-F968-4B0F-9A3D-7C48B47AA543}" srcOrd="1" destOrd="0" parTransId="{FB8D7290-33F7-4B66-886B-A59B7D0A7BD7}" sibTransId="{AFF5FC85-B11E-4107-8ACD-BC2877C87C71}"/>
    <dgm:cxn modelId="{1A1484CC-8A95-4109-9EDC-F3AF2BA7BFD3}" type="presParOf" srcId="{750D22EF-3199-4A17-950C-E851776BB2B3}" destId="{5BD80649-EDA1-428F-BB45-7A0BEEBC3048}" srcOrd="0" destOrd="0" presId="urn:microsoft.com/office/officeart/2005/8/layout/hierarchy1"/>
    <dgm:cxn modelId="{065E1AED-E64D-47DE-9BC6-358EA06AC346}" type="presParOf" srcId="{5BD80649-EDA1-428F-BB45-7A0BEEBC3048}" destId="{66C38B2E-1498-4313-B8EF-549265024E27}" srcOrd="0" destOrd="0" presId="urn:microsoft.com/office/officeart/2005/8/layout/hierarchy1"/>
    <dgm:cxn modelId="{89A9A290-1625-483C-8960-2A42BF0E8018}" type="presParOf" srcId="{66C38B2E-1498-4313-B8EF-549265024E27}" destId="{187DB1F6-521B-4ADC-A131-A9C14ECCB5F9}" srcOrd="0" destOrd="0" presId="urn:microsoft.com/office/officeart/2005/8/layout/hierarchy1"/>
    <dgm:cxn modelId="{9FB8934E-CBFA-4D93-A154-69C640EC5AEB}" type="presParOf" srcId="{66C38B2E-1498-4313-B8EF-549265024E27}" destId="{0A78FB78-548A-4BA2-8F50-1818FFF96D95}" srcOrd="1" destOrd="0" presId="urn:microsoft.com/office/officeart/2005/8/layout/hierarchy1"/>
    <dgm:cxn modelId="{19EFB2AA-E988-4DC4-879B-9438135EDF2C}" type="presParOf" srcId="{5BD80649-EDA1-428F-BB45-7A0BEEBC3048}" destId="{00413EE0-582A-4EF1-BE28-6C501D680DDA}" srcOrd="1" destOrd="0" presId="urn:microsoft.com/office/officeart/2005/8/layout/hierarchy1"/>
    <dgm:cxn modelId="{290C2058-34B1-484E-82A5-DFEFCD640938}" type="presParOf" srcId="{750D22EF-3199-4A17-950C-E851776BB2B3}" destId="{27C3B74C-19BA-426B-BFC6-E158E1E5A29F}" srcOrd="1" destOrd="0" presId="urn:microsoft.com/office/officeart/2005/8/layout/hierarchy1"/>
    <dgm:cxn modelId="{9CCC2B5F-5BF1-4AE1-9CA1-8FF16FF12B7C}" type="presParOf" srcId="{27C3B74C-19BA-426B-BFC6-E158E1E5A29F}" destId="{E3E911E0-544D-4BD5-B12E-41BC4FF6397C}" srcOrd="0" destOrd="0" presId="urn:microsoft.com/office/officeart/2005/8/layout/hierarchy1"/>
    <dgm:cxn modelId="{63EE189D-35D2-40BE-8303-D1A81DFA0F6C}" type="presParOf" srcId="{E3E911E0-544D-4BD5-B12E-41BC4FF6397C}" destId="{06E5C791-A3BB-487C-BEE2-26BF2DA8BD46}" srcOrd="0" destOrd="0" presId="urn:microsoft.com/office/officeart/2005/8/layout/hierarchy1"/>
    <dgm:cxn modelId="{A443F0E8-975E-42A1-9952-5BF1E9FBDFD5}" type="presParOf" srcId="{E3E911E0-544D-4BD5-B12E-41BC4FF6397C}" destId="{8793C7D8-AC07-4C95-B0F2-F6D2524AFB3E}" srcOrd="1" destOrd="0" presId="urn:microsoft.com/office/officeart/2005/8/layout/hierarchy1"/>
    <dgm:cxn modelId="{75AA0094-2545-4E8A-BFBA-D5002736F0E3}" type="presParOf" srcId="{27C3B74C-19BA-426B-BFC6-E158E1E5A29F}" destId="{B10F03DB-9768-439D-8783-CEA0ADF37520}" srcOrd="1" destOrd="0" presId="urn:microsoft.com/office/officeart/2005/8/layout/hierarchy1"/>
    <dgm:cxn modelId="{CF5FD1CB-CA7F-4533-951C-DE23F710B1E6}" type="presParOf" srcId="{750D22EF-3199-4A17-950C-E851776BB2B3}" destId="{31D65482-5702-4A76-ADEF-7AF479363714}" srcOrd="2" destOrd="0" presId="urn:microsoft.com/office/officeart/2005/8/layout/hierarchy1"/>
    <dgm:cxn modelId="{9F247638-4744-4F59-886A-272AAE4CEAFD}" type="presParOf" srcId="{31D65482-5702-4A76-ADEF-7AF479363714}" destId="{CCB55AED-E55A-4F2D-BA05-9C58C63E2101}" srcOrd="0" destOrd="0" presId="urn:microsoft.com/office/officeart/2005/8/layout/hierarchy1"/>
    <dgm:cxn modelId="{D7519969-0C79-4071-9ECD-86B6FD0A3617}" type="presParOf" srcId="{CCB55AED-E55A-4F2D-BA05-9C58C63E2101}" destId="{62EFFC7E-60C0-4D6D-B047-2C9ACBC9D8AF}" srcOrd="0" destOrd="0" presId="urn:microsoft.com/office/officeart/2005/8/layout/hierarchy1"/>
    <dgm:cxn modelId="{BBFB8CBD-20D4-45EA-AB5C-B0D8DF88BA00}" type="presParOf" srcId="{CCB55AED-E55A-4F2D-BA05-9C58C63E2101}" destId="{1E0A164B-9ABB-4A80-8981-5206FC994521}" srcOrd="1" destOrd="0" presId="urn:microsoft.com/office/officeart/2005/8/layout/hierarchy1"/>
    <dgm:cxn modelId="{9C50114F-22A1-4C06-A03D-A5414505178B}" type="presParOf" srcId="{31D65482-5702-4A76-ADEF-7AF479363714}" destId="{E97237C0-217A-4D4A-B8CC-C86F1690484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988739-0852-407C-97D9-CC735C82B55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AE8784A-641E-4C8B-AF63-FC965FA7004A}">
      <dgm:prSet/>
      <dgm:spPr/>
      <dgm:t>
        <a:bodyPr/>
        <a:lstStyle/>
        <a:p>
          <a:r>
            <a:rPr lang="en-GB"/>
            <a:t>1 Photo-visual </a:t>
          </a:r>
          <a:r>
            <a:rPr lang="en-GB">
              <a:latin typeface="Avenir Next LT Pro"/>
            </a:rPr>
            <a:t>literacy</a:t>
          </a:r>
          <a:endParaRPr lang="en-US"/>
        </a:p>
      </dgm:t>
    </dgm:pt>
    <dgm:pt modelId="{9781386A-774F-4629-B186-898EF941668A}" type="parTrans" cxnId="{0E3BAC3B-AB50-42B4-9935-89E6951F22EE}">
      <dgm:prSet/>
      <dgm:spPr/>
      <dgm:t>
        <a:bodyPr/>
        <a:lstStyle/>
        <a:p>
          <a:endParaRPr lang="en-US"/>
        </a:p>
      </dgm:t>
    </dgm:pt>
    <dgm:pt modelId="{BAA11744-D24C-4265-92DC-F85ADD97E070}" type="sibTrans" cxnId="{0E3BAC3B-AB50-42B4-9935-89E6951F22EE}">
      <dgm:prSet/>
      <dgm:spPr/>
      <dgm:t>
        <a:bodyPr/>
        <a:lstStyle/>
        <a:p>
          <a:endParaRPr lang="en-US"/>
        </a:p>
      </dgm:t>
    </dgm:pt>
    <dgm:pt modelId="{AF9E160B-FF49-47C4-AA5F-8BDFD5AFB736}">
      <dgm:prSet/>
      <dgm:spPr/>
      <dgm:t>
        <a:bodyPr/>
        <a:lstStyle/>
        <a:p>
          <a:r>
            <a:rPr lang="en-GB"/>
            <a:t>2 Reproduction </a:t>
          </a:r>
          <a:r>
            <a:rPr lang="en-GB">
              <a:latin typeface="Avenir Next LT Pro"/>
            </a:rPr>
            <a:t>literacy</a:t>
          </a:r>
          <a:endParaRPr lang="en-US"/>
        </a:p>
      </dgm:t>
    </dgm:pt>
    <dgm:pt modelId="{27D03E69-4CA7-4631-8E0C-E99281C0AE0F}" type="parTrans" cxnId="{9CC50A46-1619-4457-8454-55FBA92D1DB0}">
      <dgm:prSet/>
      <dgm:spPr/>
      <dgm:t>
        <a:bodyPr/>
        <a:lstStyle/>
        <a:p>
          <a:endParaRPr lang="en-US"/>
        </a:p>
      </dgm:t>
    </dgm:pt>
    <dgm:pt modelId="{485BDBE1-D458-4FD7-B140-BAE75CBBB7F9}" type="sibTrans" cxnId="{9CC50A46-1619-4457-8454-55FBA92D1DB0}">
      <dgm:prSet/>
      <dgm:spPr/>
      <dgm:t>
        <a:bodyPr/>
        <a:lstStyle/>
        <a:p>
          <a:endParaRPr lang="en-US"/>
        </a:p>
      </dgm:t>
    </dgm:pt>
    <dgm:pt modelId="{FE5054BC-CC10-4801-B581-5E8C5BB32334}">
      <dgm:prSet/>
      <dgm:spPr/>
      <dgm:t>
        <a:bodyPr/>
        <a:lstStyle/>
        <a:p>
          <a:r>
            <a:rPr lang="en-GB"/>
            <a:t>3 </a:t>
          </a:r>
          <a:r>
            <a:rPr lang="en-GB">
              <a:latin typeface="Avenir Next LT Pro"/>
            </a:rPr>
            <a:t>Information</a:t>
          </a:r>
          <a:r>
            <a:rPr lang="en-GB"/>
            <a:t> </a:t>
          </a:r>
          <a:r>
            <a:rPr lang="en-GB">
              <a:latin typeface="Avenir Next LT Pro"/>
            </a:rPr>
            <a:t>literacy</a:t>
          </a:r>
          <a:endParaRPr lang="en-US"/>
        </a:p>
      </dgm:t>
    </dgm:pt>
    <dgm:pt modelId="{283E3C16-20FB-4288-B868-155AD0A666EC}" type="parTrans" cxnId="{81EE9EFD-373B-487C-819B-5E91F9187EED}">
      <dgm:prSet/>
      <dgm:spPr/>
      <dgm:t>
        <a:bodyPr/>
        <a:lstStyle/>
        <a:p>
          <a:endParaRPr lang="en-US"/>
        </a:p>
      </dgm:t>
    </dgm:pt>
    <dgm:pt modelId="{1A230136-6ECB-4C44-A991-52BF3BDD4559}" type="sibTrans" cxnId="{81EE9EFD-373B-487C-819B-5E91F9187EED}">
      <dgm:prSet/>
      <dgm:spPr/>
      <dgm:t>
        <a:bodyPr/>
        <a:lstStyle/>
        <a:p>
          <a:endParaRPr lang="en-US"/>
        </a:p>
      </dgm:t>
    </dgm:pt>
    <dgm:pt modelId="{C2CCE3D3-1412-4F58-AC68-1D68513057DE}">
      <dgm:prSet/>
      <dgm:spPr/>
      <dgm:t>
        <a:bodyPr/>
        <a:lstStyle/>
        <a:p>
          <a:pPr rtl="0"/>
          <a:r>
            <a:rPr lang="en-GB"/>
            <a:t>4 </a:t>
          </a:r>
          <a:r>
            <a:rPr lang="en-GB">
              <a:latin typeface="Avenir Next LT Pro"/>
            </a:rPr>
            <a:t>Branching literacy</a:t>
          </a:r>
          <a:endParaRPr lang="en-US"/>
        </a:p>
      </dgm:t>
    </dgm:pt>
    <dgm:pt modelId="{005503A9-82BA-4435-B314-653681502149}" type="parTrans" cxnId="{84281D53-CF3E-4CF5-BFA7-0DEDF2F41213}">
      <dgm:prSet/>
      <dgm:spPr/>
      <dgm:t>
        <a:bodyPr/>
        <a:lstStyle/>
        <a:p>
          <a:endParaRPr lang="en-US"/>
        </a:p>
      </dgm:t>
    </dgm:pt>
    <dgm:pt modelId="{6863C099-24D5-4A5F-A474-808E5C0223A2}" type="sibTrans" cxnId="{84281D53-CF3E-4CF5-BFA7-0DEDF2F41213}">
      <dgm:prSet/>
      <dgm:spPr/>
      <dgm:t>
        <a:bodyPr/>
        <a:lstStyle/>
        <a:p>
          <a:endParaRPr lang="en-US"/>
        </a:p>
      </dgm:t>
    </dgm:pt>
    <dgm:pt modelId="{39E10B5E-5ACF-4DDE-AD75-2C7BF40A27A7}">
      <dgm:prSet/>
      <dgm:spPr/>
      <dgm:t>
        <a:bodyPr/>
        <a:lstStyle/>
        <a:p>
          <a:r>
            <a:rPr lang="en-GB"/>
            <a:t>5 Social-emotional </a:t>
          </a:r>
          <a:r>
            <a:rPr lang="en-GB">
              <a:latin typeface="Avenir Next LT Pro"/>
            </a:rPr>
            <a:t>literacy</a:t>
          </a:r>
          <a:endParaRPr lang="en-US"/>
        </a:p>
      </dgm:t>
    </dgm:pt>
    <dgm:pt modelId="{51D52CA6-07EC-4A8E-A605-CE8AB7DB0971}" type="parTrans" cxnId="{4BAB8B8D-BD54-4618-9C51-56B2F3C998C1}">
      <dgm:prSet/>
      <dgm:spPr/>
      <dgm:t>
        <a:bodyPr/>
        <a:lstStyle/>
        <a:p>
          <a:endParaRPr lang="en-US"/>
        </a:p>
      </dgm:t>
    </dgm:pt>
    <dgm:pt modelId="{7BEDAA8E-79F6-483F-A37A-E3F6E53CE6CE}" type="sibTrans" cxnId="{4BAB8B8D-BD54-4618-9C51-56B2F3C998C1}">
      <dgm:prSet/>
      <dgm:spPr/>
      <dgm:t>
        <a:bodyPr/>
        <a:lstStyle/>
        <a:p>
          <a:endParaRPr lang="en-US"/>
        </a:p>
      </dgm:t>
    </dgm:pt>
    <dgm:pt modelId="{B1E1045F-0844-40C7-87A1-05ACA5FEBE90}">
      <dgm:prSet/>
      <dgm:spPr/>
      <dgm:t>
        <a:bodyPr/>
        <a:lstStyle/>
        <a:p>
          <a:pPr rtl="0"/>
          <a:r>
            <a:rPr lang="en-GB"/>
            <a:t>6 Real-time thinking</a:t>
          </a:r>
          <a:r>
            <a:rPr lang="en-GB">
              <a:latin typeface="Avenir Next LT Pro"/>
            </a:rPr>
            <a:t> literacy</a:t>
          </a:r>
          <a:endParaRPr lang="en-US"/>
        </a:p>
      </dgm:t>
    </dgm:pt>
    <dgm:pt modelId="{5C93C8EA-EE8D-4C17-86C0-12BBBC2CE1D2}" type="parTrans" cxnId="{BC81257E-D6C9-4C22-B765-87ACF45A0DE0}">
      <dgm:prSet/>
      <dgm:spPr/>
      <dgm:t>
        <a:bodyPr/>
        <a:lstStyle/>
        <a:p>
          <a:endParaRPr lang="en-US"/>
        </a:p>
      </dgm:t>
    </dgm:pt>
    <dgm:pt modelId="{E55947D1-8006-4E91-B185-728CC15D1DE8}" type="sibTrans" cxnId="{BC81257E-D6C9-4C22-B765-87ACF45A0DE0}">
      <dgm:prSet/>
      <dgm:spPr/>
      <dgm:t>
        <a:bodyPr/>
        <a:lstStyle/>
        <a:p>
          <a:endParaRPr lang="en-US"/>
        </a:p>
      </dgm:t>
    </dgm:pt>
    <dgm:pt modelId="{9F5315EB-CA3A-4C0C-AD40-DF336D654524}" type="pres">
      <dgm:prSet presAssocID="{5A988739-0852-407C-97D9-CC735C82B558}" presName="diagram" presStyleCnt="0">
        <dgm:presLayoutVars>
          <dgm:dir/>
          <dgm:resizeHandles val="exact"/>
        </dgm:presLayoutVars>
      </dgm:prSet>
      <dgm:spPr/>
    </dgm:pt>
    <dgm:pt modelId="{1F13F857-36D5-49DE-9EAC-55E99BC8FDCC}" type="pres">
      <dgm:prSet presAssocID="{4AE8784A-641E-4C8B-AF63-FC965FA7004A}" presName="node" presStyleLbl="node1" presStyleIdx="0" presStyleCnt="6">
        <dgm:presLayoutVars>
          <dgm:bulletEnabled val="1"/>
        </dgm:presLayoutVars>
      </dgm:prSet>
      <dgm:spPr/>
    </dgm:pt>
    <dgm:pt modelId="{1C3D513F-A016-4A32-8857-D34E56A434AB}" type="pres">
      <dgm:prSet presAssocID="{BAA11744-D24C-4265-92DC-F85ADD97E070}" presName="sibTrans" presStyleCnt="0"/>
      <dgm:spPr/>
    </dgm:pt>
    <dgm:pt modelId="{BEC41372-0BF0-4DF1-BEED-C9D667A78E2E}" type="pres">
      <dgm:prSet presAssocID="{AF9E160B-FF49-47C4-AA5F-8BDFD5AFB736}" presName="node" presStyleLbl="node1" presStyleIdx="1" presStyleCnt="6">
        <dgm:presLayoutVars>
          <dgm:bulletEnabled val="1"/>
        </dgm:presLayoutVars>
      </dgm:prSet>
      <dgm:spPr/>
    </dgm:pt>
    <dgm:pt modelId="{0830A931-1D05-4979-AC34-40C12BA25020}" type="pres">
      <dgm:prSet presAssocID="{485BDBE1-D458-4FD7-B140-BAE75CBBB7F9}" presName="sibTrans" presStyleCnt="0"/>
      <dgm:spPr/>
    </dgm:pt>
    <dgm:pt modelId="{7EDFE7EF-4958-4A1E-9F2E-2B752324A1F3}" type="pres">
      <dgm:prSet presAssocID="{FE5054BC-CC10-4801-B581-5E8C5BB32334}" presName="node" presStyleLbl="node1" presStyleIdx="2" presStyleCnt="6">
        <dgm:presLayoutVars>
          <dgm:bulletEnabled val="1"/>
        </dgm:presLayoutVars>
      </dgm:prSet>
      <dgm:spPr/>
    </dgm:pt>
    <dgm:pt modelId="{FD8A5BA2-B99B-4F49-8B02-012502867522}" type="pres">
      <dgm:prSet presAssocID="{1A230136-6ECB-4C44-A991-52BF3BDD4559}" presName="sibTrans" presStyleCnt="0"/>
      <dgm:spPr/>
    </dgm:pt>
    <dgm:pt modelId="{85346E85-764A-4554-ADB0-60F1040B3A93}" type="pres">
      <dgm:prSet presAssocID="{C2CCE3D3-1412-4F58-AC68-1D68513057DE}" presName="node" presStyleLbl="node1" presStyleIdx="3" presStyleCnt="6">
        <dgm:presLayoutVars>
          <dgm:bulletEnabled val="1"/>
        </dgm:presLayoutVars>
      </dgm:prSet>
      <dgm:spPr/>
    </dgm:pt>
    <dgm:pt modelId="{36D3122D-6347-441F-97A1-57795447AEAD}" type="pres">
      <dgm:prSet presAssocID="{6863C099-24D5-4A5F-A474-808E5C0223A2}" presName="sibTrans" presStyleCnt="0"/>
      <dgm:spPr/>
    </dgm:pt>
    <dgm:pt modelId="{BB63DD21-2C5A-407F-9325-65200A826857}" type="pres">
      <dgm:prSet presAssocID="{39E10B5E-5ACF-4DDE-AD75-2C7BF40A27A7}" presName="node" presStyleLbl="node1" presStyleIdx="4" presStyleCnt="6">
        <dgm:presLayoutVars>
          <dgm:bulletEnabled val="1"/>
        </dgm:presLayoutVars>
      </dgm:prSet>
      <dgm:spPr/>
    </dgm:pt>
    <dgm:pt modelId="{C3722E24-BF59-4AF7-A1A2-9771337A1702}" type="pres">
      <dgm:prSet presAssocID="{7BEDAA8E-79F6-483F-A37A-E3F6E53CE6CE}" presName="sibTrans" presStyleCnt="0"/>
      <dgm:spPr/>
    </dgm:pt>
    <dgm:pt modelId="{52561968-3D78-4220-9CAD-B21276F67020}" type="pres">
      <dgm:prSet presAssocID="{B1E1045F-0844-40C7-87A1-05ACA5FEBE90}" presName="node" presStyleLbl="node1" presStyleIdx="5" presStyleCnt="6">
        <dgm:presLayoutVars>
          <dgm:bulletEnabled val="1"/>
        </dgm:presLayoutVars>
      </dgm:prSet>
      <dgm:spPr/>
    </dgm:pt>
  </dgm:ptLst>
  <dgm:cxnLst>
    <dgm:cxn modelId="{A40BC21F-D51F-4CFB-9F22-FEF6907184FE}" type="presOf" srcId="{FE5054BC-CC10-4801-B581-5E8C5BB32334}" destId="{7EDFE7EF-4958-4A1E-9F2E-2B752324A1F3}" srcOrd="0" destOrd="0" presId="urn:microsoft.com/office/officeart/2005/8/layout/default"/>
    <dgm:cxn modelId="{2BF9B734-F27A-47D2-B5E0-6ED820D53306}" type="presOf" srcId="{39E10B5E-5ACF-4DDE-AD75-2C7BF40A27A7}" destId="{BB63DD21-2C5A-407F-9325-65200A826857}" srcOrd="0" destOrd="0" presId="urn:microsoft.com/office/officeart/2005/8/layout/default"/>
    <dgm:cxn modelId="{0E3BAC3B-AB50-42B4-9935-89E6951F22EE}" srcId="{5A988739-0852-407C-97D9-CC735C82B558}" destId="{4AE8784A-641E-4C8B-AF63-FC965FA7004A}" srcOrd="0" destOrd="0" parTransId="{9781386A-774F-4629-B186-898EF941668A}" sibTransId="{BAA11744-D24C-4265-92DC-F85ADD97E070}"/>
    <dgm:cxn modelId="{9CC50A46-1619-4457-8454-55FBA92D1DB0}" srcId="{5A988739-0852-407C-97D9-CC735C82B558}" destId="{AF9E160B-FF49-47C4-AA5F-8BDFD5AFB736}" srcOrd="1" destOrd="0" parTransId="{27D03E69-4CA7-4631-8E0C-E99281C0AE0F}" sibTransId="{485BDBE1-D458-4FD7-B140-BAE75CBBB7F9}"/>
    <dgm:cxn modelId="{84281D53-CF3E-4CF5-BFA7-0DEDF2F41213}" srcId="{5A988739-0852-407C-97D9-CC735C82B558}" destId="{C2CCE3D3-1412-4F58-AC68-1D68513057DE}" srcOrd="3" destOrd="0" parTransId="{005503A9-82BA-4435-B314-653681502149}" sibTransId="{6863C099-24D5-4A5F-A474-808E5C0223A2}"/>
    <dgm:cxn modelId="{32E0DD73-7A80-44B9-A1DD-D072FADECFDB}" type="presOf" srcId="{AF9E160B-FF49-47C4-AA5F-8BDFD5AFB736}" destId="{BEC41372-0BF0-4DF1-BEED-C9D667A78E2E}" srcOrd="0" destOrd="0" presId="urn:microsoft.com/office/officeart/2005/8/layout/default"/>
    <dgm:cxn modelId="{68916176-0B19-436D-A301-69528ED70828}" type="presOf" srcId="{4AE8784A-641E-4C8B-AF63-FC965FA7004A}" destId="{1F13F857-36D5-49DE-9EAC-55E99BC8FDCC}" srcOrd="0" destOrd="0" presId="urn:microsoft.com/office/officeart/2005/8/layout/default"/>
    <dgm:cxn modelId="{9BA81E58-C49B-4CD4-A1B9-6C7264C48667}" type="presOf" srcId="{B1E1045F-0844-40C7-87A1-05ACA5FEBE90}" destId="{52561968-3D78-4220-9CAD-B21276F67020}" srcOrd="0" destOrd="0" presId="urn:microsoft.com/office/officeart/2005/8/layout/default"/>
    <dgm:cxn modelId="{835F4B59-912A-48AC-805D-DC5952A02E7A}" type="presOf" srcId="{C2CCE3D3-1412-4F58-AC68-1D68513057DE}" destId="{85346E85-764A-4554-ADB0-60F1040B3A93}" srcOrd="0" destOrd="0" presId="urn:microsoft.com/office/officeart/2005/8/layout/default"/>
    <dgm:cxn modelId="{BC81257E-D6C9-4C22-B765-87ACF45A0DE0}" srcId="{5A988739-0852-407C-97D9-CC735C82B558}" destId="{B1E1045F-0844-40C7-87A1-05ACA5FEBE90}" srcOrd="5" destOrd="0" parTransId="{5C93C8EA-EE8D-4C17-86C0-12BBBC2CE1D2}" sibTransId="{E55947D1-8006-4E91-B185-728CC15D1DE8}"/>
    <dgm:cxn modelId="{4BAB8B8D-BD54-4618-9C51-56B2F3C998C1}" srcId="{5A988739-0852-407C-97D9-CC735C82B558}" destId="{39E10B5E-5ACF-4DDE-AD75-2C7BF40A27A7}" srcOrd="4" destOrd="0" parTransId="{51D52CA6-07EC-4A8E-A605-CE8AB7DB0971}" sibTransId="{7BEDAA8E-79F6-483F-A37A-E3F6E53CE6CE}"/>
    <dgm:cxn modelId="{B5C076A2-C090-4779-B2AF-C8FC842013E3}" type="presOf" srcId="{5A988739-0852-407C-97D9-CC735C82B558}" destId="{9F5315EB-CA3A-4C0C-AD40-DF336D654524}" srcOrd="0" destOrd="0" presId="urn:microsoft.com/office/officeart/2005/8/layout/default"/>
    <dgm:cxn modelId="{81EE9EFD-373B-487C-819B-5E91F9187EED}" srcId="{5A988739-0852-407C-97D9-CC735C82B558}" destId="{FE5054BC-CC10-4801-B581-5E8C5BB32334}" srcOrd="2" destOrd="0" parTransId="{283E3C16-20FB-4288-B868-155AD0A666EC}" sibTransId="{1A230136-6ECB-4C44-A991-52BF3BDD4559}"/>
    <dgm:cxn modelId="{B8850755-B654-4A57-A667-0CD114AB9FB4}" type="presParOf" srcId="{9F5315EB-CA3A-4C0C-AD40-DF336D654524}" destId="{1F13F857-36D5-49DE-9EAC-55E99BC8FDCC}" srcOrd="0" destOrd="0" presId="urn:microsoft.com/office/officeart/2005/8/layout/default"/>
    <dgm:cxn modelId="{9F250407-FB20-471C-8354-03A9D78501A3}" type="presParOf" srcId="{9F5315EB-CA3A-4C0C-AD40-DF336D654524}" destId="{1C3D513F-A016-4A32-8857-D34E56A434AB}" srcOrd="1" destOrd="0" presId="urn:microsoft.com/office/officeart/2005/8/layout/default"/>
    <dgm:cxn modelId="{220FCEC4-BD24-4481-8ED3-146A55847B92}" type="presParOf" srcId="{9F5315EB-CA3A-4C0C-AD40-DF336D654524}" destId="{BEC41372-0BF0-4DF1-BEED-C9D667A78E2E}" srcOrd="2" destOrd="0" presId="urn:microsoft.com/office/officeart/2005/8/layout/default"/>
    <dgm:cxn modelId="{3B023E2D-1D69-4889-89FF-B3F0C6419846}" type="presParOf" srcId="{9F5315EB-CA3A-4C0C-AD40-DF336D654524}" destId="{0830A931-1D05-4979-AC34-40C12BA25020}" srcOrd="3" destOrd="0" presId="urn:microsoft.com/office/officeart/2005/8/layout/default"/>
    <dgm:cxn modelId="{7B034680-F6D9-47F5-BEFA-E9556509D8CA}" type="presParOf" srcId="{9F5315EB-CA3A-4C0C-AD40-DF336D654524}" destId="{7EDFE7EF-4958-4A1E-9F2E-2B752324A1F3}" srcOrd="4" destOrd="0" presId="urn:microsoft.com/office/officeart/2005/8/layout/default"/>
    <dgm:cxn modelId="{86B46574-FF3C-4C2F-AFE7-CBD5B871D8B2}" type="presParOf" srcId="{9F5315EB-CA3A-4C0C-AD40-DF336D654524}" destId="{FD8A5BA2-B99B-4F49-8B02-012502867522}" srcOrd="5" destOrd="0" presId="urn:microsoft.com/office/officeart/2005/8/layout/default"/>
    <dgm:cxn modelId="{A94614C3-6E7C-4AD5-91AD-C0C6F0EAFE03}" type="presParOf" srcId="{9F5315EB-CA3A-4C0C-AD40-DF336D654524}" destId="{85346E85-764A-4554-ADB0-60F1040B3A93}" srcOrd="6" destOrd="0" presId="urn:microsoft.com/office/officeart/2005/8/layout/default"/>
    <dgm:cxn modelId="{B2EAF603-F6FE-4742-AF7B-998F6BD73575}" type="presParOf" srcId="{9F5315EB-CA3A-4C0C-AD40-DF336D654524}" destId="{36D3122D-6347-441F-97A1-57795447AEAD}" srcOrd="7" destOrd="0" presId="urn:microsoft.com/office/officeart/2005/8/layout/default"/>
    <dgm:cxn modelId="{E4B8BD22-3C08-4E08-B372-374FE7EA7A0D}" type="presParOf" srcId="{9F5315EB-CA3A-4C0C-AD40-DF336D654524}" destId="{BB63DD21-2C5A-407F-9325-65200A826857}" srcOrd="8" destOrd="0" presId="urn:microsoft.com/office/officeart/2005/8/layout/default"/>
    <dgm:cxn modelId="{4361B655-9046-4977-833F-D84F6686E3BB}" type="presParOf" srcId="{9F5315EB-CA3A-4C0C-AD40-DF336D654524}" destId="{C3722E24-BF59-4AF7-A1A2-9771337A1702}" srcOrd="9" destOrd="0" presId="urn:microsoft.com/office/officeart/2005/8/layout/default"/>
    <dgm:cxn modelId="{E014FF71-7213-4DD6-9844-029DCF0C6A55}" type="presParOf" srcId="{9F5315EB-CA3A-4C0C-AD40-DF336D654524}" destId="{52561968-3D78-4220-9CAD-B21276F67020}"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DB1F6-521B-4ADC-A131-A9C14ECCB5F9}">
      <dsp:nvSpPr>
        <dsp:cNvPr id="0" name=""/>
        <dsp:cNvSpPr/>
      </dsp:nvSpPr>
      <dsp:spPr>
        <a:xfrm>
          <a:off x="0" y="1198324"/>
          <a:ext cx="2954940" cy="1876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78FB78-548A-4BA2-8F50-1818FFF96D95}">
      <dsp:nvSpPr>
        <dsp:cNvPr id="0" name=""/>
        <dsp:cNvSpPr/>
      </dsp:nvSpPr>
      <dsp:spPr>
        <a:xfrm>
          <a:off x="328326" y="1510234"/>
          <a:ext cx="2954940" cy="1876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Survey</a:t>
          </a:r>
          <a:endParaRPr lang="en-US" sz="3600" kern="1200"/>
        </a:p>
      </dsp:txBody>
      <dsp:txXfrm>
        <a:off x="383283" y="1565191"/>
        <a:ext cx="2845026" cy="1766473"/>
      </dsp:txXfrm>
    </dsp:sp>
    <dsp:sp modelId="{06E5C791-A3BB-487C-BEE2-26BF2DA8BD46}">
      <dsp:nvSpPr>
        <dsp:cNvPr id="0" name=""/>
        <dsp:cNvSpPr/>
      </dsp:nvSpPr>
      <dsp:spPr>
        <a:xfrm>
          <a:off x="3611594" y="1198324"/>
          <a:ext cx="2954940" cy="1876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93C7D8-AC07-4C95-B0F2-F6D2524AFB3E}">
      <dsp:nvSpPr>
        <dsp:cNvPr id="0" name=""/>
        <dsp:cNvSpPr/>
      </dsp:nvSpPr>
      <dsp:spPr>
        <a:xfrm>
          <a:off x="3939921" y="1510234"/>
          <a:ext cx="2954940" cy="1876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Scope and sequence</a:t>
          </a:r>
          <a:endParaRPr lang="en-US" sz="3600" kern="1200"/>
        </a:p>
      </dsp:txBody>
      <dsp:txXfrm>
        <a:off x="3994878" y="1565191"/>
        <a:ext cx="2845026" cy="1766473"/>
      </dsp:txXfrm>
    </dsp:sp>
    <dsp:sp modelId="{62EFFC7E-60C0-4D6D-B047-2C9ACBC9D8AF}">
      <dsp:nvSpPr>
        <dsp:cNvPr id="0" name=""/>
        <dsp:cNvSpPr/>
      </dsp:nvSpPr>
      <dsp:spPr>
        <a:xfrm>
          <a:off x="7223188" y="1198324"/>
          <a:ext cx="2954940" cy="18763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A164B-9ABB-4A80-8981-5206FC994521}">
      <dsp:nvSpPr>
        <dsp:cNvPr id="0" name=""/>
        <dsp:cNvSpPr/>
      </dsp:nvSpPr>
      <dsp:spPr>
        <a:xfrm>
          <a:off x="7551515" y="1510234"/>
          <a:ext cx="2954940" cy="187638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GB" sz="3600" kern="1200"/>
            <a:t>Growing set of resources</a:t>
          </a:r>
          <a:endParaRPr lang="en-US" sz="3600" kern="1200"/>
        </a:p>
      </dsp:txBody>
      <dsp:txXfrm>
        <a:off x="7606472" y="1565191"/>
        <a:ext cx="2845026" cy="1766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13F857-36D5-49DE-9EAC-55E99BC8FDCC}">
      <dsp:nvSpPr>
        <dsp:cNvPr id="0" name=""/>
        <dsp:cNvSpPr/>
      </dsp:nvSpPr>
      <dsp:spPr>
        <a:xfrm>
          <a:off x="0" y="42780"/>
          <a:ext cx="3286125" cy="197167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1 Photo-visual </a:t>
          </a:r>
          <a:r>
            <a:rPr lang="en-GB" sz="3700" kern="1200">
              <a:latin typeface="Avenir Next LT Pro"/>
            </a:rPr>
            <a:t>literacy</a:t>
          </a:r>
          <a:endParaRPr lang="en-US" sz="3700" kern="1200"/>
        </a:p>
      </dsp:txBody>
      <dsp:txXfrm>
        <a:off x="0" y="42780"/>
        <a:ext cx="3286125" cy="1971675"/>
      </dsp:txXfrm>
    </dsp:sp>
    <dsp:sp modelId="{BEC41372-0BF0-4DF1-BEED-C9D667A78E2E}">
      <dsp:nvSpPr>
        <dsp:cNvPr id="0" name=""/>
        <dsp:cNvSpPr/>
      </dsp:nvSpPr>
      <dsp:spPr>
        <a:xfrm>
          <a:off x="3614737" y="42780"/>
          <a:ext cx="3286125" cy="1971675"/>
        </a:xfrm>
        <a:prstGeom prst="rect">
          <a:avLst/>
        </a:prstGeom>
        <a:solidFill>
          <a:schemeClr val="accent5">
            <a:hueOff val="3481973"/>
            <a:satOff val="1538"/>
            <a:lumOff val="-1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2 Reproduction </a:t>
          </a:r>
          <a:r>
            <a:rPr lang="en-GB" sz="3700" kern="1200">
              <a:latin typeface="Avenir Next LT Pro"/>
            </a:rPr>
            <a:t>literacy</a:t>
          </a:r>
          <a:endParaRPr lang="en-US" sz="3700" kern="1200"/>
        </a:p>
      </dsp:txBody>
      <dsp:txXfrm>
        <a:off x="3614737" y="42780"/>
        <a:ext cx="3286125" cy="1971675"/>
      </dsp:txXfrm>
    </dsp:sp>
    <dsp:sp modelId="{7EDFE7EF-4958-4A1E-9F2E-2B752324A1F3}">
      <dsp:nvSpPr>
        <dsp:cNvPr id="0" name=""/>
        <dsp:cNvSpPr/>
      </dsp:nvSpPr>
      <dsp:spPr>
        <a:xfrm>
          <a:off x="7229475" y="42780"/>
          <a:ext cx="3286125" cy="1971675"/>
        </a:xfrm>
        <a:prstGeom prst="rect">
          <a:avLst/>
        </a:prstGeom>
        <a:solidFill>
          <a:schemeClr val="accent5">
            <a:hueOff val="6963945"/>
            <a:satOff val="3077"/>
            <a:lumOff val="-3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3 </a:t>
          </a:r>
          <a:r>
            <a:rPr lang="en-GB" sz="3700" kern="1200">
              <a:latin typeface="Avenir Next LT Pro"/>
            </a:rPr>
            <a:t>Information</a:t>
          </a:r>
          <a:r>
            <a:rPr lang="en-GB" sz="3700" kern="1200"/>
            <a:t> </a:t>
          </a:r>
          <a:r>
            <a:rPr lang="en-GB" sz="3700" kern="1200">
              <a:latin typeface="Avenir Next LT Pro"/>
            </a:rPr>
            <a:t>literacy</a:t>
          </a:r>
          <a:endParaRPr lang="en-US" sz="3700" kern="1200"/>
        </a:p>
      </dsp:txBody>
      <dsp:txXfrm>
        <a:off x="7229475" y="42780"/>
        <a:ext cx="3286125" cy="1971675"/>
      </dsp:txXfrm>
    </dsp:sp>
    <dsp:sp modelId="{85346E85-764A-4554-ADB0-60F1040B3A93}">
      <dsp:nvSpPr>
        <dsp:cNvPr id="0" name=""/>
        <dsp:cNvSpPr/>
      </dsp:nvSpPr>
      <dsp:spPr>
        <a:xfrm>
          <a:off x="0" y="2343068"/>
          <a:ext cx="3286125" cy="1971675"/>
        </a:xfrm>
        <a:prstGeom prst="rect">
          <a:avLst/>
        </a:prstGeom>
        <a:solidFill>
          <a:schemeClr val="accent5">
            <a:hueOff val="10445919"/>
            <a:satOff val="4615"/>
            <a:lumOff val="-5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kern="1200"/>
            <a:t>4 </a:t>
          </a:r>
          <a:r>
            <a:rPr lang="en-GB" sz="3700" kern="1200">
              <a:latin typeface="Avenir Next LT Pro"/>
            </a:rPr>
            <a:t>Branching literacy</a:t>
          </a:r>
          <a:endParaRPr lang="en-US" sz="3700" kern="1200"/>
        </a:p>
      </dsp:txBody>
      <dsp:txXfrm>
        <a:off x="0" y="2343068"/>
        <a:ext cx="3286125" cy="1971675"/>
      </dsp:txXfrm>
    </dsp:sp>
    <dsp:sp modelId="{BB63DD21-2C5A-407F-9325-65200A826857}">
      <dsp:nvSpPr>
        <dsp:cNvPr id="0" name=""/>
        <dsp:cNvSpPr/>
      </dsp:nvSpPr>
      <dsp:spPr>
        <a:xfrm>
          <a:off x="3614737" y="2343068"/>
          <a:ext cx="3286125" cy="1971675"/>
        </a:xfrm>
        <a:prstGeom prst="rect">
          <a:avLst/>
        </a:prstGeom>
        <a:solidFill>
          <a:schemeClr val="accent5">
            <a:hueOff val="13927891"/>
            <a:satOff val="6154"/>
            <a:lumOff val="-6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GB" sz="3700" kern="1200"/>
            <a:t>5 Social-emotional </a:t>
          </a:r>
          <a:r>
            <a:rPr lang="en-GB" sz="3700" kern="1200">
              <a:latin typeface="Avenir Next LT Pro"/>
            </a:rPr>
            <a:t>literacy</a:t>
          </a:r>
          <a:endParaRPr lang="en-US" sz="3700" kern="1200"/>
        </a:p>
      </dsp:txBody>
      <dsp:txXfrm>
        <a:off x="3614737" y="2343068"/>
        <a:ext cx="3286125" cy="1971675"/>
      </dsp:txXfrm>
    </dsp:sp>
    <dsp:sp modelId="{52561968-3D78-4220-9CAD-B21276F67020}">
      <dsp:nvSpPr>
        <dsp:cNvPr id="0" name=""/>
        <dsp:cNvSpPr/>
      </dsp:nvSpPr>
      <dsp:spPr>
        <a:xfrm>
          <a:off x="7229475" y="2343068"/>
          <a:ext cx="3286125" cy="1971675"/>
        </a:xfrm>
        <a:prstGeom prst="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rtl="0">
            <a:lnSpc>
              <a:spcPct val="90000"/>
            </a:lnSpc>
            <a:spcBef>
              <a:spcPct val="0"/>
            </a:spcBef>
            <a:spcAft>
              <a:spcPct val="35000"/>
            </a:spcAft>
            <a:buNone/>
          </a:pPr>
          <a:r>
            <a:rPr lang="en-GB" sz="3700" kern="1200"/>
            <a:t>6 Real-time thinking</a:t>
          </a:r>
          <a:r>
            <a:rPr lang="en-GB" sz="3700" kern="1200">
              <a:latin typeface="Avenir Next LT Pro"/>
            </a:rPr>
            <a:t> literacy</a:t>
          </a:r>
          <a:endParaRPr lang="en-US" sz="3700" kern="1200"/>
        </a:p>
      </dsp:txBody>
      <dsp:txXfrm>
        <a:off x="7229475" y="2343068"/>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AF7A56-0E50-47A6-A328-8C580A1EDBF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C68EDA2-72E2-4574-96D0-12A27C2922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566F5-374D-49A7-99F5-1063ECBDD81B}" type="datetime1">
              <a:rPr lang="en-GB" smtClean="0"/>
              <a:t>14/09/2023</a:t>
            </a:fld>
            <a:endParaRPr lang="en-GB"/>
          </a:p>
        </p:txBody>
      </p:sp>
      <p:sp>
        <p:nvSpPr>
          <p:cNvPr id="4" name="Footer Placeholder 3">
            <a:extLst>
              <a:ext uri="{FF2B5EF4-FFF2-40B4-BE49-F238E27FC236}">
                <a16:creationId xmlns:a16="http://schemas.microsoft.com/office/drawing/2014/main" id="{48A5B68D-D5C6-4567-954C-23ADF456E9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E572477-4579-4CF8-A964-C749A53F90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038CEB-EDD1-480C-ACF9-58A0CE538604}" type="slidenum">
              <a:rPr lang="en-GB" smtClean="0"/>
              <a:t>‹#›</a:t>
            </a:fld>
            <a:endParaRPr lang="en-GB"/>
          </a:p>
        </p:txBody>
      </p:sp>
    </p:spTree>
    <p:extLst>
      <p:ext uri="{BB962C8B-B14F-4D97-AF65-F5344CB8AC3E}">
        <p14:creationId xmlns:p14="http://schemas.microsoft.com/office/powerpoint/2010/main" val="771323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C83149-8796-4615-B2BE-34BF74D18C9D}" type="datetime1">
              <a:rPr lang="en-GB" smtClean="0"/>
              <a:pPr/>
              <a:t>14/09/2023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39E46-51A4-488F-821E-39D21C326696}" type="slidenum">
              <a:rPr lang="en-GB" noProof="0" smtClean="0"/>
              <a:t>‹#›</a:t>
            </a:fld>
            <a:endParaRPr lang="en-GB" noProof="0"/>
          </a:p>
        </p:txBody>
      </p:sp>
    </p:spTree>
    <p:extLst>
      <p:ext uri="{BB962C8B-B14F-4D97-AF65-F5344CB8AC3E}">
        <p14:creationId xmlns:p14="http://schemas.microsoft.com/office/powerpoint/2010/main" val="42723784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a typeface="Calibri"/>
                <a:cs typeface="Calibri"/>
              </a:rPr>
              <a:t>RYAN</a:t>
            </a:r>
          </a:p>
          <a:p>
            <a:r>
              <a:rPr lang="en-US" dirty="0">
                <a:ea typeface="Calibri"/>
                <a:cs typeface="Calibri"/>
              </a:rPr>
              <a:t>Warm up activity –Give participants about 5 minutes to respond </a:t>
            </a:r>
            <a:endParaRPr lang="en-US" dirty="0">
              <a:cs typeface="Calibri"/>
            </a:endParaRPr>
          </a:p>
          <a:p>
            <a:br>
              <a:rPr lang="en-US" dirty="0">
                <a:ea typeface="Calibri"/>
                <a:cs typeface="+mn-lt"/>
              </a:rPr>
            </a:br>
            <a:r>
              <a:rPr lang="en-US" b="1" dirty="0">
                <a:ea typeface="Calibri"/>
                <a:cs typeface="Calibri"/>
              </a:rPr>
              <a:t>Discuss: </a:t>
            </a:r>
          </a:p>
          <a:p>
            <a:r>
              <a:rPr lang="en-US" dirty="0">
                <a:ea typeface="Calibri"/>
                <a:cs typeface="Calibri"/>
              </a:rPr>
              <a:t>Were you surprised with any of the responses?</a:t>
            </a:r>
          </a:p>
          <a:p>
            <a:r>
              <a:rPr lang="en-US" dirty="0">
                <a:ea typeface="Calibri"/>
                <a:cs typeface="Calibri"/>
              </a:rPr>
              <a:t>What can teachers do with this data? </a:t>
            </a:r>
          </a:p>
          <a:p>
            <a:endParaRPr lang="en-US" dirty="0">
              <a:ea typeface="Calibri"/>
              <a:cs typeface="Calibri"/>
            </a:endParaRPr>
          </a:p>
          <a:p>
            <a:endParaRPr lang="en-US">
              <a:ea typeface="Calibri"/>
              <a:cs typeface="Calibri"/>
            </a:endParaRPr>
          </a:p>
          <a:p>
            <a:r>
              <a:rPr lang="en-US" i="1" dirty="0">
                <a:ea typeface="Calibri"/>
                <a:cs typeface="Calibri"/>
              </a:rPr>
              <a:t>Possible answers include: create a pros and cons list and discuss, calculate percentages of yes versus no, create a PSA video either for or against using mobile phones, etc.</a:t>
            </a:r>
            <a:endParaRPr lang="en-US" i="1" dirty="0"/>
          </a:p>
          <a:p>
            <a:endParaRPr lang="en-US">
              <a:ea typeface="Calibri"/>
              <a:cs typeface="Calibri"/>
            </a:endParaRPr>
          </a:p>
          <a:p>
            <a:r>
              <a:rPr lang="en-US" b="1" dirty="0">
                <a:ea typeface="Calibri"/>
                <a:cs typeface="Calibri"/>
              </a:rPr>
              <a:t>How does this activity assess digital literacy?</a:t>
            </a:r>
          </a:p>
          <a:p>
            <a:r>
              <a:rPr lang="en-US" dirty="0"/>
              <a:t>Social Emotional Competency</a:t>
            </a:r>
            <a:r>
              <a:rPr lang="en-US" i="1" dirty="0"/>
              <a:t> (respectfully responding to a post)</a:t>
            </a:r>
            <a:r>
              <a:rPr lang="en-US" dirty="0"/>
              <a:t> and Photo-visual Thinking </a:t>
            </a:r>
            <a:r>
              <a:rPr lang="en-US" i="1" dirty="0"/>
              <a:t>(understanding meanings represented by the icons of an app)</a:t>
            </a:r>
            <a:endParaRPr lang="en-US" i="1" dirty="0">
              <a:cs typeface="Calibri"/>
            </a:endParaRPr>
          </a:p>
          <a:p>
            <a:endParaRPr lang="en-US" b="1">
              <a:ea typeface="Calibri"/>
              <a:cs typeface="Calibri"/>
            </a:endParaRPr>
          </a:p>
          <a:p>
            <a:r>
              <a:rPr lang="en-US" b="1" dirty="0">
                <a:cs typeface="Calibri"/>
              </a:rPr>
              <a:t>Community of Inquiry connection:</a:t>
            </a:r>
          </a:p>
          <a:p>
            <a:r>
              <a:rPr lang="en-US" dirty="0"/>
              <a:t>-use an icebreaker to a course and Social Presence –community building </a:t>
            </a:r>
            <a:endParaRPr lang="en-US" dirty="0">
              <a:cs typeface="Calibri"/>
            </a:endParaRPr>
          </a:p>
          <a:p>
            <a:endParaRPr lang="en-US">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D939E46-51A4-488F-821E-39D21C326696}" type="slidenum">
              <a:rPr lang="en-GB" noProof="0" smtClean="0"/>
              <a:t>1</a:t>
            </a:fld>
            <a:endParaRPr lang="en-GB" noProof="0"/>
          </a:p>
        </p:txBody>
      </p:sp>
    </p:spTree>
    <p:extLst>
      <p:ext uri="{BB962C8B-B14F-4D97-AF65-F5344CB8AC3E}">
        <p14:creationId xmlns:p14="http://schemas.microsoft.com/office/powerpoint/2010/main" val="62579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Researchers used </a:t>
            </a:r>
            <a:r>
              <a:rPr lang="en-US" err="1">
                <a:ea typeface="Calibri"/>
                <a:cs typeface="Calibri"/>
              </a:rPr>
              <a:t>pixlr</a:t>
            </a:r>
            <a:r>
              <a:rPr lang="en-US">
                <a:ea typeface="Calibri"/>
                <a:cs typeface="Calibri"/>
              </a:rPr>
              <a:t> (but it requires a sign in)</a:t>
            </a:r>
          </a:p>
          <a:p>
            <a:r>
              <a:rPr lang="en-US">
                <a:ea typeface="Calibri"/>
                <a:cs typeface="Calibri"/>
              </a:rPr>
              <a:t>Sketch.io is free and icon based</a:t>
            </a:r>
          </a:p>
        </p:txBody>
      </p:sp>
      <p:sp>
        <p:nvSpPr>
          <p:cNvPr id="4" name="Slide Number Placeholder 3"/>
          <p:cNvSpPr>
            <a:spLocks noGrp="1"/>
          </p:cNvSpPr>
          <p:nvPr>
            <p:ph type="sldNum" sz="quarter" idx="5"/>
          </p:nvPr>
        </p:nvSpPr>
        <p:spPr/>
        <p:txBody>
          <a:bodyPr/>
          <a:lstStyle/>
          <a:p>
            <a:fld id="{3D939E46-51A4-488F-821E-39D21C326696}" type="slidenum">
              <a:rPr lang="en-GB" noProof="0" smtClean="0"/>
              <a:t>15</a:t>
            </a:fld>
            <a:endParaRPr lang="en-GB" noProof="0"/>
          </a:p>
        </p:txBody>
      </p:sp>
    </p:spTree>
    <p:extLst>
      <p:ext uri="{BB962C8B-B14F-4D97-AF65-F5344CB8AC3E}">
        <p14:creationId xmlns:p14="http://schemas.microsoft.com/office/powerpoint/2010/main" val="3885670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Researchers used </a:t>
            </a:r>
            <a:r>
              <a:rPr lang="en-US" err="1">
                <a:ea typeface="Calibri"/>
                <a:cs typeface="Calibri"/>
              </a:rPr>
              <a:t>pixlr</a:t>
            </a:r>
            <a:r>
              <a:rPr lang="en-US">
                <a:ea typeface="Calibri"/>
                <a:cs typeface="Calibri"/>
              </a:rPr>
              <a:t> (but it requires a sign in)</a:t>
            </a:r>
          </a:p>
          <a:p>
            <a:r>
              <a:rPr lang="en-US">
                <a:ea typeface="Calibri"/>
                <a:cs typeface="Calibri"/>
              </a:rPr>
              <a:t>Sketch.io is free and icon based</a:t>
            </a:r>
          </a:p>
        </p:txBody>
      </p:sp>
      <p:sp>
        <p:nvSpPr>
          <p:cNvPr id="4" name="Slide Number Placeholder 3"/>
          <p:cNvSpPr>
            <a:spLocks noGrp="1"/>
          </p:cNvSpPr>
          <p:nvPr>
            <p:ph type="sldNum" sz="quarter" idx="5"/>
          </p:nvPr>
        </p:nvSpPr>
        <p:spPr/>
        <p:txBody>
          <a:bodyPr/>
          <a:lstStyle/>
          <a:p>
            <a:fld id="{3D939E46-51A4-488F-821E-39D21C326696}" type="slidenum">
              <a:rPr lang="en-GB" noProof="0" smtClean="0"/>
              <a:t>16</a:t>
            </a:fld>
            <a:endParaRPr lang="en-GB" noProof="0"/>
          </a:p>
        </p:txBody>
      </p:sp>
    </p:spTree>
    <p:extLst>
      <p:ext uri="{BB962C8B-B14F-4D97-AF65-F5344CB8AC3E}">
        <p14:creationId xmlns:p14="http://schemas.microsoft.com/office/powerpoint/2010/main" val="1066604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Researchers used </a:t>
            </a:r>
            <a:r>
              <a:rPr lang="en-US" err="1">
                <a:ea typeface="Calibri"/>
                <a:cs typeface="Calibri"/>
              </a:rPr>
              <a:t>pixlr</a:t>
            </a:r>
            <a:r>
              <a:rPr lang="en-US">
                <a:ea typeface="Calibri"/>
                <a:cs typeface="Calibri"/>
              </a:rPr>
              <a:t> (but it requires a sign in)</a:t>
            </a:r>
          </a:p>
          <a:p>
            <a:r>
              <a:rPr lang="en-US">
                <a:ea typeface="Calibri"/>
                <a:cs typeface="Calibri"/>
              </a:rPr>
              <a:t>Sketch.io is free and icon based</a:t>
            </a:r>
          </a:p>
        </p:txBody>
      </p:sp>
      <p:sp>
        <p:nvSpPr>
          <p:cNvPr id="4" name="Slide Number Placeholder 3"/>
          <p:cNvSpPr>
            <a:spLocks noGrp="1"/>
          </p:cNvSpPr>
          <p:nvPr>
            <p:ph type="sldNum" sz="quarter" idx="5"/>
          </p:nvPr>
        </p:nvSpPr>
        <p:spPr/>
        <p:txBody>
          <a:bodyPr/>
          <a:lstStyle/>
          <a:p>
            <a:fld id="{3D939E46-51A4-488F-821E-39D21C326696}" type="slidenum">
              <a:rPr lang="en-GB" noProof="0" smtClean="0"/>
              <a:t>17</a:t>
            </a:fld>
            <a:endParaRPr lang="en-GB" noProof="0"/>
          </a:p>
        </p:txBody>
      </p:sp>
    </p:spTree>
    <p:extLst>
      <p:ext uri="{BB962C8B-B14F-4D97-AF65-F5344CB8AC3E}">
        <p14:creationId xmlns:p14="http://schemas.microsoft.com/office/powerpoint/2010/main" val="3807658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Researchers used </a:t>
            </a:r>
            <a:r>
              <a:rPr lang="en-US" err="1">
                <a:ea typeface="Calibri"/>
                <a:cs typeface="Calibri"/>
              </a:rPr>
              <a:t>pixlr</a:t>
            </a:r>
            <a:r>
              <a:rPr lang="en-US">
                <a:ea typeface="Calibri"/>
                <a:cs typeface="Calibri"/>
              </a:rPr>
              <a:t> (but it requires a sign in)</a:t>
            </a:r>
          </a:p>
          <a:p>
            <a:r>
              <a:rPr lang="en-US">
                <a:ea typeface="Calibri"/>
                <a:cs typeface="Calibri"/>
              </a:rPr>
              <a:t>Sketch.io is free and icon based</a:t>
            </a:r>
          </a:p>
        </p:txBody>
      </p:sp>
      <p:sp>
        <p:nvSpPr>
          <p:cNvPr id="4" name="Slide Number Placeholder 3"/>
          <p:cNvSpPr>
            <a:spLocks noGrp="1"/>
          </p:cNvSpPr>
          <p:nvPr>
            <p:ph type="sldNum" sz="quarter" idx="5"/>
          </p:nvPr>
        </p:nvSpPr>
        <p:spPr/>
        <p:txBody>
          <a:bodyPr/>
          <a:lstStyle/>
          <a:p>
            <a:fld id="{3D939E46-51A4-488F-821E-39D21C326696}" type="slidenum">
              <a:rPr lang="en-GB" noProof="0" smtClean="0"/>
              <a:t>18</a:t>
            </a:fld>
            <a:endParaRPr lang="en-GB" noProof="0"/>
          </a:p>
        </p:txBody>
      </p:sp>
    </p:spTree>
    <p:extLst>
      <p:ext uri="{BB962C8B-B14F-4D97-AF65-F5344CB8AC3E}">
        <p14:creationId xmlns:p14="http://schemas.microsoft.com/office/powerpoint/2010/main" val="3703186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Researchers used </a:t>
            </a:r>
            <a:r>
              <a:rPr lang="en-US" err="1">
                <a:ea typeface="Calibri"/>
                <a:cs typeface="Calibri"/>
              </a:rPr>
              <a:t>pixlr</a:t>
            </a:r>
            <a:r>
              <a:rPr lang="en-US">
                <a:ea typeface="Calibri"/>
                <a:cs typeface="Calibri"/>
              </a:rPr>
              <a:t> (but it requires a sign in)</a:t>
            </a:r>
          </a:p>
          <a:p>
            <a:r>
              <a:rPr lang="en-US">
                <a:ea typeface="Calibri"/>
                <a:cs typeface="Calibri"/>
              </a:rPr>
              <a:t>Sketch.io is free and icon based</a:t>
            </a:r>
          </a:p>
        </p:txBody>
      </p:sp>
      <p:sp>
        <p:nvSpPr>
          <p:cNvPr id="4" name="Slide Number Placeholder 3"/>
          <p:cNvSpPr>
            <a:spLocks noGrp="1"/>
          </p:cNvSpPr>
          <p:nvPr>
            <p:ph type="sldNum" sz="quarter" idx="5"/>
          </p:nvPr>
        </p:nvSpPr>
        <p:spPr/>
        <p:txBody>
          <a:bodyPr/>
          <a:lstStyle/>
          <a:p>
            <a:fld id="{3D939E46-51A4-488F-821E-39D21C326696}" type="slidenum">
              <a:rPr lang="en-GB" noProof="0" smtClean="0"/>
              <a:t>19</a:t>
            </a:fld>
            <a:endParaRPr lang="en-GB" noProof="0"/>
          </a:p>
        </p:txBody>
      </p:sp>
    </p:spTree>
    <p:extLst>
      <p:ext uri="{BB962C8B-B14F-4D97-AF65-F5344CB8AC3E}">
        <p14:creationId xmlns:p14="http://schemas.microsoft.com/office/powerpoint/2010/main" val="4064749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Researchers used </a:t>
            </a:r>
            <a:r>
              <a:rPr lang="en-US" err="1">
                <a:ea typeface="Calibri"/>
                <a:cs typeface="Calibri"/>
              </a:rPr>
              <a:t>pixlr</a:t>
            </a:r>
            <a:r>
              <a:rPr lang="en-US">
                <a:ea typeface="Calibri"/>
                <a:cs typeface="Calibri"/>
              </a:rPr>
              <a:t> (but it requires a sign in)</a:t>
            </a:r>
          </a:p>
          <a:p>
            <a:r>
              <a:rPr lang="en-US">
                <a:ea typeface="Calibri"/>
                <a:cs typeface="Calibri"/>
              </a:rPr>
              <a:t>Sketch.io is free and icon based</a:t>
            </a:r>
          </a:p>
        </p:txBody>
      </p:sp>
      <p:sp>
        <p:nvSpPr>
          <p:cNvPr id="4" name="Slide Number Placeholder 3"/>
          <p:cNvSpPr>
            <a:spLocks noGrp="1"/>
          </p:cNvSpPr>
          <p:nvPr>
            <p:ph type="sldNum" sz="quarter" idx="5"/>
          </p:nvPr>
        </p:nvSpPr>
        <p:spPr/>
        <p:txBody>
          <a:bodyPr/>
          <a:lstStyle/>
          <a:p>
            <a:fld id="{3D939E46-51A4-488F-821E-39D21C326696}" type="slidenum">
              <a:rPr lang="en-GB" noProof="0" smtClean="0"/>
              <a:t>21</a:t>
            </a:fld>
            <a:endParaRPr lang="en-GB" noProof="0"/>
          </a:p>
        </p:txBody>
      </p:sp>
    </p:spTree>
    <p:extLst>
      <p:ext uri="{BB962C8B-B14F-4D97-AF65-F5344CB8AC3E}">
        <p14:creationId xmlns:p14="http://schemas.microsoft.com/office/powerpoint/2010/main" val="18946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Introduce ourselves and what we do...</a:t>
            </a:r>
          </a:p>
          <a:p>
            <a:r>
              <a:rPr lang="en-GB" dirty="0">
                <a:cs typeface="Calibri"/>
              </a:rPr>
              <a:t>Ryan's story –Uni Gorilla Tag</a:t>
            </a:r>
          </a:p>
        </p:txBody>
      </p:sp>
      <p:sp>
        <p:nvSpPr>
          <p:cNvPr id="4" name="Slide Number Placeholder 3"/>
          <p:cNvSpPr>
            <a:spLocks noGrp="1"/>
          </p:cNvSpPr>
          <p:nvPr>
            <p:ph type="sldNum" sz="quarter" idx="5"/>
          </p:nvPr>
        </p:nvSpPr>
        <p:spPr/>
        <p:txBody>
          <a:bodyPr/>
          <a:lstStyle/>
          <a:p>
            <a:fld id="{3D939E46-51A4-488F-821E-39D21C326696}" type="slidenum">
              <a:rPr lang="en-GB" smtClean="0"/>
              <a:t>2</a:t>
            </a:fld>
            <a:endParaRPr lang="en-GB"/>
          </a:p>
        </p:txBody>
      </p:sp>
    </p:spTree>
    <p:extLst>
      <p:ext uri="{BB962C8B-B14F-4D97-AF65-F5344CB8AC3E}">
        <p14:creationId xmlns:p14="http://schemas.microsoft.com/office/powerpoint/2010/main" val="205133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KIM</a:t>
            </a:r>
            <a:endParaRPr lang="en-GB" dirty="0"/>
          </a:p>
          <a:p>
            <a:r>
              <a:rPr lang="en-GB" dirty="0"/>
              <a:t>Do you agree or disagree with these definitions? Why or why not? </a:t>
            </a:r>
            <a:endParaRPr lang="en-US">
              <a:cs typeface="Calibri"/>
            </a:endParaRPr>
          </a:p>
          <a:p>
            <a:r>
              <a:rPr lang="en-GB" dirty="0">
                <a:cs typeface="Calibri"/>
              </a:rPr>
              <a:t>Any skills related to living and working with the digital world...</a:t>
            </a:r>
          </a:p>
          <a:p>
            <a:endParaRPr lang="en-GB">
              <a:cs typeface="Calibri"/>
            </a:endParaRPr>
          </a:p>
        </p:txBody>
      </p:sp>
      <p:sp>
        <p:nvSpPr>
          <p:cNvPr id="4" name="Slide Number Placeholder 3"/>
          <p:cNvSpPr>
            <a:spLocks noGrp="1"/>
          </p:cNvSpPr>
          <p:nvPr>
            <p:ph type="sldNum" sz="quarter" idx="5"/>
          </p:nvPr>
        </p:nvSpPr>
        <p:spPr/>
        <p:txBody>
          <a:bodyPr/>
          <a:lstStyle/>
          <a:p>
            <a:fld id="{3D939E46-51A4-488F-821E-39D21C326696}" type="slidenum">
              <a:rPr lang="en-GB" noProof="0" smtClean="0"/>
              <a:t>3</a:t>
            </a:fld>
            <a:endParaRPr lang="en-GB" noProof="0"/>
          </a:p>
        </p:txBody>
      </p:sp>
    </p:spTree>
    <p:extLst>
      <p:ext uri="{BB962C8B-B14F-4D97-AF65-F5344CB8AC3E}">
        <p14:creationId xmlns:p14="http://schemas.microsoft.com/office/powerpoint/2010/main" val="1805308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KIM</a:t>
            </a:r>
          </a:p>
          <a:p>
            <a:r>
              <a:rPr lang="en-US" dirty="0">
                <a:cs typeface="Calibri"/>
              </a:rPr>
              <a:t>It's more than technical skills...</a:t>
            </a:r>
          </a:p>
          <a:p>
            <a:endParaRPr lang="en-US">
              <a:cs typeface="Calibri"/>
            </a:endParaRPr>
          </a:p>
        </p:txBody>
      </p:sp>
      <p:sp>
        <p:nvSpPr>
          <p:cNvPr id="4" name="Slide Number Placeholder 3"/>
          <p:cNvSpPr>
            <a:spLocks noGrp="1"/>
          </p:cNvSpPr>
          <p:nvPr>
            <p:ph type="sldNum" sz="quarter" idx="5"/>
          </p:nvPr>
        </p:nvSpPr>
        <p:spPr/>
        <p:txBody>
          <a:bodyPr/>
          <a:lstStyle/>
          <a:p>
            <a:fld id="{3D939E46-51A4-488F-821E-39D21C326696}" type="slidenum">
              <a:rPr lang="en-GB" noProof="0" smtClean="0"/>
              <a:t>4</a:t>
            </a:fld>
            <a:endParaRPr lang="en-GB" noProof="0"/>
          </a:p>
        </p:txBody>
      </p:sp>
    </p:spTree>
    <p:extLst>
      <p:ext uri="{BB962C8B-B14F-4D97-AF65-F5344CB8AC3E}">
        <p14:creationId xmlns:p14="http://schemas.microsoft.com/office/powerpoint/2010/main" val="3570175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KIM – rated themselves the best for SEL and their performance was the worst</a:t>
            </a:r>
          </a:p>
          <a:p>
            <a:pPr marL="285750" indent="-285750">
              <a:lnSpc>
                <a:spcPct val="110000"/>
              </a:lnSpc>
              <a:spcBef>
                <a:spcPts val="1000"/>
              </a:spcBef>
              <a:buFont typeface="Arial,Sans-Serif"/>
              <a:buChar char="•"/>
            </a:pPr>
            <a:endParaRPr lang="en-GB" dirty="0">
              <a:cs typeface="Calibri"/>
            </a:endParaRPr>
          </a:p>
          <a:p>
            <a:pPr marL="285750" indent="-285750">
              <a:lnSpc>
                <a:spcPct val="110000"/>
              </a:lnSpc>
              <a:spcBef>
                <a:spcPts val="1000"/>
              </a:spcBef>
              <a:buFont typeface="Arial,Sans-Serif"/>
              <a:buChar char="•"/>
            </a:pPr>
            <a:endParaRPr lang="en-GB">
              <a:cs typeface="Calibri"/>
            </a:endParaRPr>
          </a:p>
        </p:txBody>
      </p:sp>
      <p:sp>
        <p:nvSpPr>
          <p:cNvPr id="4" name="Slide Number Placeholder 3"/>
          <p:cNvSpPr>
            <a:spLocks noGrp="1"/>
          </p:cNvSpPr>
          <p:nvPr>
            <p:ph type="sldNum" sz="quarter" idx="5"/>
          </p:nvPr>
        </p:nvSpPr>
        <p:spPr/>
        <p:txBody>
          <a:bodyPr/>
          <a:lstStyle/>
          <a:p>
            <a:fld id="{3D939E46-51A4-488F-821E-39D21C326696}" type="slidenum">
              <a:rPr lang="en-GB" noProof="0" smtClean="0"/>
              <a:t>5</a:t>
            </a:fld>
            <a:endParaRPr lang="en-GB" noProof="0"/>
          </a:p>
        </p:txBody>
      </p:sp>
    </p:spTree>
    <p:extLst>
      <p:ext uri="{BB962C8B-B14F-4D97-AF65-F5344CB8AC3E}">
        <p14:creationId xmlns:p14="http://schemas.microsoft.com/office/powerpoint/2010/main" val="302493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a:p>
            <a:r>
              <a:rPr lang="en-GB">
                <a:cs typeface="Calibri"/>
              </a:rPr>
              <a:t>In light of this, what does this mean for the Digital Literacy survey that was conducted in 2021-22 with gr 4/5 students from School District 5 (the results of this survey were covered in the first part of the presentation by Ryan McKenzie)?</a:t>
            </a:r>
          </a:p>
          <a:p>
            <a:endParaRPr lang="en-GB">
              <a:cs typeface="Calibri"/>
            </a:endParaRPr>
          </a:p>
          <a:p>
            <a:r>
              <a:rPr lang="en-GB">
                <a:cs typeface="Calibri"/>
              </a:rPr>
              <a:t>We need to find practical ways to accurately assess students knowledge, skills, and abilities to obtain more accurate data.</a:t>
            </a:r>
          </a:p>
          <a:p>
            <a:endParaRPr lang="en-GB">
              <a:cs typeface="Calibri"/>
            </a:endParaRPr>
          </a:p>
          <a:p>
            <a:r>
              <a:rPr lang="en-GB">
                <a:cs typeface="Calibri"/>
              </a:rPr>
              <a:t>We can use the framework that was used in the study from 2018 as our first steps.</a:t>
            </a:r>
          </a:p>
        </p:txBody>
      </p:sp>
      <p:sp>
        <p:nvSpPr>
          <p:cNvPr id="4" name="Slide Number Placeholder 3"/>
          <p:cNvSpPr>
            <a:spLocks noGrp="1"/>
          </p:cNvSpPr>
          <p:nvPr>
            <p:ph type="sldNum" sz="quarter" idx="5"/>
          </p:nvPr>
        </p:nvSpPr>
        <p:spPr/>
        <p:txBody>
          <a:bodyPr/>
          <a:lstStyle/>
          <a:p>
            <a:fld id="{3D939E46-51A4-488F-821E-39D21C326696}" type="slidenum">
              <a:rPr lang="en-GB" noProof="0" smtClean="0"/>
              <a:t>6</a:t>
            </a:fld>
            <a:endParaRPr lang="en-GB" noProof="0"/>
          </a:p>
        </p:txBody>
      </p:sp>
    </p:spTree>
    <p:extLst>
      <p:ext uri="{BB962C8B-B14F-4D97-AF65-F5344CB8AC3E}">
        <p14:creationId xmlns:p14="http://schemas.microsoft.com/office/powerpoint/2010/main" val="393486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Ryan –over 200 grade 4 students, over 30 Teachers and Teacher Librarians across the district – met multiple times (two groups) base survey, modified it and then was given to students...</a:t>
            </a:r>
          </a:p>
          <a:p>
            <a:r>
              <a:rPr lang="en-US" dirty="0">
                <a:cs typeface="Calibri"/>
              </a:rPr>
              <a:t>Scope and Sequence – working on that for a few years</a:t>
            </a:r>
          </a:p>
          <a:p>
            <a:r>
              <a:rPr lang="en-US" dirty="0">
                <a:cs typeface="Calibri"/>
              </a:rPr>
              <a:t>Resources – curating continues</a:t>
            </a:r>
          </a:p>
        </p:txBody>
      </p:sp>
      <p:sp>
        <p:nvSpPr>
          <p:cNvPr id="4" name="Slide Number Placeholder 3"/>
          <p:cNvSpPr>
            <a:spLocks noGrp="1"/>
          </p:cNvSpPr>
          <p:nvPr>
            <p:ph type="sldNum" sz="quarter" idx="5"/>
          </p:nvPr>
        </p:nvSpPr>
        <p:spPr/>
        <p:txBody>
          <a:bodyPr/>
          <a:lstStyle/>
          <a:p>
            <a:fld id="{3D939E46-51A4-488F-821E-39D21C326696}" type="slidenum">
              <a:rPr lang="en-GB" noProof="0" smtClean="0"/>
              <a:t>7</a:t>
            </a:fld>
            <a:endParaRPr lang="en-GB" noProof="0"/>
          </a:p>
        </p:txBody>
      </p:sp>
    </p:spTree>
    <p:extLst>
      <p:ext uri="{BB962C8B-B14F-4D97-AF65-F5344CB8AC3E}">
        <p14:creationId xmlns:p14="http://schemas.microsoft.com/office/powerpoint/2010/main" val="1265972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Ryan – will open up the results</a:t>
            </a:r>
          </a:p>
          <a:p>
            <a:endParaRPr lang="en-US" dirty="0">
              <a:cs typeface="Calibri"/>
            </a:endParaRPr>
          </a:p>
          <a:p>
            <a:r>
              <a:rPr lang="en-US" dirty="0">
                <a:cs typeface="Calibri"/>
              </a:rPr>
              <a:t>You can't pause the game! - more social environment than we think – home environment</a:t>
            </a:r>
          </a:p>
        </p:txBody>
      </p:sp>
      <p:sp>
        <p:nvSpPr>
          <p:cNvPr id="4" name="Slide Number Placeholder 3"/>
          <p:cNvSpPr>
            <a:spLocks noGrp="1"/>
          </p:cNvSpPr>
          <p:nvPr>
            <p:ph type="sldNum" sz="quarter" idx="5"/>
          </p:nvPr>
        </p:nvSpPr>
        <p:spPr/>
        <p:txBody>
          <a:bodyPr/>
          <a:lstStyle/>
          <a:p>
            <a:fld id="{3D939E46-51A4-488F-821E-39D21C326696}" type="slidenum">
              <a:rPr lang="en-GB" noProof="0" smtClean="0"/>
              <a:t>8</a:t>
            </a:fld>
            <a:endParaRPr lang="en-GB" noProof="0"/>
          </a:p>
        </p:txBody>
      </p:sp>
    </p:spTree>
    <p:extLst>
      <p:ext uri="{BB962C8B-B14F-4D97-AF65-F5344CB8AC3E}">
        <p14:creationId xmlns:p14="http://schemas.microsoft.com/office/powerpoint/2010/main" val="197548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Definitions taken directly from </a:t>
            </a:r>
            <a:r>
              <a:rPr lang="en-US" i="1">
                <a:cs typeface="Calibri"/>
              </a:rPr>
              <a:t>Table 2 Comparisons of DL measurements –self evaluation and performance  </a:t>
            </a:r>
            <a:r>
              <a:rPr lang="en-US">
                <a:cs typeface="Calibri"/>
              </a:rPr>
              <a:t>(Porat et al., 2018) These definitions are in the handout provided.</a:t>
            </a:r>
          </a:p>
          <a:p>
            <a:endParaRPr lang="en-US">
              <a:cs typeface="Calibri"/>
            </a:endParaRPr>
          </a:p>
          <a:p>
            <a:r>
              <a:rPr lang="en-US" b="1" i="1">
                <a:cs typeface="Calibri"/>
              </a:rPr>
              <a:t>Photo-visual literacy: </a:t>
            </a:r>
            <a:r>
              <a:rPr lang="en-US">
                <a:cs typeface="Calibri"/>
              </a:rPr>
              <a:t>Understanding information presented in illustrations, maps, and meanings represented by icons of an app</a:t>
            </a:r>
          </a:p>
          <a:p>
            <a:endParaRPr lang="en-US">
              <a:cs typeface="Calibri"/>
            </a:endParaRPr>
          </a:p>
          <a:p>
            <a:r>
              <a:rPr lang="en-US" b="1" i="1">
                <a:cs typeface="Calibri"/>
              </a:rPr>
              <a:t>Reproduction literacy: </a:t>
            </a:r>
            <a:r>
              <a:rPr lang="en-US">
                <a:cs typeface="Calibri"/>
              </a:rPr>
              <a:t>Addressing things that other people wrote online when writing a new text of my own, connecting between a number of different online sources when writing a new text of my own, using others' illustrations to create a new illustration/collage of my own, using others' videos to create a new video of my own</a:t>
            </a:r>
          </a:p>
          <a:p>
            <a:endParaRPr lang="en-US">
              <a:cs typeface="Calibri"/>
            </a:endParaRPr>
          </a:p>
          <a:p>
            <a:r>
              <a:rPr lang="en-US" b="1" i="1">
                <a:cs typeface="Calibri"/>
              </a:rPr>
              <a:t>Information literacy:</a:t>
            </a:r>
            <a:r>
              <a:rPr lang="en-US">
                <a:cs typeface="Calibri"/>
              </a:rPr>
              <a:t> Finding the information I'm looking for on the internet, identifying incorrect or inaccurate information in a list of internet search results, comparing information from different websites to check whether the information I found is reliable</a:t>
            </a:r>
          </a:p>
          <a:p>
            <a:endParaRPr lang="en-US">
              <a:cs typeface="Calibri"/>
            </a:endParaRPr>
          </a:p>
          <a:p>
            <a:r>
              <a:rPr lang="en-US" b="1" i="1">
                <a:cs typeface="Calibri"/>
              </a:rPr>
              <a:t>Branching literacy:</a:t>
            </a:r>
            <a:r>
              <a:rPr lang="en-US">
                <a:cs typeface="Calibri"/>
              </a:rPr>
              <a:t> Navigating my way through a complex website with many webpages, constructing meaning from information on a website with many web pages, not "getting lost" on a website with many web pages</a:t>
            </a:r>
          </a:p>
          <a:p>
            <a:endParaRPr lang="en-US">
              <a:cs typeface="Calibri"/>
            </a:endParaRPr>
          </a:p>
          <a:p>
            <a:r>
              <a:rPr lang="en-US" b="1" i="1">
                <a:cs typeface="Calibri"/>
              </a:rPr>
              <a:t>Social emotional literacy: </a:t>
            </a:r>
            <a:r>
              <a:rPr lang="en-US">
                <a:cs typeface="Calibri"/>
              </a:rPr>
              <a:t>Being careful not to post personal information about myself when I send a message through email, forum, SMS, WhatsApp, Facebook, etc., Being careful not to post personal information about my friends when I send a message through email, forum, SMS, WhatsApp, Facebook, etc., staying aware of the possibility that a message that I wrote in an email, forum, SMS, WhatsApp, Facebook, etc., could reach other people, such as parents or teachers, respectfully relating to the opinions of others when responding through email, forum, SMS, WhatsApp, Facebook, etc., </a:t>
            </a:r>
          </a:p>
          <a:p>
            <a:endParaRPr lang="en-US">
              <a:cs typeface="Calibri"/>
            </a:endParaRPr>
          </a:p>
          <a:p>
            <a:r>
              <a:rPr lang="en-US" b="1" i="1">
                <a:cs typeface="Calibri"/>
              </a:rPr>
              <a:t>Real-Time Thinking literacy: </a:t>
            </a:r>
            <a:r>
              <a:rPr lang="en-US">
                <a:cs typeface="Calibri"/>
              </a:rPr>
              <a:t>Ignoring ads that pop up while looking for information for an assignment, ignoring messages that pop up (for example, friends' statuses) while looking for information for an assignment, responding and reacting quickly when I’m playing a digital game or simulation</a:t>
            </a:r>
          </a:p>
          <a:p>
            <a:endParaRPr lang="en-US">
              <a:cs typeface="Calibri"/>
            </a:endParaRPr>
          </a:p>
        </p:txBody>
      </p:sp>
      <p:sp>
        <p:nvSpPr>
          <p:cNvPr id="4" name="Slide Number Placeholder 3"/>
          <p:cNvSpPr>
            <a:spLocks noGrp="1"/>
          </p:cNvSpPr>
          <p:nvPr>
            <p:ph type="sldNum" sz="quarter" idx="5"/>
          </p:nvPr>
        </p:nvSpPr>
        <p:spPr/>
        <p:txBody>
          <a:bodyPr/>
          <a:lstStyle/>
          <a:p>
            <a:fld id="{3D939E46-51A4-488F-821E-39D21C326696}" type="slidenum">
              <a:rPr lang="en-GB" noProof="0" smtClean="0"/>
              <a:t>14</a:t>
            </a:fld>
            <a:endParaRPr lang="en-GB" noProof="0"/>
          </a:p>
        </p:txBody>
      </p:sp>
    </p:spTree>
    <p:extLst>
      <p:ext uri="{BB962C8B-B14F-4D97-AF65-F5344CB8AC3E}">
        <p14:creationId xmlns:p14="http://schemas.microsoft.com/office/powerpoint/2010/main" val="601766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9/14/2023</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756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9/14/2023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14517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9/14/2023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8341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992181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9/14/2023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4610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9853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9/14/2023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7249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9/14/2023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80232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9/14/2023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497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9/14/2023</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74909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9/14/2023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2992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9/14/2023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85154647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teachapp.com/Should_Mobile_Phones_Be_Used"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sd5.bc.ca/learning/technologycompliance/Pages/default.aspx#/=" TargetMode="Externa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hyperlink" Target="https://www.sd5.bc.ca/learning/technologycompliance/studentDC/digcitbooklist/Pages/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forms.office.com/pages/designpagev2.aspx?auth_pvr=OrgId&amp;auth_upn=Ryan.McKenzie%40SD5.BC.CA&amp;lang=en-GB&amp;origin=OfficeDotCom&amp;route=Start&amp;sessionid=d5218af4-ccb7-47f0-be28-8ce95e4ab352&amp;subpage=design&amp;id=-Ww-n3eFgEeB4RWrF3QgdC1neMbRdWhCpPH1sR-xBChUNkkzR1AzWkFGN0tDVTFWTUQ1R01USlgwVi4u&amp;analysis=true" TargetMode="External"/><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forms.office.com/pages/designpagev2.aspx?auth_pvr=OrgId&amp;auth_upn=Ryan.McKenzie%40SD5.BC.CA&amp;lang=en-GB&amp;origin=OfficeDotCom&amp;route=Start&amp;sessionid=d5218af4-ccb7-47f0-be28-8ce95e4ab352&amp;subpage=design&amp;id=-Ww-n3eFgEeB4RWrF3QgdC1neMbRdWhCpPH1sR-xBChUMzMwQjYzQjc1VjlXMllVOU5SSFc4SDRUQi4u&amp;analysis=true" TargetMode="External"/><Relationship Id="rId4" Type="http://schemas.openxmlformats.org/officeDocument/2006/relationships/hyperlink" Target="https://forms.office.com/pages/designpagev2.aspx?auth_pvr=OrgId&amp;auth_upn=Ryan.McKenzie%40SD5.BC.CA&amp;lang=en-GB&amp;origin=OfficeDotCom&amp;route=Start&amp;sessionid=d5218af4-ccb7-47f0-be28-8ce95e4ab352&amp;subpage=design&amp;id=-Ww-n3eFgEeB4RWrF3QgdC1neMbRdWhCpPH1sR-xBChUOFJJUFlFU0NQWFJPS1dQUURRQ0hOVTZIRC4u&amp;analysis=tru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35E49-EE5B-8C2E-264F-D3F5E1AB8B27}"/>
              </a:ext>
            </a:extLst>
          </p:cNvPr>
          <p:cNvSpPr>
            <a:spLocks noGrp="1"/>
          </p:cNvSpPr>
          <p:nvPr>
            <p:ph type="title"/>
          </p:nvPr>
        </p:nvSpPr>
        <p:spPr>
          <a:xfrm>
            <a:off x="1115568" y="735546"/>
            <a:ext cx="10168128" cy="1179576"/>
          </a:xfrm>
        </p:spPr>
        <p:txBody>
          <a:bodyPr vert="horz" lIns="91440" tIns="45720" rIns="91440" bIns="45720" rtlCol="0" anchor="ctr">
            <a:noAutofit/>
          </a:bodyPr>
          <a:lstStyle/>
          <a:p>
            <a:pPr algn="ctr"/>
            <a:r>
              <a:rPr lang="en-GB" sz="4800" dirty="0"/>
              <a:t>WHILE YOU WAIT</a:t>
            </a:r>
            <a:br>
              <a:rPr lang="en-GB" sz="3200" dirty="0"/>
            </a:br>
            <a:r>
              <a:rPr lang="en-GB" sz="3200" dirty="0"/>
              <a:t>What Digital Literacy skills can be taught by allowing students to have mobile phones in classrooms? </a:t>
            </a:r>
            <a:endParaRPr lang="en-US"/>
          </a:p>
        </p:txBody>
      </p:sp>
      <p:pic>
        <p:nvPicPr>
          <p:cNvPr id="4" name="Picture 4" descr="Qr code&#10;&#10;Description automatically generated">
            <a:extLst>
              <a:ext uri="{FF2B5EF4-FFF2-40B4-BE49-F238E27FC236}">
                <a16:creationId xmlns:a16="http://schemas.microsoft.com/office/drawing/2014/main" id="{0BE94241-2B45-C84E-8433-8844E6A84F05}"/>
              </a:ext>
            </a:extLst>
          </p:cNvPr>
          <p:cNvPicPr>
            <a:picLocks noGrp="1" noChangeAspect="1"/>
          </p:cNvPicPr>
          <p:nvPr>
            <p:ph idx="1"/>
          </p:nvPr>
        </p:nvPicPr>
        <p:blipFill>
          <a:blip r:embed="rId3"/>
          <a:stretch>
            <a:fillRect/>
          </a:stretch>
        </p:blipFill>
        <p:spPr>
          <a:xfrm>
            <a:off x="4575790" y="2353874"/>
            <a:ext cx="3048000" cy="2981325"/>
          </a:xfrm>
        </p:spPr>
      </p:pic>
      <p:sp>
        <p:nvSpPr>
          <p:cNvPr id="5" name="TextBox 4">
            <a:extLst>
              <a:ext uri="{FF2B5EF4-FFF2-40B4-BE49-F238E27FC236}">
                <a16:creationId xmlns:a16="http://schemas.microsoft.com/office/drawing/2014/main" id="{5088BC5A-2D43-8559-7CA9-8CC26AB657C1}"/>
              </a:ext>
            </a:extLst>
          </p:cNvPr>
          <p:cNvSpPr txBox="1"/>
          <p:nvPr/>
        </p:nvSpPr>
        <p:spPr>
          <a:xfrm>
            <a:off x="262986" y="5206999"/>
            <a:ext cx="11303000" cy="12618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ea typeface="+mn-lt"/>
                <a:cs typeface="+mn-lt"/>
                <a:hlinkClick r:id="rId4"/>
              </a:rPr>
              <a:t>https://yoteachapp.com/Should_Mobile_Phones_Be_Used</a:t>
            </a:r>
            <a:r>
              <a:rPr lang="en-GB" sz="3600">
                <a:ea typeface="+mn-lt"/>
                <a:cs typeface="+mn-lt"/>
              </a:rPr>
              <a:t> </a:t>
            </a:r>
            <a:r>
              <a:rPr lang="en-GB" sz="4000">
                <a:ea typeface="+mn-lt"/>
                <a:cs typeface="+mn-lt"/>
              </a:rPr>
              <a:t>                                  R</a:t>
            </a:r>
            <a:r>
              <a:rPr lang="en-GB" sz="3600">
                <a:ea typeface="+mn-lt"/>
                <a:cs typeface="+mn-lt"/>
              </a:rPr>
              <a:t>oom Password</a:t>
            </a:r>
            <a:r>
              <a:rPr lang="en-GB" sz="3600"/>
              <a:t>: it4k12 </a:t>
            </a:r>
            <a:endParaRPr lang="en-US" sz="3600"/>
          </a:p>
        </p:txBody>
      </p:sp>
    </p:spTree>
    <p:extLst>
      <p:ext uri="{BB962C8B-B14F-4D97-AF65-F5344CB8AC3E}">
        <p14:creationId xmlns:p14="http://schemas.microsoft.com/office/powerpoint/2010/main" val="709981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089E2A5-999E-B63D-9C1A-82149878BCBC}"/>
              </a:ext>
            </a:extLst>
          </p:cNvPr>
          <p:cNvGraphicFramePr>
            <a:graphicFrameLocks noGrp="1"/>
          </p:cNvGraphicFramePr>
          <p:nvPr>
            <p:extLst>
              <p:ext uri="{D42A27DB-BD31-4B8C-83A1-F6EECF244321}">
                <p14:modId xmlns:p14="http://schemas.microsoft.com/office/powerpoint/2010/main" val="251575282"/>
              </p:ext>
            </p:extLst>
          </p:nvPr>
        </p:nvGraphicFramePr>
        <p:xfrm>
          <a:off x="287547" y="71886"/>
          <a:ext cx="11792072" cy="6608535"/>
        </p:xfrm>
        <a:graphic>
          <a:graphicData uri="http://schemas.openxmlformats.org/drawingml/2006/table">
            <a:tbl>
              <a:tblPr firstRow="1" bandRow="1">
                <a:tableStyleId>{5C22544A-7EE6-4342-B048-85BDC9FD1C3A}</a:tableStyleId>
              </a:tblPr>
              <a:tblGrid>
                <a:gridCol w="1189631">
                  <a:extLst>
                    <a:ext uri="{9D8B030D-6E8A-4147-A177-3AD203B41FA5}">
                      <a16:colId xmlns:a16="http://schemas.microsoft.com/office/drawing/2014/main" val="3610331100"/>
                    </a:ext>
                  </a:extLst>
                </a:gridCol>
                <a:gridCol w="2747888">
                  <a:extLst>
                    <a:ext uri="{9D8B030D-6E8A-4147-A177-3AD203B41FA5}">
                      <a16:colId xmlns:a16="http://schemas.microsoft.com/office/drawing/2014/main" val="1840976309"/>
                    </a:ext>
                  </a:extLst>
                </a:gridCol>
                <a:gridCol w="7854553">
                  <a:extLst>
                    <a:ext uri="{9D8B030D-6E8A-4147-A177-3AD203B41FA5}">
                      <a16:colId xmlns:a16="http://schemas.microsoft.com/office/drawing/2014/main" val="1991054643"/>
                    </a:ext>
                  </a:extLst>
                </a:gridCol>
              </a:tblGrid>
              <a:tr h="438220">
                <a:tc>
                  <a:txBody>
                    <a:bodyPr/>
                    <a:lstStyle/>
                    <a:p>
                      <a:pPr algn="ctr" fontAlgn="b"/>
                      <a:r>
                        <a:rPr lang="en-GB" sz="1600">
                          <a:effectLst/>
                        </a:rPr>
                        <a:t>Grade</a:t>
                      </a:r>
                      <a:endParaRPr lang="en-GB" sz="1600" b="1">
                        <a:solidFill>
                          <a:srgbClr val="4472C4"/>
                        </a:solidFill>
                        <a:effectLst/>
                        <a:latin typeface="Calibri" panose="020F0502020204030204" pitchFamily="34" charset="0"/>
                      </a:endParaRPr>
                    </a:p>
                  </a:txBody>
                  <a:tcPr marL="9525" marR="9525" marT="9525" anchor="b"/>
                </a:tc>
                <a:tc>
                  <a:txBody>
                    <a:bodyPr/>
                    <a:lstStyle/>
                    <a:p>
                      <a:pPr algn="ctr" fontAlgn="b"/>
                      <a:r>
                        <a:rPr lang="en-GB" sz="1600">
                          <a:effectLst/>
                        </a:rPr>
                        <a:t>SKILLS</a:t>
                      </a:r>
                      <a:endParaRPr lang="en-GB" sz="1600" b="1">
                        <a:solidFill>
                          <a:srgbClr val="FF0000"/>
                        </a:solidFill>
                        <a:effectLst/>
                        <a:latin typeface="Calibri" panose="020F0502020204030204" pitchFamily="34" charset="0"/>
                      </a:endParaRPr>
                    </a:p>
                  </a:txBody>
                  <a:tcPr marL="9525" marR="9525" marT="9525" anchor="b"/>
                </a:tc>
                <a:tc>
                  <a:txBody>
                    <a:bodyPr/>
                    <a:lstStyle/>
                    <a:p>
                      <a:pPr algn="ctr" fontAlgn="b"/>
                      <a:r>
                        <a:rPr lang="en-GB" sz="1600">
                          <a:effectLst/>
                        </a:rPr>
                        <a:t>ELABORATIONS</a:t>
                      </a:r>
                      <a:endParaRPr lang="en-GB" sz="1600" b="1">
                        <a:effectLst/>
                        <a:latin typeface="Calibri" panose="020F0502020204030204" pitchFamily="34" charset="0"/>
                      </a:endParaRPr>
                    </a:p>
                  </a:txBody>
                  <a:tcPr marL="9525" marR="9525" marT="9525" anchor="b"/>
                </a:tc>
                <a:extLst>
                  <a:ext uri="{0D108BD9-81ED-4DB2-BD59-A6C34878D82A}">
                    <a16:rowId xmlns:a16="http://schemas.microsoft.com/office/drawing/2014/main" val="2299472513"/>
                  </a:ext>
                </a:extLst>
              </a:tr>
              <a:tr h="318704">
                <a:tc>
                  <a:txBody>
                    <a:bodyPr/>
                    <a:lstStyle/>
                    <a:p>
                      <a:pPr fontAlgn="b"/>
                      <a:r>
                        <a:rPr lang="en-GB" sz="1600">
                          <a:effectLst/>
                        </a:rPr>
                        <a:t>K-1-2</a:t>
                      </a:r>
                      <a:endParaRPr lang="en-GB" sz="1600">
                        <a:effectLst/>
                        <a:latin typeface="Calibri"/>
                      </a:endParaRPr>
                    </a:p>
                  </a:txBody>
                  <a:tcPr marL="9525" marR="9525" marT="9525" anchor="b"/>
                </a:tc>
                <a:tc>
                  <a:txBody>
                    <a:bodyPr/>
                    <a:lstStyle/>
                    <a:p>
                      <a:pPr fontAlgn="b"/>
                      <a:r>
                        <a:rPr lang="en-GB" sz="1600">
                          <a:effectLst/>
                        </a:rPr>
                        <a:t>Login</a:t>
                      </a:r>
                      <a:endParaRPr lang="en-GB" sz="1600">
                        <a:effectLst/>
                        <a:latin typeface="Calibri"/>
                      </a:endParaRPr>
                    </a:p>
                  </a:txBody>
                  <a:tcPr marL="9525" marR="9525" marT="9525" anchor="b"/>
                </a:tc>
                <a:tc>
                  <a:txBody>
                    <a:bodyPr/>
                    <a:lstStyle/>
                    <a:p>
                      <a:pPr fontAlgn="b"/>
                      <a:r>
                        <a:rPr lang="en-GB" sz="1600">
                          <a:effectLst/>
                        </a:rPr>
                        <a:t>Learning student number, email, password</a:t>
                      </a:r>
                      <a:endParaRPr lang="en-GB" sz="1600">
                        <a:effectLst/>
                        <a:latin typeface="Calibri"/>
                      </a:endParaRPr>
                    </a:p>
                  </a:txBody>
                  <a:tcPr marL="9525" marR="9525" marT="9525" anchor="b"/>
                </a:tc>
                <a:extLst>
                  <a:ext uri="{0D108BD9-81ED-4DB2-BD59-A6C34878D82A}">
                    <a16:rowId xmlns:a16="http://schemas.microsoft.com/office/drawing/2014/main" val="2774646711"/>
                  </a:ext>
                </a:extLst>
              </a:tr>
              <a:tr h="318704">
                <a:tc>
                  <a:txBody>
                    <a:bodyPr/>
                    <a:lstStyle/>
                    <a:p>
                      <a:pPr fontAlgn="b"/>
                      <a:r>
                        <a:rPr lang="en-GB" sz="1600">
                          <a:effectLst/>
                        </a:rPr>
                        <a:t>K-1-2</a:t>
                      </a:r>
                      <a:endParaRPr lang="en-GB" sz="1600">
                        <a:effectLst/>
                        <a:latin typeface="Calibri"/>
                      </a:endParaRPr>
                    </a:p>
                  </a:txBody>
                  <a:tcPr marL="9525" marR="9525" marT="9525" anchor="b"/>
                </a:tc>
                <a:tc>
                  <a:txBody>
                    <a:bodyPr/>
                    <a:lstStyle/>
                    <a:p>
                      <a:pPr fontAlgn="b"/>
                      <a:r>
                        <a:rPr lang="en-GB" sz="1600">
                          <a:effectLst/>
                        </a:rPr>
                        <a:t>Device Navigation</a:t>
                      </a:r>
                      <a:endParaRPr lang="en-GB" sz="1600">
                        <a:effectLst/>
                        <a:latin typeface="Calibri"/>
                      </a:endParaRPr>
                    </a:p>
                  </a:txBody>
                  <a:tcPr marL="9525" marR="9525" marT="9525" anchor="b"/>
                </a:tc>
                <a:tc>
                  <a:txBody>
                    <a:bodyPr/>
                    <a:lstStyle/>
                    <a:p>
                      <a:pPr fontAlgn="b"/>
                      <a:r>
                        <a:rPr lang="en-GB" sz="1600">
                          <a:effectLst/>
                        </a:rPr>
                        <a:t>Finding apps, opening and closing apps, searching applications, finding files</a:t>
                      </a:r>
                      <a:endParaRPr lang="en-GB" sz="1600">
                        <a:effectLst/>
                        <a:latin typeface="Calibri"/>
                      </a:endParaRPr>
                    </a:p>
                  </a:txBody>
                  <a:tcPr marL="9525" marR="9525" marT="9525" anchor="b"/>
                </a:tc>
                <a:extLst>
                  <a:ext uri="{0D108BD9-81ED-4DB2-BD59-A6C34878D82A}">
                    <a16:rowId xmlns:a16="http://schemas.microsoft.com/office/drawing/2014/main" val="3105420143"/>
                  </a:ext>
                </a:extLst>
              </a:tr>
              <a:tr h="318704">
                <a:tc>
                  <a:txBody>
                    <a:bodyPr/>
                    <a:lstStyle/>
                    <a:p>
                      <a:pPr fontAlgn="b"/>
                      <a:r>
                        <a:rPr lang="en-GB" sz="1600">
                          <a:effectLst/>
                        </a:rPr>
                        <a:t>K-1-2-3-4</a:t>
                      </a:r>
                      <a:endParaRPr lang="en-GB" sz="1600">
                        <a:effectLst/>
                        <a:latin typeface="Calibri"/>
                      </a:endParaRPr>
                    </a:p>
                  </a:txBody>
                  <a:tcPr marL="9525" marR="9525" marT="9525" anchor="b"/>
                </a:tc>
                <a:tc>
                  <a:txBody>
                    <a:bodyPr/>
                    <a:lstStyle/>
                    <a:p>
                      <a:pPr fontAlgn="b"/>
                      <a:r>
                        <a:rPr lang="en-GB" sz="1600">
                          <a:effectLst/>
                        </a:rPr>
                        <a:t>Digital Images</a:t>
                      </a:r>
                      <a:endParaRPr lang="en-GB" sz="1600">
                        <a:effectLst/>
                        <a:latin typeface="Calibri"/>
                      </a:endParaRPr>
                    </a:p>
                  </a:txBody>
                  <a:tcPr marL="9525" marR="9525" marT="9525" anchor="b"/>
                </a:tc>
                <a:tc>
                  <a:txBody>
                    <a:bodyPr/>
                    <a:lstStyle/>
                    <a:p>
                      <a:pPr fontAlgn="b"/>
                      <a:r>
                        <a:rPr lang="en-GB" sz="1600">
                          <a:effectLst/>
                        </a:rPr>
                        <a:t>Taking photos, copy/paste photos, storage</a:t>
                      </a:r>
                      <a:endParaRPr lang="en-GB" sz="1600">
                        <a:effectLst/>
                        <a:latin typeface="Calibri"/>
                      </a:endParaRPr>
                    </a:p>
                  </a:txBody>
                  <a:tcPr marL="9525" marR="9525" marT="9525" anchor="b"/>
                </a:tc>
                <a:extLst>
                  <a:ext uri="{0D108BD9-81ED-4DB2-BD59-A6C34878D82A}">
                    <a16:rowId xmlns:a16="http://schemas.microsoft.com/office/drawing/2014/main" val="3984636724"/>
                  </a:ext>
                </a:extLst>
              </a:tr>
              <a:tr h="577653">
                <a:tc>
                  <a:txBody>
                    <a:bodyPr/>
                    <a:lstStyle/>
                    <a:p>
                      <a:pPr fontAlgn="b"/>
                      <a:r>
                        <a:rPr lang="en-GB" sz="1600">
                          <a:effectLst/>
                        </a:rPr>
                        <a:t>3-4-5</a:t>
                      </a:r>
                      <a:endParaRPr lang="en-GB" sz="1600">
                        <a:effectLst/>
                        <a:latin typeface="Calibri"/>
                      </a:endParaRPr>
                    </a:p>
                  </a:txBody>
                  <a:tcPr marL="9525" marR="9525" marT="9525" anchor="b"/>
                </a:tc>
                <a:tc>
                  <a:txBody>
                    <a:bodyPr/>
                    <a:lstStyle/>
                    <a:p>
                      <a:pPr fontAlgn="b"/>
                      <a:r>
                        <a:rPr lang="en-GB" sz="1600">
                          <a:effectLst/>
                        </a:rPr>
                        <a:t>Internet Navigation</a:t>
                      </a:r>
                      <a:endParaRPr lang="en-GB" sz="1600">
                        <a:effectLst/>
                        <a:latin typeface="Calibri"/>
                      </a:endParaRPr>
                    </a:p>
                  </a:txBody>
                  <a:tcPr marL="9525" marR="9525" marT="9525" anchor="b"/>
                </a:tc>
                <a:tc>
                  <a:txBody>
                    <a:bodyPr/>
                    <a:lstStyle/>
                    <a:p>
                      <a:pPr fontAlgn="b"/>
                      <a:r>
                        <a:rPr lang="en-GB" sz="1600">
                          <a:effectLst/>
                        </a:rPr>
                        <a:t>Different browsers, tabs, search engines, home tabs, bookmarks, extensions, qr codes and links</a:t>
                      </a:r>
                      <a:endParaRPr lang="en-GB" sz="1600">
                        <a:effectLst/>
                        <a:latin typeface="Calibri"/>
                      </a:endParaRPr>
                    </a:p>
                  </a:txBody>
                  <a:tcPr marL="9525" marR="9525" marT="9525" anchor="b"/>
                </a:tc>
                <a:extLst>
                  <a:ext uri="{0D108BD9-81ED-4DB2-BD59-A6C34878D82A}">
                    <a16:rowId xmlns:a16="http://schemas.microsoft.com/office/drawing/2014/main" val="2751510430"/>
                  </a:ext>
                </a:extLst>
              </a:tr>
              <a:tr h="318704">
                <a:tc>
                  <a:txBody>
                    <a:bodyPr/>
                    <a:lstStyle/>
                    <a:p>
                      <a:pPr fontAlgn="b"/>
                      <a:r>
                        <a:rPr lang="en-GB" sz="1600">
                          <a:effectLst/>
                        </a:rPr>
                        <a:t>3-4-5-6-7</a:t>
                      </a:r>
                      <a:endParaRPr lang="en-GB" sz="1600">
                        <a:effectLst/>
                        <a:latin typeface="Calibri"/>
                      </a:endParaRPr>
                    </a:p>
                  </a:txBody>
                  <a:tcPr marL="9525" marR="9525" marT="9525" anchor="b"/>
                </a:tc>
                <a:tc>
                  <a:txBody>
                    <a:bodyPr/>
                    <a:lstStyle/>
                    <a:p>
                      <a:pPr fontAlgn="b"/>
                      <a:r>
                        <a:rPr lang="en-GB" sz="1600">
                          <a:effectLst/>
                        </a:rPr>
                        <a:t>Digital Video</a:t>
                      </a:r>
                      <a:endParaRPr lang="en-GB" sz="1600">
                        <a:effectLst/>
                        <a:latin typeface="Calibri"/>
                      </a:endParaRPr>
                    </a:p>
                  </a:txBody>
                  <a:tcPr marL="9525" marR="9525" marT="9525" anchor="b"/>
                </a:tc>
                <a:tc>
                  <a:txBody>
                    <a:bodyPr/>
                    <a:lstStyle/>
                    <a:p>
                      <a:pPr fontAlgn="b"/>
                      <a:r>
                        <a:rPr lang="en-GB" sz="1600">
                          <a:effectLst/>
                        </a:rPr>
                        <a:t>Capturing video, storing, editing (iMovie)</a:t>
                      </a:r>
                      <a:endParaRPr lang="en-GB" sz="1600">
                        <a:effectLst/>
                        <a:latin typeface="Calibri"/>
                      </a:endParaRPr>
                    </a:p>
                  </a:txBody>
                  <a:tcPr marL="9525" marR="9525" marT="9525" anchor="b"/>
                </a:tc>
                <a:extLst>
                  <a:ext uri="{0D108BD9-81ED-4DB2-BD59-A6C34878D82A}">
                    <a16:rowId xmlns:a16="http://schemas.microsoft.com/office/drawing/2014/main" val="195564361"/>
                  </a:ext>
                </a:extLst>
              </a:tr>
              <a:tr h="318704">
                <a:tc>
                  <a:txBody>
                    <a:bodyPr/>
                    <a:lstStyle/>
                    <a:p>
                      <a:pPr fontAlgn="b"/>
                      <a:r>
                        <a:rPr lang="en-GB" sz="1600">
                          <a:effectLst/>
                        </a:rPr>
                        <a:t>4-5-6-7</a:t>
                      </a:r>
                      <a:endParaRPr lang="en-GB" sz="1600">
                        <a:effectLst/>
                        <a:latin typeface="Calibri"/>
                      </a:endParaRPr>
                    </a:p>
                  </a:txBody>
                  <a:tcPr marL="9525" marR="9525" marT="9525" anchor="b"/>
                </a:tc>
                <a:tc>
                  <a:txBody>
                    <a:bodyPr/>
                    <a:lstStyle/>
                    <a:p>
                      <a:pPr fontAlgn="b"/>
                      <a:r>
                        <a:rPr lang="en-GB" sz="1600">
                          <a:effectLst/>
                        </a:rPr>
                        <a:t>Digital Audio</a:t>
                      </a:r>
                      <a:endParaRPr lang="en-GB" sz="1600">
                        <a:effectLst/>
                        <a:latin typeface="Calibri"/>
                      </a:endParaRPr>
                    </a:p>
                  </a:txBody>
                  <a:tcPr marL="9525" marR="9525" marT="9525" anchor="b"/>
                </a:tc>
                <a:tc>
                  <a:txBody>
                    <a:bodyPr/>
                    <a:lstStyle/>
                    <a:p>
                      <a:pPr fontAlgn="b"/>
                      <a:r>
                        <a:rPr lang="en-GB" sz="1600">
                          <a:effectLst/>
                        </a:rPr>
                        <a:t>Kurzweil, audio recording, mics and headsets, audio editing</a:t>
                      </a:r>
                      <a:endParaRPr lang="en-GB" sz="1600">
                        <a:effectLst/>
                        <a:latin typeface="Calibri"/>
                      </a:endParaRPr>
                    </a:p>
                  </a:txBody>
                  <a:tcPr marL="9525" marR="9525" marT="9525" anchor="b"/>
                </a:tc>
                <a:extLst>
                  <a:ext uri="{0D108BD9-81ED-4DB2-BD59-A6C34878D82A}">
                    <a16:rowId xmlns:a16="http://schemas.microsoft.com/office/drawing/2014/main" val="3306115313"/>
                  </a:ext>
                </a:extLst>
              </a:tr>
              <a:tr h="318704">
                <a:tc>
                  <a:txBody>
                    <a:bodyPr/>
                    <a:lstStyle/>
                    <a:p>
                      <a:pPr fontAlgn="b"/>
                      <a:r>
                        <a:rPr lang="en-GB" sz="1600">
                          <a:effectLst/>
                        </a:rPr>
                        <a:t>4-5-6-7</a:t>
                      </a:r>
                      <a:endParaRPr lang="en-GB" sz="1600">
                        <a:effectLst/>
                        <a:latin typeface="Calibri"/>
                      </a:endParaRPr>
                    </a:p>
                  </a:txBody>
                  <a:tcPr marL="9525" marR="9525" marT="9525" anchor="b"/>
                </a:tc>
                <a:tc>
                  <a:txBody>
                    <a:bodyPr/>
                    <a:lstStyle/>
                    <a:p>
                      <a:pPr fontAlgn="b"/>
                      <a:r>
                        <a:rPr lang="en-GB" sz="1600">
                          <a:effectLst/>
                        </a:rPr>
                        <a:t>Basic Programming</a:t>
                      </a:r>
                      <a:endParaRPr lang="en-GB" sz="1600">
                        <a:effectLst/>
                        <a:latin typeface="Calibri"/>
                      </a:endParaRPr>
                    </a:p>
                  </a:txBody>
                  <a:tcPr marL="9525" marR="9525" marT="9525" anchor="b"/>
                </a:tc>
                <a:tc>
                  <a:txBody>
                    <a:bodyPr/>
                    <a:lstStyle/>
                    <a:p>
                      <a:pPr fontAlgn="b"/>
                      <a:r>
                        <a:rPr lang="en-GB" sz="1600">
                          <a:effectLst/>
                        </a:rPr>
                        <a:t>Unplugged activities, block-based coding</a:t>
                      </a:r>
                      <a:endParaRPr lang="en-GB" sz="1600">
                        <a:effectLst/>
                        <a:latin typeface="Calibri"/>
                      </a:endParaRPr>
                    </a:p>
                  </a:txBody>
                  <a:tcPr marL="9525" marR="9525" marT="9525" anchor="b"/>
                </a:tc>
                <a:extLst>
                  <a:ext uri="{0D108BD9-81ED-4DB2-BD59-A6C34878D82A}">
                    <a16:rowId xmlns:a16="http://schemas.microsoft.com/office/drawing/2014/main" val="3950605549"/>
                  </a:ext>
                </a:extLst>
              </a:tr>
              <a:tr h="577653">
                <a:tc>
                  <a:txBody>
                    <a:bodyPr/>
                    <a:lstStyle/>
                    <a:p>
                      <a:pPr fontAlgn="b"/>
                      <a:r>
                        <a:rPr lang="en-GB" sz="1600">
                          <a:effectLst/>
                        </a:rPr>
                        <a:t>5-6-7-8</a:t>
                      </a:r>
                      <a:endParaRPr lang="en-GB" sz="1600">
                        <a:effectLst/>
                        <a:latin typeface="Calibri"/>
                      </a:endParaRPr>
                    </a:p>
                  </a:txBody>
                  <a:tcPr marL="9525" marR="9525" marT="9525" anchor="b"/>
                </a:tc>
                <a:tc>
                  <a:txBody>
                    <a:bodyPr/>
                    <a:lstStyle/>
                    <a:p>
                      <a:pPr fontAlgn="b"/>
                      <a:r>
                        <a:rPr lang="en-GB" sz="1600">
                          <a:effectLst/>
                        </a:rPr>
                        <a:t>Keyboarding and Speech to Text</a:t>
                      </a:r>
                      <a:endParaRPr lang="en-GB" sz="1600">
                        <a:effectLst/>
                        <a:latin typeface="Calibri"/>
                      </a:endParaRPr>
                    </a:p>
                  </a:txBody>
                  <a:tcPr marL="9525" marR="9525" marT="9525" anchor="b"/>
                </a:tc>
                <a:tc>
                  <a:txBody>
                    <a:bodyPr/>
                    <a:lstStyle/>
                    <a:p>
                      <a:pPr fontAlgn="b"/>
                      <a:r>
                        <a:rPr lang="en-GB" sz="1600">
                          <a:effectLst/>
                        </a:rPr>
                        <a:t>Dictation and Immersive Reader</a:t>
                      </a:r>
                      <a:endParaRPr lang="en-GB" sz="1600">
                        <a:effectLst/>
                        <a:latin typeface="Calibri"/>
                      </a:endParaRPr>
                    </a:p>
                  </a:txBody>
                  <a:tcPr marL="9525" marR="9525" marT="9525" anchor="b"/>
                </a:tc>
                <a:extLst>
                  <a:ext uri="{0D108BD9-81ED-4DB2-BD59-A6C34878D82A}">
                    <a16:rowId xmlns:a16="http://schemas.microsoft.com/office/drawing/2014/main" val="1790667802"/>
                  </a:ext>
                </a:extLst>
              </a:tr>
              <a:tr h="497976">
                <a:tc>
                  <a:txBody>
                    <a:bodyPr/>
                    <a:lstStyle/>
                    <a:p>
                      <a:pPr fontAlgn="b"/>
                      <a:r>
                        <a:rPr lang="en-GB" sz="1600">
                          <a:effectLst/>
                        </a:rPr>
                        <a:t>6-7-8-9-10</a:t>
                      </a:r>
                      <a:endParaRPr lang="en-GB" sz="1600">
                        <a:effectLst/>
                        <a:latin typeface="Calibri"/>
                      </a:endParaRPr>
                    </a:p>
                  </a:txBody>
                  <a:tcPr marL="9525" marR="9525" marT="9525" anchor="b"/>
                </a:tc>
                <a:tc>
                  <a:txBody>
                    <a:bodyPr/>
                    <a:lstStyle/>
                    <a:p>
                      <a:pPr fontAlgn="b"/>
                      <a:r>
                        <a:rPr lang="en-GB" sz="1600">
                          <a:effectLst/>
                        </a:rPr>
                        <a:t>File Management</a:t>
                      </a:r>
                      <a:endParaRPr lang="en-GB" sz="1600">
                        <a:effectLst/>
                        <a:latin typeface="Calibri"/>
                      </a:endParaRPr>
                    </a:p>
                  </a:txBody>
                  <a:tcPr marL="9525" marR="9525" marT="9525" anchor="b"/>
                </a:tc>
                <a:tc>
                  <a:txBody>
                    <a:bodyPr/>
                    <a:lstStyle/>
                    <a:p>
                      <a:pPr fontAlgn="b"/>
                      <a:r>
                        <a:rPr lang="en-GB" sz="1600">
                          <a:effectLst/>
                        </a:rPr>
                        <a:t>Files, folders, drives, saving locally and to the cloud, organization and deleting old files</a:t>
                      </a:r>
                      <a:endParaRPr lang="en-GB" sz="1600">
                        <a:effectLst/>
                        <a:latin typeface="Calibri"/>
                      </a:endParaRPr>
                    </a:p>
                  </a:txBody>
                  <a:tcPr marL="9525" marR="9525" marT="9525" anchor="b"/>
                </a:tc>
                <a:extLst>
                  <a:ext uri="{0D108BD9-81ED-4DB2-BD59-A6C34878D82A}">
                    <a16:rowId xmlns:a16="http://schemas.microsoft.com/office/drawing/2014/main" val="2168451606"/>
                  </a:ext>
                </a:extLst>
              </a:tr>
              <a:tr h="318704">
                <a:tc>
                  <a:txBody>
                    <a:bodyPr/>
                    <a:lstStyle/>
                    <a:p>
                      <a:pPr fontAlgn="b"/>
                      <a:r>
                        <a:rPr lang="en-GB" sz="1600">
                          <a:effectLst/>
                        </a:rPr>
                        <a:t>6-7-8-9-10</a:t>
                      </a:r>
                      <a:endParaRPr lang="en-GB" sz="1600">
                        <a:effectLst/>
                        <a:latin typeface="Calibri"/>
                      </a:endParaRPr>
                    </a:p>
                  </a:txBody>
                  <a:tcPr marL="9525" marR="9525" marT="9525" anchor="b"/>
                </a:tc>
                <a:tc>
                  <a:txBody>
                    <a:bodyPr/>
                    <a:lstStyle/>
                    <a:p>
                      <a:pPr fontAlgn="b"/>
                      <a:r>
                        <a:rPr lang="en-GB" sz="1600">
                          <a:effectLst/>
                        </a:rPr>
                        <a:t>Email</a:t>
                      </a:r>
                      <a:endParaRPr lang="en-GB" sz="1600">
                        <a:effectLst/>
                        <a:latin typeface="Calibri"/>
                      </a:endParaRPr>
                    </a:p>
                  </a:txBody>
                  <a:tcPr marL="9525" marR="9525" marT="9525" anchor="b"/>
                </a:tc>
                <a:tc>
                  <a:txBody>
                    <a:bodyPr/>
                    <a:lstStyle/>
                    <a:p>
                      <a:pPr fontAlgn="b"/>
                      <a:r>
                        <a:rPr lang="en-GB" sz="1600">
                          <a:effectLst/>
                        </a:rPr>
                        <a:t>To, cc, bcc, subject, attachments, etiquette, digital signature</a:t>
                      </a:r>
                      <a:endParaRPr lang="en-GB" sz="1600">
                        <a:effectLst/>
                        <a:latin typeface="Calibri"/>
                      </a:endParaRPr>
                    </a:p>
                  </a:txBody>
                  <a:tcPr marL="9525" marR="9525" marT="9525" anchor="b"/>
                </a:tc>
                <a:extLst>
                  <a:ext uri="{0D108BD9-81ED-4DB2-BD59-A6C34878D82A}">
                    <a16:rowId xmlns:a16="http://schemas.microsoft.com/office/drawing/2014/main" val="405716124"/>
                  </a:ext>
                </a:extLst>
              </a:tr>
              <a:tr h="318704">
                <a:tc>
                  <a:txBody>
                    <a:bodyPr/>
                    <a:lstStyle/>
                    <a:p>
                      <a:pPr fontAlgn="b"/>
                      <a:r>
                        <a:rPr lang="en-GB" sz="1600">
                          <a:effectLst/>
                        </a:rPr>
                        <a:t>8-9-10-11-12</a:t>
                      </a:r>
                      <a:endParaRPr lang="en-GB" sz="1600">
                        <a:effectLst/>
                        <a:latin typeface="Calibri"/>
                      </a:endParaRPr>
                    </a:p>
                  </a:txBody>
                  <a:tcPr marL="9525" marR="9525" marT="9525" anchor="b"/>
                </a:tc>
                <a:tc>
                  <a:txBody>
                    <a:bodyPr/>
                    <a:lstStyle/>
                    <a:p>
                      <a:pPr fontAlgn="b"/>
                      <a:r>
                        <a:rPr lang="en-GB" sz="1600">
                          <a:effectLst/>
                        </a:rPr>
                        <a:t>Advanced Research</a:t>
                      </a:r>
                      <a:endParaRPr lang="en-GB" sz="1600">
                        <a:effectLst/>
                        <a:latin typeface="Calibri"/>
                      </a:endParaRPr>
                    </a:p>
                  </a:txBody>
                  <a:tcPr marL="9525" marR="9525" marT="9525" anchor="b"/>
                </a:tc>
                <a:tc>
                  <a:txBody>
                    <a:bodyPr/>
                    <a:lstStyle/>
                    <a:p>
                      <a:pPr fontAlgn="b"/>
                      <a:r>
                        <a:rPr lang="en-GB" sz="1600">
                          <a:effectLst/>
                        </a:rPr>
                        <a:t>Filtering search, search operators, fact checking/verifying</a:t>
                      </a:r>
                      <a:endParaRPr lang="en-GB" sz="1600">
                        <a:effectLst/>
                        <a:latin typeface="Calibri"/>
                      </a:endParaRPr>
                    </a:p>
                  </a:txBody>
                  <a:tcPr marL="9525" marR="9525" marT="9525" anchor="b"/>
                </a:tc>
                <a:extLst>
                  <a:ext uri="{0D108BD9-81ED-4DB2-BD59-A6C34878D82A}">
                    <a16:rowId xmlns:a16="http://schemas.microsoft.com/office/drawing/2014/main" val="2505487507"/>
                  </a:ext>
                </a:extLst>
              </a:tr>
              <a:tr h="318704">
                <a:tc>
                  <a:txBody>
                    <a:bodyPr/>
                    <a:lstStyle/>
                    <a:p>
                      <a:pPr fontAlgn="b"/>
                      <a:r>
                        <a:rPr lang="en-GB" sz="1600">
                          <a:effectLst/>
                        </a:rPr>
                        <a:t>8-9-10-11-12</a:t>
                      </a:r>
                      <a:endParaRPr lang="en-GB" sz="1600">
                        <a:effectLst/>
                        <a:latin typeface="Calibri"/>
                      </a:endParaRPr>
                    </a:p>
                  </a:txBody>
                  <a:tcPr marL="9525" marR="9525" marT="9525" anchor="b"/>
                </a:tc>
                <a:tc>
                  <a:txBody>
                    <a:bodyPr/>
                    <a:lstStyle/>
                    <a:p>
                      <a:pPr fontAlgn="b"/>
                      <a:r>
                        <a:rPr lang="en-GB" sz="1600">
                          <a:effectLst/>
                        </a:rPr>
                        <a:t>Advanced Programming</a:t>
                      </a:r>
                      <a:endParaRPr lang="en-GB" sz="1600">
                        <a:effectLst/>
                        <a:latin typeface="Calibri"/>
                      </a:endParaRPr>
                    </a:p>
                  </a:txBody>
                  <a:tcPr marL="9525" marR="9525" marT="9525" anchor="b"/>
                </a:tc>
                <a:tc>
                  <a:txBody>
                    <a:bodyPr/>
                    <a:lstStyle/>
                    <a:p>
                      <a:pPr fontAlgn="b"/>
                      <a:r>
                        <a:rPr lang="en-GB" sz="1600">
                          <a:effectLst/>
                        </a:rPr>
                        <a:t>Text based programming, Web Editing, software customization</a:t>
                      </a:r>
                      <a:endParaRPr lang="en-GB" sz="1600">
                        <a:effectLst/>
                        <a:latin typeface="Calibri"/>
                      </a:endParaRPr>
                    </a:p>
                  </a:txBody>
                  <a:tcPr marL="9525" marR="9525" marT="9525" anchor="b"/>
                </a:tc>
                <a:extLst>
                  <a:ext uri="{0D108BD9-81ED-4DB2-BD59-A6C34878D82A}">
                    <a16:rowId xmlns:a16="http://schemas.microsoft.com/office/drawing/2014/main" val="3370435316"/>
                  </a:ext>
                </a:extLst>
              </a:tr>
              <a:tr h="577653">
                <a:tc>
                  <a:txBody>
                    <a:bodyPr/>
                    <a:lstStyle/>
                    <a:p>
                      <a:pPr fontAlgn="b"/>
                      <a:r>
                        <a:rPr lang="en-GB" sz="1600">
                          <a:effectLst/>
                        </a:rPr>
                        <a:t>8-9-10-11-12</a:t>
                      </a:r>
                      <a:endParaRPr lang="en-GB" sz="1600">
                        <a:effectLst/>
                        <a:latin typeface="Calibri"/>
                      </a:endParaRPr>
                    </a:p>
                  </a:txBody>
                  <a:tcPr marL="9525" marR="9525" marT="9525" anchor="b"/>
                </a:tc>
                <a:tc>
                  <a:txBody>
                    <a:bodyPr/>
                    <a:lstStyle/>
                    <a:p>
                      <a:pPr fontAlgn="b"/>
                      <a:r>
                        <a:rPr lang="en-GB" sz="1600">
                          <a:effectLst/>
                        </a:rPr>
                        <a:t>Mastery of Basic Digital Tools</a:t>
                      </a:r>
                      <a:endParaRPr lang="en-GB" sz="1600">
                        <a:effectLst/>
                        <a:latin typeface="Calibri"/>
                      </a:endParaRPr>
                    </a:p>
                  </a:txBody>
                  <a:tcPr marL="9525" marR="9525" marT="9525" anchor="b"/>
                </a:tc>
                <a:tc>
                  <a:txBody>
                    <a:bodyPr/>
                    <a:lstStyle/>
                    <a:p>
                      <a:pPr fontAlgn="b"/>
                      <a:r>
                        <a:rPr lang="en-GB" sz="1600">
                          <a:effectLst/>
                        </a:rPr>
                        <a:t>O365, District Approved applications, combining tools into one product</a:t>
                      </a:r>
                      <a:endParaRPr lang="en-GB" sz="1600">
                        <a:effectLst/>
                        <a:latin typeface="Calibri"/>
                      </a:endParaRPr>
                    </a:p>
                  </a:txBody>
                  <a:tcPr marL="9525" marR="9525" marT="9525" anchor="b"/>
                </a:tc>
                <a:extLst>
                  <a:ext uri="{0D108BD9-81ED-4DB2-BD59-A6C34878D82A}">
                    <a16:rowId xmlns:a16="http://schemas.microsoft.com/office/drawing/2014/main" val="529230438"/>
                  </a:ext>
                </a:extLst>
              </a:tr>
              <a:tr h="577653">
                <a:tc>
                  <a:txBody>
                    <a:bodyPr/>
                    <a:lstStyle/>
                    <a:p>
                      <a:pPr fontAlgn="b"/>
                      <a:r>
                        <a:rPr lang="en-GB" sz="1600">
                          <a:effectLst/>
                        </a:rPr>
                        <a:t>8-9-10-11-12</a:t>
                      </a:r>
                      <a:endParaRPr lang="en-GB" sz="1600">
                        <a:effectLst/>
                        <a:latin typeface="Calibri"/>
                      </a:endParaRPr>
                    </a:p>
                  </a:txBody>
                  <a:tcPr marL="9525" marR="9525" marT="9525" anchor="b"/>
                </a:tc>
                <a:tc>
                  <a:txBody>
                    <a:bodyPr/>
                    <a:lstStyle/>
                    <a:p>
                      <a:pPr fontAlgn="b"/>
                      <a:r>
                        <a:rPr lang="en-GB" sz="1600">
                          <a:effectLst/>
                        </a:rPr>
                        <a:t>Mastery of Specialized Tools</a:t>
                      </a:r>
                      <a:endParaRPr lang="en-GB" sz="1600">
                        <a:effectLst/>
                        <a:latin typeface="Calibri"/>
                      </a:endParaRPr>
                    </a:p>
                  </a:txBody>
                  <a:tcPr marL="9525" marR="9525" marT="9525" anchor="b"/>
                </a:tc>
                <a:tc>
                  <a:txBody>
                    <a:bodyPr/>
                    <a:lstStyle/>
                    <a:p>
                      <a:pPr fontAlgn="b"/>
                      <a:r>
                        <a:rPr lang="en-GB" sz="1600">
                          <a:effectLst/>
                        </a:rPr>
                        <a:t>Photoshop, Autodesk, Drafting, video editing...</a:t>
                      </a:r>
                      <a:endParaRPr lang="en-GB" sz="1600">
                        <a:effectLst/>
                        <a:latin typeface="Calibri"/>
                      </a:endParaRPr>
                    </a:p>
                  </a:txBody>
                  <a:tcPr marL="9525" marR="9525" marT="9525" anchor="b"/>
                </a:tc>
                <a:extLst>
                  <a:ext uri="{0D108BD9-81ED-4DB2-BD59-A6C34878D82A}">
                    <a16:rowId xmlns:a16="http://schemas.microsoft.com/office/drawing/2014/main" val="857162152"/>
                  </a:ext>
                </a:extLst>
              </a:tr>
            </a:tbl>
          </a:graphicData>
        </a:graphic>
      </p:graphicFrame>
      <p:sp>
        <p:nvSpPr>
          <p:cNvPr id="8" name="TextBox 7">
            <a:extLst>
              <a:ext uri="{FF2B5EF4-FFF2-40B4-BE49-F238E27FC236}">
                <a16:creationId xmlns:a16="http://schemas.microsoft.com/office/drawing/2014/main" id="{2D638E35-1296-7876-5EA9-D83A1C8E0273}"/>
              </a:ext>
            </a:extLst>
          </p:cNvPr>
          <p:cNvSpPr txBox="1"/>
          <p:nvPr/>
        </p:nvSpPr>
        <p:spPr>
          <a:xfrm>
            <a:off x="8103079" y="6254151"/>
            <a:ext cx="4095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4000"/>
              <a:t>Technical Skills</a:t>
            </a:r>
          </a:p>
        </p:txBody>
      </p:sp>
    </p:spTree>
    <p:extLst>
      <p:ext uri="{BB962C8B-B14F-4D97-AF65-F5344CB8AC3E}">
        <p14:creationId xmlns:p14="http://schemas.microsoft.com/office/powerpoint/2010/main" val="898428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13A0185-8B9B-4CEC-B7A8-9A1FD2F58864}"/>
              </a:ext>
            </a:extLst>
          </p:cNvPr>
          <p:cNvGraphicFramePr>
            <a:graphicFrameLocks noGrp="1"/>
          </p:cNvGraphicFramePr>
          <p:nvPr>
            <p:extLst>
              <p:ext uri="{D42A27DB-BD31-4B8C-83A1-F6EECF244321}">
                <p14:modId xmlns:p14="http://schemas.microsoft.com/office/powerpoint/2010/main" val="4063540282"/>
              </p:ext>
            </p:extLst>
          </p:nvPr>
        </p:nvGraphicFramePr>
        <p:xfrm>
          <a:off x="833886" y="100641"/>
          <a:ext cx="10953279" cy="6577837"/>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762580589"/>
                    </a:ext>
                  </a:extLst>
                </a:gridCol>
                <a:gridCol w="3119360">
                  <a:extLst>
                    <a:ext uri="{9D8B030D-6E8A-4147-A177-3AD203B41FA5}">
                      <a16:colId xmlns:a16="http://schemas.microsoft.com/office/drawing/2014/main" val="4012587581"/>
                    </a:ext>
                  </a:extLst>
                </a:gridCol>
                <a:gridCol w="6995719">
                  <a:extLst>
                    <a:ext uri="{9D8B030D-6E8A-4147-A177-3AD203B41FA5}">
                      <a16:colId xmlns:a16="http://schemas.microsoft.com/office/drawing/2014/main" val="1617387789"/>
                    </a:ext>
                  </a:extLst>
                </a:gridCol>
              </a:tblGrid>
              <a:tr h="542684">
                <a:tc>
                  <a:txBody>
                    <a:bodyPr/>
                    <a:lstStyle/>
                    <a:p>
                      <a:pPr fontAlgn="b"/>
                      <a:endParaRPr lang="en-GB" sz="1600" b="1">
                        <a:solidFill>
                          <a:srgbClr val="4472C4"/>
                        </a:solidFill>
                        <a:effectLst/>
                        <a:latin typeface="Calibri" panose="020F0502020204030204" pitchFamily="34" charset="0"/>
                      </a:endParaRPr>
                    </a:p>
                  </a:txBody>
                  <a:tcPr marL="9525" marR="9525" marT="9525" anchor="b"/>
                </a:tc>
                <a:tc>
                  <a:txBody>
                    <a:bodyPr/>
                    <a:lstStyle/>
                    <a:p>
                      <a:pPr algn="ctr" fontAlgn="b"/>
                      <a:r>
                        <a:rPr lang="en-GB" sz="1600">
                          <a:effectLst/>
                        </a:rPr>
                        <a:t>SKILLS</a:t>
                      </a:r>
                      <a:endParaRPr lang="en-GB" sz="1600" b="1">
                        <a:solidFill>
                          <a:srgbClr val="FF0000"/>
                        </a:solidFill>
                        <a:effectLst/>
                        <a:latin typeface="Calibri" panose="020F0502020204030204" pitchFamily="34" charset="0"/>
                      </a:endParaRPr>
                    </a:p>
                  </a:txBody>
                  <a:tcPr marL="9525" marR="9525" marT="9525" anchor="b"/>
                </a:tc>
                <a:tc>
                  <a:txBody>
                    <a:bodyPr/>
                    <a:lstStyle/>
                    <a:p>
                      <a:pPr algn="ctr" fontAlgn="b"/>
                      <a:r>
                        <a:rPr lang="en-GB" sz="1600">
                          <a:effectLst/>
                        </a:rPr>
                        <a:t>ELABORATIONS</a:t>
                      </a:r>
                      <a:endParaRPr lang="en-GB" sz="1600" b="1">
                        <a:effectLst/>
                        <a:latin typeface="Calibri" panose="020F0502020204030204" pitchFamily="34" charset="0"/>
                      </a:endParaRPr>
                    </a:p>
                  </a:txBody>
                  <a:tcPr marL="9525" marR="9525" marT="9525" anchor="b"/>
                </a:tc>
                <a:extLst>
                  <a:ext uri="{0D108BD9-81ED-4DB2-BD59-A6C34878D82A}">
                    <a16:rowId xmlns:a16="http://schemas.microsoft.com/office/drawing/2014/main" val="2087198453"/>
                  </a:ext>
                </a:extLst>
              </a:tr>
              <a:tr h="401114">
                <a:tc>
                  <a:txBody>
                    <a:bodyPr/>
                    <a:lstStyle/>
                    <a:p>
                      <a:pPr fontAlgn="b"/>
                      <a:r>
                        <a:rPr lang="en-GB" sz="1800">
                          <a:effectLst/>
                        </a:rPr>
                        <a:t>4-5-6</a:t>
                      </a:r>
                      <a:endParaRPr lang="en-GB" sz="1800">
                        <a:effectLst/>
                        <a:latin typeface="Calibri"/>
                      </a:endParaRPr>
                    </a:p>
                  </a:txBody>
                  <a:tcPr marL="9525" marR="9525" marT="9525" anchor="b"/>
                </a:tc>
                <a:tc>
                  <a:txBody>
                    <a:bodyPr/>
                    <a:lstStyle/>
                    <a:p>
                      <a:pPr fontAlgn="b"/>
                      <a:r>
                        <a:rPr lang="en-GB" sz="1800">
                          <a:effectLst/>
                        </a:rPr>
                        <a:t>O365 Navigation</a:t>
                      </a:r>
                      <a:endParaRPr lang="en-GB" sz="1800">
                        <a:effectLst/>
                        <a:latin typeface="Calibri"/>
                      </a:endParaRPr>
                    </a:p>
                  </a:txBody>
                  <a:tcPr marL="9525" marR="9525" marT="9525" anchor="b"/>
                </a:tc>
                <a:tc>
                  <a:txBody>
                    <a:bodyPr/>
                    <a:lstStyle/>
                    <a:p>
                      <a:pPr fontAlgn="b"/>
                      <a:r>
                        <a:rPr lang="en-GB" sz="1800">
                          <a:effectLst/>
                        </a:rPr>
                        <a:t>Opening apps, navigating to home, opening online</a:t>
                      </a:r>
                      <a:endParaRPr lang="en-GB" sz="1800">
                        <a:effectLst/>
                        <a:latin typeface="Calibri"/>
                      </a:endParaRPr>
                    </a:p>
                  </a:txBody>
                  <a:tcPr marL="9525" marR="9525" marT="9525" anchor="b"/>
                </a:tc>
                <a:extLst>
                  <a:ext uri="{0D108BD9-81ED-4DB2-BD59-A6C34878D82A}">
                    <a16:rowId xmlns:a16="http://schemas.microsoft.com/office/drawing/2014/main" val="1031664454"/>
                  </a:ext>
                </a:extLst>
              </a:tr>
              <a:tr h="401114">
                <a:tc>
                  <a:txBody>
                    <a:bodyPr/>
                    <a:lstStyle/>
                    <a:p>
                      <a:pPr fontAlgn="b"/>
                      <a:r>
                        <a:rPr lang="en-GB" sz="1800">
                          <a:effectLst/>
                        </a:rPr>
                        <a:t>4-5-6</a:t>
                      </a:r>
                      <a:endParaRPr lang="en-GB" sz="1800">
                        <a:effectLst/>
                        <a:latin typeface="Calibri"/>
                      </a:endParaRPr>
                    </a:p>
                  </a:txBody>
                  <a:tcPr marL="9525" marR="9525" marT="9525" anchor="b"/>
                </a:tc>
                <a:tc>
                  <a:txBody>
                    <a:bodyPr/>
                    <a:lstStyle/>
                    <a:p>
                      <a:pPr fontAlgn="b"/>
                      <a:r>
                        <a:rPr lang="en-GB" sz="1800">
                          <a:effectLst/>
                        </a:rPr>
                        <a:t>Whiteboard</a:t>
                      </a:r>
                      <a:endParaRPr lang="en-GB" sz="1800">
                        <a:effectLst/>
                        <a:latin typeface="Calibri"/>
                      </a:endParaRPr>
                    </a:p>
                  </a:txBody>
                  <a:tcPr marL="9525" marR="9525" marT="9525" anchor="b"/>
                </a:tc>
                <a:tc>
                  <a:txBody>
                    <a:bodyPr/>
                    <a:lstStyle/>
                    <a:p>
                      <a:pPr fontAlgn="b"/>
                      <a:r>
                        <a:rPr lang="en-GB" sz="1800">
                          <a:effectLst/>
                        </a:rPr>
                        <a:t>Drawing ideas, sharing space with others, staying on topic</a:t>
                      </a:r>
                      <a:endParaRPr lang="en-GB" sz="1800">
                        <a:effectLst/>
                        <a:latin typeface="Calibri"/>
                      </a:endParaRPr>
                    </a:p>
                  </a:txBody>
                  <a:tcPr marL="9525" marR="9525" marT="9525" anchor="b"/>
                </a:tc>
                <a:extLst>
                  <a:ext uri="{0D108BD9-81ED-4DB2-BD59-A6C34878D82A}">
                    <a16:rowId xmlns:a16="http://schemas.microsoft.com/office/drawing/2014/main" val="3715774473"/>
                  </a:ext>
                </a:extLst>
              </a:tr>
              <a:tr h="401114">
                <a:tc>
                  <a:txBody>
                    <a:bodyPr/>
                    <a:lstStyle/>
                    <a:p>
                      <a:pPr fontAlgn="b"/>
                      <a:r>
                        <a:rPr lang="en-GB" sz="1800">
                          <a:effectLst/>
                        </a:rPr>
                        <a:t>4-5-6</a:t>
                      </a:r>
                      <a:endParaRPr lang="en-GB" sz="1800">
                        <a:effectLst/>
                        <a:latin typeface="Calibri"/>
                      </a:endParaRPr>
                    </a:p>
                  </a:txBody>
                  <a:tcPr marL="9525" marR="9525" marT="9525" anchor="b"/>
                </a:tc>
                <a:tc>
                  <a:txBody>
                    <a:bodyPr/>
                    <a:lstStyle/>
                    <a:p>
                      <a:pPr fontAlgn="b"/>
                      <a:r>
                        <a:rPr lang="en-GB" sz="1800">
                          <a:effectLst/>
                        </a:rPr>
                        <a:t>Word </a:t>
                      </a:r>
                      <a:endParaRPr lang="en-GB" sz="1800">
                        <a:effectLst/>
                        <a:latin typeface="Calibri"/>
                      </a:endParaRPr>
                    </a:p>
                  </a:txBody>
                  <a:tcPr marL="9525" marR="9525" marT="9525" anchor="b"/>
                </a:tc>
                <a:tc>
                  <a:txBody>
                    <a:bodyPr/>
                    <a:lstStyle/>
                    <a:p>
                      <a:pPr fontAlgn="b"/>
                      <a:r>
                        <a:rPr lang="en-GB" sz="1800">
                          <a:effectLst/>
                        </a:rPr>
                        <a:t>Dictation, typing, adding artifacts, shared projects</a:t>
                      </a:r>
                      <a:endParaRPr lang="en-GB" sz="1800">
                        <a:effectLst/>
                        <a:latin typeface="Calibri"/>
                      </a:endParaRPr>
                    </a:p>
                  </a:txBody>
                  <a:tcPr marL="9525" marR="9525" marT="9525" anchor="b"/>
                </a:tc>
                <a:extLst>
                  <a:ext uri="{0D108BD9-81ED-4DB2-BD59-A6C34878D82A}">
                    <a16:rowId xmlns:a16="http://schemas.microsoft.com/office/drawing/2014/main" val="2102664600"/>
                  </a:ext>
                </a:extLst>
              </a:tr>
              <a:tr h="707850">
                <a:tc>
                  <a:txBody>
                    <a:bodyPr/>
                    <a:lstStyle/>
                    <a:p>
                      <a:pPr fontAlgn="b"/>
                      <a:r>
                        <a:rPr lang="en-GB" sz="1800">
                          <a:effectLst/>
                        </a:rPr>
                        <a:t>4-5-6</a:t>
                      </a:r>
                      <a:endParaRPr lang="en-GB" sz="1800">
                        <a:effectLst/>
                        <a:latin typeface="Calibri"/>
                      </a:endParaRPr>
                    </a:p>
                  </a:txBody>
                  <a:tcPr marL="9525" marR="9525" marT="9525" anchor="b"/>
                </a:tc>
                <a:tc>
                  <a:txBody>
                    <a:bodyPr/>
                    <a:lstStyle/>
                    <a:p>
                      <a:pPr fontAlgn="b"/>
                      <a:r>
                        <a:rPr lang="en-GB" sz="1800">
                          <a:effectLst/>
                        </a:rPr>
                        <a:t>Powerpoint</a:t>
                      </a:r>
                      <a:endParaRPr lang="en-GB" sz="1800" err="1">
                        <a:effectLst/>
                        <a:latin typeface="Calibri"/>
                      </a:endParaRPr>
                    </a:p>
                  </a:txBody>
                  <a:tcPr marL="9525" marR="9525" marT="9525" anchor="b"/>
                </a:tc>
                <a:tc>
                  <a:txBody>
                    <a:bodyPr/>
                    <a:lstStyle/>
                    <a:p>
                      <a:pPr fontAlgn="b"/>
                      <a:r>
                        <a:rPr lang="en-GB" sz="1800">
                          <a:effectLst/>
                        </a:rPr>
                        <a:t>Creating simple slides, animations, audio recordings, presenting without reading</a:t>
                      </a:r>
                      <a:endParaRPr lang="en-GB" sz="1800">
                        <a:effectLst/>
                        <a:latin typeface="Calibri"/>
                      </a:endParaRPr>
                    </a:p>
                  </a:txBody>
                  <a:tcPr marL="9525" marR="9525" marT="9525" anchor="b"/>
                </a:tc>
                <a:extLst>
                  <a:ext uri="{0D108BD9-81ED-4DB2-BD59-A6C34878D82A}">
                    <a16:rowId xmlns:a16="http://schemas.microsoft.com/office/drawing/2014/main" val="642455003"/>
                  </a:ext>
                </a:extLst>
              </a:tr>
              <a:tr h="401114">
                <a:tc>
                  <a:txBody>
                    <a:bodyPr/>
                    <a:lstStyle/>
                    <a:p>
                      <a:pPr fontAlgn="b"/>
                      <a:r>
                        <a:rPr lang="en-GB" sz="1800">
                          <a:effectLst/>
                        </a:rPr>
                        <a:t>5-6-7</a:t>
                      </a:r>
                      <a:endParaRPr lang="en-GB" sz="1800">
                        <a:effectLst/>
                        <a:latin typeface="Calibri"/>
                      </a:endParaRPr>
                    </a:p>
                  </a:txBody>
                  <a:tcPr marL="9525" marR="9525" marT="9525" anchor="b"/>
                </a:tc>
                <a:tc>
                  <a:txBody>
                    <a:bodyPr/>
                    <a:lstStyle/>
                    <a:p>
                      <a:pPr fontAlgn="b"/>
                      <a:r>
                        <a:rPr lang="en-GB" sz="1800">
                          <a:effectLst/>
                        </a:rPr>
                        <a:t>Sway</a:t>
                      </a:r>
                      <a:endParaRPr lang="en-GB" sz="1800">
                        <a:effectLst/>
                        <a:latin typeface="Calibri"/>
                      </a:endParaRPr>
                    </a:p>
                  </a:txBody>
                  <a:tcPr marL="9525" marR="9525" marT="9525" anchor="b"/>
                </a:tc>
                <a:tc>
                  <a:txBody>
                    <a:bodyPr/>
                    <a:lstStyle/>
                    <a:p>
                      <a:pPr fontAlgn="b"/>
                      <a:r>
                        <a:rPr lang="en-GB" sz="1800">
                          <a:effectLst/>
                        </a:rPr>
                        <a:t>Storyline, design, inserting Creative Commons images and videos</a:t>
                      </a:r>
                      <a:endParaRPr lang="en-GB" sz="1800">
                        <a:effectLst/>
                        <a:latin typeface="Calibri"/>
                      </a:endParaRPr>
                    </a:p>
                  </a:txBody>
                  <a:tcPr marL="9525" marR="9525" marT="9525" anchor="b"/>
                </a:tc>
                <a:extLst>
                  <a:ext uri="{0D108BD9-81ED-4DB2-BD59-A6C34878D82A}">
                    <a16:rowId xmlns:a16="http://schemas.microsoft.com/office/drawing/2014/main" val="3251890540"/>
                  </a:ext>
                </a:extLst>
              </a:tr>
              <a:tr h="401114">
                <a:tc>
                  <a:txBody>
                    <a:bodyPr/>
                    <a:lstStyle/>
                    <a:p>
                      <a:pPr fontAlgn="b"/>
                      <a:r>
                        <a:rPr lang="en-GB" sz="1800">
                          <a:effectLst/>
                        </a:rPr>
                        <a:t>5-6-7</a:t>
                      </a:r>
                      <a:endParaRPr lang="en-GB" sz="1800">
                        <a:effectLst/>
                        <a:latin typeface="Calibri"/>
                      </a:endParaRPr>
                    </a:p>
                  </a:txBody>
                  <a:tcPr marL="9525" marR="9525" marT="9525" anchor="b"/>
                </a:tc>
                <a:tc>
                  <a:txBody>
                    <a:bodyPr/>
                    <a:lstStyle/>
                    <a:p>
                      <a:pPr fontAlgn="b"/>
                      <a:r>
                        <a:rPr lang="en-GB" sz="1800">
                          <a:effectLst/>
                        </a:rPr>
                        <a:t>One Drive</a:t>
                      </a:r>
                      <a:endParaRPr lang="en-GB" sz="1800">
                        <a:effectLst/>
                        <a:latin typeface="Calibri"/>
                      </a:endParaRPr>
                    </a:p>
                  </a:txBody>
                  <a:tcPr marL="9525" marR="9525" marT="9525" anchor="b"/>
                </a:tc>
                <a:tc>
                  <a:txBody>
                    <a:bodyPr/>
                    <a:lstStyle/>
                    <a:p>
                      <a:pPr fontAlgn="b"/>
                      <a:r>
                        <a:rPr lang="en-GB" sz="1800">
                          <a:effectLst/>
                        </a:rPr>
                        <a:t>Saving folders, files, uploading, downloading, sharing</a:t>
                      </a:r>
                      <a:endParaRPr lang="en-GB" sz="1800">
                        <a:effectLst/>
                        <a:latin typeface="Calibri"/>
                      </a:endParaRPr>
                    </a:p>
                  </a:txBody>
                  <a:tcPr marL="9525" marR="9525" marT="9525" anchor="b"/>
                </a:tc>
                <a:extLst>
                  <a:ext uri="{0D108BD9-81ED-4DB2-BD59-A6C34878D82A}">
                    <a16:rowId xmlns:a16="http://schemas.microsoft.com/office/drawing/2014/main" val="2764786444"/>
                  </a:ext>
                </a:extLst>
              </a:tr>
              <a:tr h="707850">
                <a:tc>
                  <a:txBody>
                    <a:bodyPr/>
                    <a:lstStyle/>
                    <a:p>
                      <a:pPr fontAlgn="b"/>
                      <a:r>
                        <a:rPr lang="en-GB" sz="1800">
                          <a:effectLst/>
                        </a:rPr>
                        <a:t>7-8-9</a:t>
                      </a:r>
                      <a:endParaRPr lang="en-GB" sz="1800">
                        <a:effectLst/>
                        <a:latin typeface="Calibri"/>
                      </a:endParaRPr>
                    </a:p>
                  </a:txBody>
                  <a:tcPr marL="9525" marR="9525" marT="9525" anchor="b"/>
                </a:tc>
                <a:tc>
                  <a:txBody>
                    <a:bodyPr/>
                    <a:lstStyle/>
                    <a:p>
                      <a:pPr fontAlgn="b"/>
                      <a:r>
                        <a:rPr lang="en-GB" sz="1800">
                          <a:effectLst/>
                        </a:rPr>
                        <a:t>Outlook</a:t>
                      </a:r>
                      <a:endParaRPr lang="en-GB" sz="1800">
                        <a:effectLst/>
                        <a:latin typeface="Calibri"/>
                      </a:endParaRPr>
                    </a:p>
                  </a:txBody>
                  <a:tcPr marL="9525" marR="9525" marT="9525" anchor="b"/>
                </a:tc>
                <a:tc>
                  <a:txBody>
                    <a:bodyPr/>
                    <a:lstStyle/>
                    <a:p>
                      <a:pPr fontAlgn="b"/>
                      <a:r>
                        <a:rPr lang="en-GB" sz="1800">
                          <a:effectLst/>
                        </a:rPr>
                        <a:t>Digital signature, introductions, salutations, content, adding attachements, CC and BCC</a:t>
                      </a:r>
                      <a:endParaRPr lang="en-GB" sz="1800">
                        <a:effectLst/>
                        <a:latin typeface="Calibri"/>
                      </a:endParaRPr>
                    </a:p>
                  </a:txBody>
                  <a:tcPr marL="9525" marR="9525" marT="9525" anchor="b"/>
                </a:tc>
                <a:extLst>
                  <a:ext uri="{0D108BD9-81ED-4DB2-BD59-A6C34878D82A}">
                    <a16:rowId xmlns:a16="http://schemas.microsoft.com/office/drawing/2014/main" val="3466349567"/>
                  </a:ext>
                </a:extLst>
              </a:tr>
              <a:tr h="401114">
                <a:tc>
                  <a:txBody>
                    <a:bodyPr/>
                    <a:lstStyle/>
                    <a:p>
                      <a:pPr fontAlgn="b"/>
                      <a:r>
                        <a:rPr lang="en-GB" sz="1800">
                          <a:effectLst/>
                        </a:rPr>
                        <a:t>9-10</a:t>
                      </a:r>
                      <a:endParaRPr lang="en-GB" sz="1800">
                        <a:effectLst/>
                        <a:latin typeface="Calibri"/>
                      </a:endParaRPr>
                    </a:p>
                  </a:txBody>
                  <a:tcPr marL="9525" marR="9525" marT="9525" anchor="b"/>
                </a:tc>
                <a:tc>
                  <a:txBody>
                    <a:bodyPr/>
                    <a:lstStyle/>
                    <a:p>
                      <a:pPr fontAlgn="b"/>
                      <a:r>
                        <a:rPr lang="en-GB" sz="1800">
                          <a:effectLst/>
                        </a:rPr>
                        <a:t>Teams</a:t>
                      </a:r>
                      <a:endParaRPr lang="en-GB" sz="1800">
                        <a:effectLst/>
                        <a:latin typeface="Calibri"/>
                      </a:endParaRPr>
                    </a:p>
                  </a:txBody>
                  <a:tcPr marL="9525" marR="9525" marT="9525" anchor="b"/>
                </a:tc>
                <a:tc>
                  <a:txBody>
                    <a:bodyPr/>
                    <a:lstStyle/>
                    <a:p>
                      <a:pPr fontAlgn="b"/>
                      <a:r>
                        <a:rPr lang="en-GB" sz="1800">
                          <a:effectLst/>
                        </a:rPr>
                        <a:t>Sharing files</a:t>
                      </a:r>
                      <a:endParaRPr lang="en-GB" sz="1800">
                        <a:effectLst/>
                        <a:latin typeface="Calibri"/>
                      </a:endParaRPr>
                    </a:p>
                  </a:txBody>
                  <a:tcPr marL="9525" marR="9525" marT="9525" anchor="b"/>
                </a:tc>
                <a:extLst>
                  <a:ext uri="{0D108BD9-81ED-4DB2-BD59-A6C34878D82A}">
                    <a16:rowId xmlns:a16="http://schemas.microsoft.com/office/drawing/2014/main" val="1736176637"/>
                  </a:ext>
                </a:extLst>
              </a:tr>
              <a:tr h="401114">
                <a:tc>
                  <a:txBody>
                    <a:bodyPr/>
                    <a:lstStyle/>
                    <a:p>
                      <a:pPr fontAlgn="b"/>
                      <a:r>
                        <a:rPr lang="en-GB" sz="1800">
                          <a:effectLst/>
                        </a:rPr>
                        <a:t>10-11-12</a:t>
                      </a:r>
                      <a:endParaRPr lang="en-GB" sz="1800">
                        <a:effectLst/>
                        <a:latin typeface="Calibri"/>
                      </a:endParaRPr>
                    </a:p>
                  </a:txBody>
                  <a:tcPr marL="9525" marR="9525" marT="9525" anchor="b"/>
                </a:tc>
                <a:tc>
                  <a:txBody>
                    <a:bodyPr/>
                    <a:lstStyle/>
                    <a:p>
                      <a:pPr fontAlgn="b"/>
                      <a:r>
                        <a:rPr lang="en-GB" sz="1800">
                          <a:effectLst/>
                        </a:rPr>
                        <a:t>One Note</a:t>
                      </a:r>
                      <a:endParaRPr lang="en-GB" sz="1800">
                        <a:effectLst/>
                        <a:latin typeface="Calibri"/>
                      </a:endParaRPr>
                    </a:p>
                  </a:txBody>
                  <a:tcPr marL="9525" marR="9525" marT="9525" anchor="b"/>
                </a:tc>
                <a:tc>
                  <a:txBody>
                    <a:bodyPr/>
                    <a:lstStyle/>
                    <a:p>
                      <a:pPr fontAlgn="b"/>
                      <a:r>
                        <a:rPr lang="en-GB" sz="1800">
                          <a:effectLst/>
                        </a:rPr>
                        <a:t>Class Notebook</a:t>
                      </a:r>
                      <a:endParaRPr lang="en-GB" sz="1800">
                        <a:effectLst/>
                        <a:latin typeface="Calibri"/>
                      </a:endParaRPr>
                    </a:p>
                  </a:txBody>
                  <a:tcPr marL="9525" marR="9525" marT="9525" anchor="b"/>
                </a:tc>
                <a:extLst>
                  <a:ext uri="{0D108BD9-81ED-4DB2-BD59-A6C34878D82A}">
                    <a16:rowId xmlns:a16="http://schemas.microsoft.com/office/drawing/2014/main" val="1117253365"/>
                  </a:ext>
                </a:extLst>
              </a:tr>
              <a:tr h="401114">
                <a:tc>
                  <a:txBody>
                    <a:bodyPr/>
                    <a:lstStyle/>
                    <a:p>
                      <a:pPr fontAlgn="b"/>
                      <a:r>
                        <a:rPr lang="en-GB" sz="1800">
                          <a:effectLst/>
                        </a:rPr>
                        <a:t>7-8-9</a:t>
                      </a:r>
                      <a:endParaRPr lang="en-GB" sz="1800">
                        <a:effectLst/>
                        <a:latin typeface="Calibri"/>
                      </a:endParaRPr>
                    </a:p>
                  </a:txBody>
                  <a:tcPr marL="9525" marR="9525" marT="9525" anchor="b"/>
                </a:tc>
                <a:tc>
                  <a:txBody>
                    <a:bodyPr/>
                    <a:lstStyle/>
                    <a:p>
                      <a:pPr fontAlgn="b"/>
                      <a:r>
                        <a:rPr lang="en-GB" sz="1800">
                          <a:effectLst/>
                        </a:rPr>
                        <a:t>Forms</a:t>
                      </a:r>
                      <a:endParaRPr lang="en-GB" sz="1800">
                        <a:effectLst/>
                        <a:latin typeface="Calibri"/>
                      </a:endParaRPr>
                    </a:p>
                  </a:txBody>
                  <a:tcPr marL="9525" marR="9525" marT="9525" anchor="b"/>
                </a:tc>
                <a:tc>
                  <a:txBody>
                    <a:bodyPr/>
                    <a:lstStyle/>
                    <a:p>
                      <a:pPr fontAlgn="b"/>
                      <a:r>
                        <a:rPr lang="en-GB" sz="1800">
                          <a:effectLst/>
                        </a:rPr>
                        <a:t>Quizzes, tests, creating surveys, gathering data</a:t>
                      </a:r>
                      <a:endParaRPr lang="en-GB" sz="1800">
                        <a:effectLst/>
                        <a:latin typeface="Calibri"/>
                      </a:endParaRPr>
                    </a:p>
                  </a:txBody>
                  <a:tcPr marL="9525" marR="9525" marT="9525" anchor="b"/>
                </a:tc>
                <a:extLst>
                  <a:ext uri="{0D108BD9-81ED-4DB2-BD59-A6C34878D82A}">
                    <a16:rowId xmlns:a16="http://schemas.microsoft.com/office/drawing/2014/main" val="2207503032"/>
                  </a:ext>
                </a:extLst>
              </a:tr>
              <a:tr h="401114">
                <a:tc>
                  <a:txBody>
                    <a:bodyPr/>
                    <a:lstStyle/>
                    <a:p>
                      <a:pPr fontAlgn="b"/>
                      <a:r>
                        <a:rPr lang="en-GB" sz="1800">
                          <a:effectLst/>
                        </a:rPr>
                        <a:t>10-11-12</a:t>
                      </a:r>
                      <a:endParaRPr lang="en-GB" sz="1800">
                        <a:effectLst/>
                        <a:latin typeface="Calibri"/>
                      </a:endParaRPr>
                    </a:p>
                  </a:txBody>
                  <a:tcPr marL="9525" marR="9525" marT="9525" anchor="b"/>
                </a:tc>
                <a:tc>
                  <a:txBody>
                    <a:bodyPr/>
                    <a:lstStyle/>
                    <a:p>
                      <a:pPr fontAlgn="b"/>
                      <a:r>
                        <a:rPr lang="en-GB" sz="1800">
                          <a:effectLst/>
                        </a:rPr>
                        <a:t>Stream </a:t>
                      </a:r>
                      <a:endParaRPr lang="en-GB" sz="1800">
                        <a:effectLst/>
                        <a:latin typeface="Calibri"/>
                      </a:endParaRPr>
                    </a:p>
                  </a:txBody>
                  <a:tcPr marL="9525" marR="9525" marT="9525" anchor="b"/>
                </a:tc>
                <a:tc>
                  <a:txBody>
                    <a:bodyPr/>
                    <a:lstStyle/>
                    <a:p>
                      <a:pPr fontAlgn="b"/>
                      <a:r>
                        <a:rPr lang="en-GB" sz="1800">
                          <a:effectLst/>
                        </a:rPr>
                        <a:t>Creating content for channel, sharing with others</a:t>
                      </a:r>
                      <a:endParaRPr lang="en-GB" sz="1800">
                        <a:effectLst/>
                        <a:latin typeface="Calibri"/>
                      </a:endParaRPr>
                    </a:p>
                  </a:txBody>
                  <a:tcPr marL="9525" marR="9525" marT="9525" anchor="b"/>
                </a:tc>
                <a:extLst>
                  <a:ext uri="{0D108BD9-81ED-4DB2-BD59-A6C34878D82A}">
                    <a16:rowId xmlns:a16="http://schemas.microsoft.com/office/drawing/2014/main" val="1894272698"/>
                  </a:ext>
                </a:extLst>
              </a:tr>
              <a:tr h="401114">
                <a:tc>
                  <a:txBody>
                    <a:bodyPr/>
                    <a:lstStyle/>
                    <a:p>
                      <a:pPr fontAlgn="b"/>
                      <a:r>
                        <a:rPr lang="en-GB" sz="1800">
                          <a:effectLst/>
                        </a:rPr>
                        <a:t>10-11-12</a:t>
                      </a:r>
                      <a:endParaRPr lang="en-GB" sz="1800">
                        <a:effectLst/>
                        <a:latin typeface="Calibri"/>
                      </a:endParaRPr>
                    </a:p>
                  </a:txBody>
                  <a:tcPr marL="9525" marR="9525" marT="9525" anchor="b"/>
                </a:tc>
                <a:tc>
                  <a:txBody>
                    <a:bodyPr/>
                    <a:lstStyle/>
                    <a:p>
                      <a:pPr fontAlgn="b"/>
                      <a:r>
                        <a:rPr lang="en-GB" sz="1800">
                          <a:effectLst/>
                        </a:rPr>
                        <a:t>Flow</a:t>
                      </a:r>
                      <a:endParaRPr lang="en-GB" sz="1800">
                        <a:effectLst/>
                        <a:latin typeface="Calibri"/>
                      </a:endParaRPr>
                    </a:p>
                  </a:txBody>
                  <a:tcPr marL="9525" marR="9525" marT="9525" anchor="b"/>
                </a:tc>
                <a:tc>
                  <a:txBody>
                    <a:bodyPr/>
                    <a:lstStyle/>
                    <a:p>
                      <a:pPr fontAlgn="b"/>
                      <a:r>
                        <a:rPr lang="en-GB" sz="1800">
                          <a:effectLst/>
                        </a:rPr>
                        <a:t>Customizing workflows to optimize tasks</a:t>
                      </a:r>
                      <a:endParaRPr lang="en-GB" sz="1800">
                        <a:effectLst/>
                        <a:latin typeface="Calibri"/>
                      </a:endParaRPr>
                    </a:p>
                  </a:txBody>
                  <a:tcPr marL="9525" marR="9525" marT="9525" anchor="b"/>
                </a:tc>
                <a:extLst>
                  <a:ext uri="{0D108BD9-81ED-4DB2-BD59-A6C34878D82A}">
                    <a16:rowId xmlns:a16="http://schemas.microsoft.com/office/drawing/2014/main" val="520254515"/>
                  </a:ext>
                </a:extLst>
              </a:tr>
            </a:tbl>
          </a:graphicData>
        </a:graphic>
      </p:graphicFrame>
      <p:sp>
        <p:nvSpPr>
          <p:cNvPr id="5" name="TextBox 4">
            <a:extLst>
              <a:ext uri="{FF2B5EF4-FFF2-40B4-BE49-F238E27FC236}">
                <a16:creationId xmlns:a16="http://schemas.microsoft.com/office/drawing/2014/main" id="{BE5224BB-45BB-608C-38D4-C1A7FB9250C3}"/>
              </a:ext>
            </a:extLst>
          </p:cNvPr>
          <p:cNvSpPr txBox="1"/>
          <p:nvPr/>
        </p:nvSpPr>
        <p:spPr>
          <a:xfrm>
            <a:off x="7758022" y="6153510"/>
            <a:ext cx="4095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4000"/>
              <a:t> Tools</a:t>
            </a:r>
          </a:p>
        </p:txBody>
      </p:sp>
    </p:spTree>
    <p:extLst>
      <p:ext uri="{BB962C8B-B14F-4D97-AF65-F5344CB8AC3E}">
        <p14:creationId xmlns:p14="http://schemas.microsoft.com/office/powerpoint/2010/main" val="362917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97C630-3040-27B6-9471-0C8C852B8F70}"/>
              </a:ext>
            </a:extLst>
          </p:cNvPr>
          <p:cNvGraphicFramePr>
            <a:graphicFrameLocks noGrp="1"/>
          </p:cNvGraphicFramePr>
          <p:nvPr>
            <p:extLst>
              <p:ext uri="{D42A27DB-BD31-4B8C-83A1-F6EECF244321}">
                <p14:modId xmlns:p14="http://schemas.microsoft.com/office/powerpoint/2010/main" val="579416556"/>
              </p:ext>
            </p:extLst>
          </p:nvPr>
        </p:nvGraphicFramePr>
        <p:xfrm>
          <a:off x="1121434" y="546340"/>
          <a:ext cx="10490469" cy="5368646"/>
        </p:xfrm>
        <a:graphic>
          <a:graphicData uri="http://schemas.openxmlformats.org/drawingml/2006/table">
            <a:tbl>
              <a:tblPr firstRow="1" bandRow="1">
                <a:tableStyleId>{5C22544A-7EE6-4342-B048-85BDC9FD1C3A}</a:tableStyleId>
              </a:tblPr>
              <a:tblGrid>
                <a:gridCol w="1101842">
                  <a:extLst>
                    <a:ext uri="{9D8B030D-6E8A-4147-A177-3AD203B41FA5}">
                      <a16:colId xmlns:a16="http://schemas.microsoft.com/office/drawing/2014/main" val="1587577515"/>
                    </a:ext>
                  </a:extLst>
                </a:gridCol>
                <a:gridCol w="1905269">
                  <a:extLst>
                    <a:ext uri="{9D8B030D-6E8A-4147-A177-3AD203B41FA5}">
                      <a16:colId xmlns:a16="http://schemas.microsoft.com/office/drawing/2014/main" val="4008130593"/>
                    </a:ext>
                  </a:extLst>
                </a:gridCol>
                <a:gridCol w="7483358">
                  <a:extLst>
                    <a:ext uri="{9D8B030D-6E8A-4147-A177-3AD203B41FA5}">
                      <a16:colId xmlns:a16="http://schemas.microsoft.com/office/drawing/2014/main" val="2429799127"/>
                    </a:ext>
                  </a:extLst>
                </a:gridCol>
              </a:tblGrid>
              <a:tr h="1255572">
                <a:tc>
                  <a:txBody>
                    <a:bodyPr/>
                    <a:lstStyle/>
                    <a:p>
                      <a:pPr fontAlgn="b"/>
                      <a:r>
                        <a:rPr lang="en-GB" sz="1600">
                          <a:effectLst/>
                        </a:rPr>
                        <a:t>Grade</a:t>
                      </a:r>
                      <a:endParaRPr lang="en-GB" sz="1600" b="1">
                        <a:solidFill>
                          <a:srgbClr val="4472C4"/>
                        </a:solidFill>
                        <a:effectLst/>
                        <a:latin typeface="Calibri" panose="020F0502020204030204" pitchFamily="34" charset="0"/>
                      </a:endParaRPr>
                    </a:p>
                  </a:txBody>
                  <a:tcPr marL="9525" marR="9525" marT="9525" anchor="b"/>
                </a:tc>
                <a:tc>
                  <a:txBody>
                    <a:bodyPr/>
                    <a:lstStyle/>
                    <a:p>
                      <a:pPr fontAlgn="b"/>
                      <a:r>
                        <a:rPr lang="en-GB" sz="1600">
                          <a:effectLst/>
                        </a:rPr>
                        <a:t>Skills</a:t>
                      </a:r>
                      <a:endParaRPr lang="en-GB" sz="1600" b="1">
                        <a:solidFill>
                          <a:srgbClr val="FF0000"/>
                        </a:solidFill>
                        <a:effectLst/>
                        <a:latin typeface="Calibri" panose="020F0502020204030204" pitchFamily="34" charset="0"/>
                      </a:endParaRPr>
                    </a:p>
                  </a:txBody>
                  <a:tcPr marL="9525" marR="9525" marT="9525" anchor="b"/>
                </a:tc>
                <a:tc>
                  <a:txBody>
                    <a:bodyPr/>
                    <a:lstStyle/>
                    <a:p>
                      <a:pPr algn="ctr" fontAlgn="b"/>
                      <a:r>
                        <a:rPr lang="en-GB" sz="1600">
                          <a:effectLst/>
                        </a:rPr>
                        <a:t>ELABORATIONS</a:t>
                      </a:r>
                      <a:endParaRPr lang="en-GB" sz="1600" b="1">
                        <a:effectLst/>
                        <a:latin typeface="Calibri" panose="020F0502020204030204" pitchFamily="34" charset="0"/>
                      </a:endParaRPr>
                    </a:p>
                  </a:txBody>
                  <a:tcPr marL="9525" marR="9525" marT="9525" anchor="b"/>
                </a:tc>
                <a:extLst>
                  <a:ext uri="{0D108BD9-81ED-4DB2-BD59-A6C34878D82A}">
                    <a16:rowId xmlns:a16="http://schemas.microsoft.com/office/drawing/2014/main" val="1775244496"/>
                  </a:ext>
                </a:extLst>
              </a:tr>
              <a:tr h="909206">
                <a:tc>
                  <a:txBody>
                    <a:bodyPr/>
                    <a:lstStyle/>
                    <a:p>
                      <a:pPr fontAlgn="b"/>
                      <a:r>
                        <a:rPr lang="en-GB" sz="1800">
                          <a:effectLst/>
                        </a:rPr>
                        <a:t>3-4-5</a:t>
                      </a:r>
                      <a:endParaRPr lang="en-GB" sz="1800">
                        <a:effectLst/>
                        <a:latin typeface="Calibri"/>
                      </a:endParaRPr>
                    </a:p>
                  </a:txBody>
                  <a:tcPr marL="9525" marR="9525" marT="9525" anchor="b"/>
                </a:tc>
                <a:tc>
                  <a:txBody>
                    <a:bodyPr/>
                    <a:lstStyle/>
                    <a:p>
                      <a:pPr fontAlgn="b"/>
                      <a:r>
                        <a:rPr lang="en-GB" sz="1800">
                          <a:effectLst/>
                        </a:rPr>
                        <a:t>Basic Navigation</a:t>
                      </a:r>
                      <a:endParaRPr lang="en-GB" sz="1800">
                        <a:effectLst/>
                        <a:latin typeface="Calibri"/>
                      </a:endParaRPr>
                    </a:p>
                  </a:txBody>
                  <a:tcPr marL="9525" marR="9525" marT="9525" anchor="b"/>
                </a:tc>
                <a:tc>
                  <a:txBody>
                    <a:bodyPr/>
                    <a:lstStyle/>
                    <a:p>
                      <a:pPr fontAlgn="b"/>
                      <a:r>
                        <a:rPr lang="en-GB" sz="1800">
                          <a:effectLst/>
                        </a:rPr>
                        <a:t>My site, district, class site</a:t>
                      </a:r>
                      <a:endParaRPr lang="en-GB" sz="1800">
                        <a:effectLst/>
                        <a:latin typeface="Calibri"/>
                      </a:endParaRPr>
                    </a:p>
                  </a:txBody>
                  <a:tcPr marL="9525" marR="9525" marT="9525" anchor="b"/>
                </a:tc>
                <a:extLst>
                  <a:ext uri="{0D108BD9-81ED-4DB2-BD59-A6C34878D82A}">
                    <a16:rowId xmlns:a16="http://schemas.microsoft.com/office/drawing/2014/main" val="1185627961"/>
                  </a:ext>
                </a:extLst>
              </a:tr>
              <a:tr h="887558">
                <a:tc>
                  <a:txBody>
                    <a:bodyPr/>
                    <a:lstStyle/>
                    <a:p>
                      <a:pPr fontAlgn="b"/>
                      <a:r>
                        <a:rPr lang="en-GB" sz="1800">
                          <a:effectLst/>
                        </a:rPr>
                        <a:t>K-9</a:t>
                      </a:r>
                      <a:endParaRPr lang="en-GB" sz="1800">
                        <a:effectLst/>
                        <a:latin typeface="Calibri"/>
                      </a:endParaRPr>
                    </a:p>
                  </a:txBody>
                  <a:tcPr marL="9525" marR="9525" marT="9525" anchor="b"/>
                </a:tc>
                <a:tc>
                  <a:txBody>
                    <a:bodyPr/>
                    <a:lstStyle/>
                    <a:p>
                      <a:pPr fontAlgn="b"/>
                      <a:r>
                        <a:rPr lang="en-GB" sz="1800">
                          <a:effectLst/>
                        </a:rPr>
                        <a:t>Portfolios</a:t>
                      </a:r>
                      <a:endParaRPr lang="en-GB" sz="1800">
                        <a:effectLst/>
                        <a:latin typeface="Calibri"/>
                      </a:endParaRPr>
                    </a:p>
                  </a:txBody>
                  <a:tcPr marL="9525" marR="9525" marT="9525" anchor="b"/>
                </a:tc>
                <a:tc>
                  <a:txBody>
                    <a:bodyPr/>
                    <a:lstStyle/>
                    <a:p>
                      <a:pPr fontAlgn="b"/>
                      <a:r>
                        <a:rPr lang="en-GB" sz="1800">
                          <a:effectLst/>
                        </a:rPr>
                        <a:t>Teacher upload, student upload, parent connection</a:t>
                      </a:r>
                      <a:endParaRPr lang="en-GB" sz="1800">
                        <a:effectLst/>
                        <a:latin typeface="Calibri"/>
                      </a:endParaRPr>
                    </a:p>
                  </a:txBody>
                  <a:tcPr marL="9525" marR="9525" marT="9525" anchor="b"/>
                </a:tc>
                <a:extLst>
                  <a:ext uri="{0D108BD9-81ED-4DB2-BD59-A6C34878D82A}">
                    <a16:rowId xmlns:a16="http://schemas.microsoft.com/office/drawing/2014/main" val="3782280246"/>
                  </a:ext>
                </a:extLst>
              </a:tr>
              <a:tr h="887558">
                <a:tc>
                  <a:txBody>
                    <a:bodyPr/>
                    <a:lstStyle/>
                    <a:p>
                      <a:pPr fontAlgn="b"/>
                      <a:r>
                        <a:rPr lang="en-GB" sz="1800">
                          <a:effectLst/>
                        </a:rPr>
                        <a:t>5-12</a:t>
                      </a:r>
                      <a:endParaRPr lang="en-GB" sz="1800">
                        <a:effectLst/>
                        <a:latin typeface="Calibri"/>
                      </a:endParaRPr>
                    </a:p>
                  </a:txBody>
                  <a:tcPr marL="9525" marR="9525" marT="9525" anchor="b"/>
                </a:tc>
                <a:tc>
                  <a:txBody>
                    <a:bodyPr/>
                    <a:lstStyle/>
                    <a:p>
                      <a:pPr fontAlgn="b"/>
                      <a:r>
                        <a:rPr lang="en-GB" sz="1800">
                          <a:effectLst/>
                        </a:rPr>
                        <a:t>Blogs</a:t>
                      </a:r>
                      <a:endParaRPr lang="en-GB" sz="1800">
                        <a:effectLst/>
                        <a:latin typeface="Calibri"/>
                      </a:endParaRPr>
                    </a:p>
                  </a:txBody>
                  <a:tcPr marL="9525" marR="9525" marT="9525" anchor="b"/>
                </a:tc>
                <a:tc>
                  <a:txBody>
                    <a:bodyPr/>
                    <a:lstStyle/>
                    <a:p>
                      <a:pPr fontAlgn="b"/>
                      <a:r>
                        <a:rPr lang="en-GB" sz="1800">
                          <a:effectLst/>
                        </a:rPr>
                        <a:t>Tags, profile, adding images, videos and links, comments, </a:t>
                      </a:r>
                      <a:endParaRPr lang="en-GB" sz="1800">
                        <a:effectLst/>
                        <a:latin typeface="Calibri"/>
                      </a:endParaRPr>
                    </a:p>
                  </a:txBody>
                  <a:tcPr marL="9525" marR="9525" marT="9525" anchor="b"/>
                </a:tc>
                <a:extLst>
                  <a:ext uri="{0D108BD9-81ED-4DB2-BD59-A6C34878D82A}">
                    <a16:rowId xmlns:a16="http://schemas.microsoft.com/office/drawing/2014/main" val="856853734"/>
                  </a:ext>
                </a:extLst>
              </a:tr>
              <a:tr h="909206">
                <a:tc>
                  <a:txBody>
                    <a:bodyPr/>
                    <a:lstStyle/>
                    <a:p>
                      <a:pPr fontAlgn="b"/>
                      <a:r>
                        <a:rPr lang="en-GB" sz="1800">
                          <a:effectLst/>
                        </a:rPr>
                        <a:t>5-12</a:t>
                      </a:r>
                      <a:endParaRPr lang="en-GB" sz="1800">
                        <a:effectLst/>
                        <a:latin typeface="Calibri"/>
                      </a:endParaRPr>
                    </a:p>
                  </a:txBody>
                  <a:tcPr marL="9525" marR="9525" marT="9525" anchor="b"/>
                </a:tc>
                <a:tc>
                  <a:txBody>
                    <a:bodyPr/>
                    <a:lstStyle/>
                    <a:p>
                      <a:pPr fontAlgn="b"/>
                      <a:r>
                        <a:rPr lang="en-GB" sz="1800">
                          <a:effectLst/>
                        </a:rPr>
                        <a:t>Assignments</a:t>
                      </a:r>
                      <a:endParaRPr lang="en-GB" sz="1800">
                        <a:effectLst/>
                        <a:latin typeface="Calibri"/>
                      </a:endParaRPr>
                    </a:p>
                  </a:txBody>
                  <a:tcPr marL="9525" marR="9525" marT="9525" anchor="b"/>
                </a:tc>
                <a:tc>
                  <a:txBody>
                    <a:bodyPr/>
                    <a:lstStyle/>
                    <a:p>
                      <a:pPr fontAlgn="b"/>
                      <a:r>
                        <a:rPr lang="en-GB" sz="1800">
                          <a:effectLst/>
                        </a:rPr>
                        <a:t>Opening assignments, turning in assignments, copying to portfolio</a:t>
                      </a:r>
                      <a:endParaRPr lang="en-GB" sz="1800">
                        <a:effectLst/>
                        <a:latin typeface="Calibri"/>
                      </a:endParaRPr>
                    </a:p>
                  </a:txBody>
                  <a:tcPr marL="9525" marR="9525" marT="9525" anchor="b"/>
                </a:tc>
                <a:extLst>
                  <a:ext uri="{0D108BD9-81ED-4DB2-BD59-A6C34878D82A}">
                    <a16:rowId xmlns:a16="http://schemas.microsoft.com/office/drawing/2014/main" val="2728351381"/>
                  </a:ext>
                </a:extLst>
              </a:tr>
              <a:tr h="519546">
                <a:tc>
                  <a:txBody>
                    <a:bodyPr/>
                    <a:lstStyle/>
                    <a:p>
                      <a:pPr fontAlgn="b"/>
                      <a:r>
                        <a:rPr lang="en-GB" sz="1800">
                          <a:effectLst/>
                        </a:rPr>
                        <a:t>7-12</a:t>
                      </a:r>
                      <a:endParaRPr lang="en-GB" sz="1800">
                        <a:effectLst/>
                        <a:latin typeface="Calibri"/>
                      </a:endParaRPr>
                    </a:p>
                  </a:txBody>
                  <a:tcPr marL="9525" marR="9525" marT="9525" anchor="b"/>
                </a:tc>
                <a:tc>
                  <a:txBody>
                    <a:bodyPr/>
                    <a:lstStyle/>
                    <a:p>
                      <a:pPr fontAlgn="b"/>
                      <a:r>
                        <a:rPr lang="en-GB" sz="1800">
                          <a:effectLst/>
                        </a:rPr>
                        <a:t>Discussions</a:t>
                      </a:r>
                      <a:endParaRPr lang="en-GB" sz="1800">
                        <a:effectLst/>
                        <a:latin typeface="Calibri"/>
                      </a:endParaRPr>
                    </a:p>
                  </a:txBody>
                  <a:tcPr marL="9525" marR="9525" marT="9525" anchor="b"/>
                </a:tc>
                <a:tc>
                  <a:txBody>
                    <a:bodyPr/>
                    <a:lstStyle/>
                    <a:p>
                      <a:pPr fontAlgn="b"/>
                      <a:r>
                        <a:rPr lang="en-GB" sz="1800">
                          <a:effectLst/>
                        </a:rPr>
                        <a:t>Topic Forums, gathering data, collaboration</a:t>
                      </a:r>
                      <a:endParaRPr lang="en-GB" sz="1800">
                        <a:effectLst/>
                        <a:latin typeface="Calibri"/>
                      </a:endParaRPr>
                    </a:p>
                  </a:txBody>
                  <a:tcPr marL="9525" marR="9525" marT="9525" anchor="b"/>
                </a:tc>
                <a:extLst>
                  <a:ext uri="{0D108BD9-81ED-4DB2-BD59-A6C34878D82A}">
                    <a16:rowId xmlns:a16="http://schemas.microsoft.com/office/drawing/2014/main" val="1107001435"/>
                  </a:ext>
                </a:extLst>
              </a:tr>
            </a:tbl>
          </a:graphicData>
        </a:graphic>
      </p:graphicFrame>
      <p:sp>
        <p:nvSpPr>
          <p:cNvPr id="7" name="TextBox 6">
            <a:extLst>
              <a:ext uri="{FF2B5EF4-FFF2-40B4-BE49-F238E27FC236}">
                <a16:creationId xmlns:a16="http://schemas.microsoft.com/office/drawing/2014/main" id="{934AA714-20B0-D377-DD8D-F584F0008C7A}"/>
              </a:ext>
            </a:extLst>
          </p:cNvPr>
          <p:cNvSpPr txBox="1"/>
          <p:nvPr/>
        </p:nvSpPr>
        <p:spPr>
          <a:xfrm>
            <a:off x="7758022" y="6153510"/>
            <a:ext cx="4095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4000"/>
              <a:t>LMS</a:t>
            </a:r>
            <a:endParaRPr lang="en-US"/>
          </a:p>
        </p:txBody>
      </p:sp>
    </p:spTree>
    <p:extLst>
      <p:ext uri="{BB962C8B-B14F-4D97-AF65-F5344CB8AC3E}">
        <p14:creationId xmlns:p14="http://schemas.microsoft.com/office/powerpoint/2010/main" val="4203414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23DE-6514-9381-0CE3-182D4008E9BF}"/>
              </a:ext>
            </a:extLst>
          </p:cNvPr>
          <p:cNvSpPr>
            <a:spLocks noGrp="1"/>
          </p:cNvSpPr>
          <p:nvPr>
            <p:ph type="title"/>
          </p:nvPr>
        </p:nvSpPr>
        <p:spPr/>
        <p:txBody>
          <a:bodyPr/>
          <a:lstStyle/>
          <a:p>
            <a:r>
              <a:rPr lang="en-GB">
                <a:ea typeface="+mj-lt"/>
                <a:cs typeface="+mj-lt"/>
              </a:rPr>
              <a:t>SD5 Resources</a:t>
            </a:r>
            <a:endParaRPr lang="en-US"/>
          </a:p>
        </p:txBody>
      </p:sp>
      <p:sp>
        <p:nvSpPr>
          <p:cNvPr id="3" name="Text Placeholder 2">
            <a:extLst>
              <a:ext uri="{FF2B5EF4-FFF2-40B4-BE49-F238E27FC236}">
                <a16:creationId xmlns:a16="http://schemas.microsoft.com/office/drawing/2014/main" id="{1FF837D3-44B3-ED82-CE89-546C053C5EF2}"/>
              </a:ext>
            </a:extLst>
          </p:cNvPr>
          <p:cNvSpPr>
            <a:spLocks noGrp="1"/>
          </p:cNvSpPr>
          <p:nvPr>
            <p:ph type="body" idx="1"/>
          </p:nvPr>
        </p:nvSpPr>
        <p:spPr>
          <a:xfrm>
            <a:off x="1115568" y="1711292"/>
            <a:ext cx="4937760" cy="2002854"/>
          </a:xfrm>
        </p:spPr>
        <p:txBody>
          <a:bodyPr>
            <a:normAutofit/>
          </a:bodyPr>
          <a:lstStyle/>
          <a:p>
            <a:pPr algn="ctr"/>
            <a:r>
              <a:rPr lang="en-GB" b="0">
                <a:ea typeface="+mn-lt"/>
                <a:cs typeface="+mn-lt"/>
                <a:hlinkClick r:id="rId2"/>
              </a:rPr>
              <a:t>Resources for Teachers and Students</a:t>
            </a:r>
            <a:endParaRPr lang="en-GB" b="0">
              <a:ea typeface="+mn-lt"/>
              <a:cs typeface="+mn-lt"/>
            </a:endParaRPr>
          </a:p>
          <a:p>
            <a:endParaRPr lang="en-GB"/>
          </a:p>
        </p:txBody>
      </p:sp>
      <p:pic>
        <p:nvPicPr>
          <p:cNvPr id="7" name="Picture 7" descr="Qr code&#10;&#10;Description automatically generated">
            <a:extLst>
              <a:ext uri="{FF2B5EF4-FFF2-40B4-BE49-F238E27FC236}">
                <a16:creationId xmlns:a16="http://schemas.microsoft.com/office/drawing/2014/main" id="{B5D5C52B-32AE-4F41-4C65-F426C4636663}"/>
              </a:ext>
            </a:extLst>
          </p:cNvPr>
          <p:cNvPicPr>
            <a:picLocks noGrp="1" noChangeAspect="1"/>
          </p:cNvPicPr>
          <p:nvPr>
            <p:ph sz="half" idx="2"/>
          </p:nvPr>
        </p:nvPicPr>
        <p:blipFill>
          <a:blip r:embed="rId3"/>
          <a:stretch>
            <a:fillRect/>
          </a:stretch>
        </p:blipFill>
        <p:spPr>
          <a:xfrm>
            <a:off x="2217610" y="3311581"/>
            <a:ext cx="2733675" cy="2752725"/>
          </a:xfrm>
        </p:spPr>
      </p:pic>
      <p:sp>
        <p:nvSpPr>
          <p:cNvPr id="5" name="Text Placeholder 4">
            <a:extLst>
              <a:ext uri="{FF2B5EF4-FFF2-40B4-BE49-F238E27FC236}">
                <a16:creationId xmlns:a16="http://schemas.microsoft.com/office/drawing/2014/main" id="{C308227E-886F-2A4A-1058-E108A0DF7616}"/>
              </a:ext>
            </a:extLst>
          </p:cNvPr>
          <p:cNvSpPr>
            <a:spLocks noGrp="1"/>
          </p:cNvSpPr>
          <p:nvPr>
            <p:ph type="body" sz="quarter" idx="3"/>
          </p:nvPr>
        </p:nvSpPr>
        <p:spPr/>
        <p:txBody>
          <a:bodyPr>
            <a:normAutofit/>
          </a:bodyPr>
          <a:lstStyle/>
          <a:p>
            <a:pPr algn="ctr"/>
            <a:r>
              <a:rPr lang="en-GB" b="0">
                <a:ea typeface="+mn-lt"/>
                <a:cs typeface="+mn-lt"/>
                <a:hlinkClick r:id="rId4"/>
              </a:rPr>
              <a:t>Book List</a:t>
            </a:r>
            <a:endParaRPr lang="en-GB" b="0">
              <a:ea typeface="+mn-lt"/>
              <a:cs typeface="+mn-lt"/>
            </a:endParaRPr>
          </a:p>
          <a:p>
            <a:endParaRPr lang="en-GB"/>
          </a:p>
        </p:txBody>
      </p:sp>
      <p:pic>
        <p:nvPicPr>
          <p:cNvPr id="8" name="Picture 8" descr="Qr code&#10;&#10;Description automatically generated">
            <a:extLst>
              <a:ext uri="{FF2B5EF4-FFF2-40B4-BE49-F238E27FC236}">
                <a16:creationId xmlns:a16="http://schemas.microsoft.com/office/drawing/2014/main" id="{60146D23-C6B4-1ADF-FBD0-3CF71978877B}"/>
              </a:ext>
            </a:extLst>
          </p:cNvPr>
          <p:cNvPicPr>
            <a:picLocks noGrp="1" noChangeAspect="1"/>
          </p:cNvPicPr>
          <p:nvPr>
            <p:ph sz="quarter" idx="4"/>
          </p:nvPr>
        </p:nvPicPr>
        <p:blipFill>
          <a:blip r:embed="rId5"/>
          <a:stretch>
            <a:fillRect/>
          </a:stretch>
        </p:blipFill>
        <p:spPr>
          <a:xfrm>
            <a:off x="7447978" y="3311580"/>
            <a:ext cx="2733675" cy="2752725"/>
          </a:xfrm>
        </p:spPr>
      </p:pic>
    </p:spTree>
    <p:extLst>
      <p:ext uri="{BB962C8B-B14F-4D97-AF65-F5344CB8AC3E}">
        <p14:creationId xmlns:p14="http://schemas.microsoft.com/office/powerpoint/2010/main" val="3744188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9022A9-326E-B377-379D-D5D23B73B4F9}"/>
              </a:ext>
            </a:extLst>
          </p:cNvPr>
          <p:cNvSpPr>
            <a:spLocks noGrp="1"/>
          </p:cNvSpPr>
          <p:nvPr>
            <p:ph type="title"/>
          </p:nvPr>
        </p:nvSpPr>
        <p:spPr>
          <a:xfrm>
            <a:off x="841248" y="256032"/>
            <a:ext cx="10506456" cy="1014984"/>
          </a:xfrm>
        </p:spPr>
        <p:txBody>
          <a:bodyPr anchor="b">
            <a:normAutofit/>
          </a:bodyPr>
          <a:lstStyle/>
          <a:p>
            <a:r>
              <a:rPr lang="en-GB"/>
              <a:t>Digital Literacy Competencies</a:t>
            </a:r>
          </a:p>
        </p:txBody>
      </p:sp>
      <p:sp>
        <p:nvSpPr>
          <p:cNvPr id="20" name="Rectangle 1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D8D1BFA7-364F-B6FE-8C2E-FE90905A44E8}"/>
              </a:ext>
            </a:extLst>
          </p:cNvPr>
          <p:cNvGraphicFramePr>
            <a:graphicFrameLocks noGrp="1"/>
          </p:cNvGraphicFramePr>
          <p:nvPr>
            <p:ph idx="1"/>
            <p:extLst>
              <p:ext uri="{D42A27DB-BD31-4B8C-83A1-F6EECF244321}">
                <p14:modId xmlns:p14="http://schemas.microsoft.com/office/powerpoint/2010/main" val="305985760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 name="TextBox 28">
            <a:extLst>
              <a:ext uri="{FF2B5EF4-FFF2-40B4-BE49-F238E27FC236}">
                <a16:creationId xmlns:a16="http://schemas.microsoft.com/office/drawing/2014/main" id="{84F668F2-02E5-3E67-0E1E-D01029E0C2C6}"/>
              </a:ext>
            </a:extLst>
          </p:cNvPr>
          <p:cNvSpPr txBox="1"/>
          <p:nvPr/>
        </p:nvSpPr>
        <p:spPr>
          <a:xfrm>
            <a:off x="6937374" y="6349999"/>
            <a:ext cx="50641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err="1"/>
              <a:t>Eshet-Alkalai</a:t>
            </a:r>
            <a:r>
              <a:rPr lang="en-GB"/>
              <a:t> (2012)</a:t>
            </a:r>
          </a:p>
        </p:txBody>
      </p:sp>
    </p:spTree>
    <p:extLst>
      <p:ext uri="{BB962C8B-B14F-4D97-AF65-F5344CB8AC3E}">
        <p14:creationId xmlns:p14="http://schemas.microsoft.com/office/powerpoint/2010/main" val="2152037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ED9D-B5CA-EA14-C5E0-055980018102}"/>
              </a:ext>
            </a:extLst>
          </p:cNvPr>
          <p:cNvSpPr>
            <a:spLocks noGrp="1"/>
          </p:cNvSpPr>
          <p:nvPr>
            <p:ph type="title"/>
          </p:nvPr>
        </p:nvSpPr>
        <p:spPr/>
        <p:txBody>
          <a:bodyPr/>
          <a:lstStyle/>
          <a:p>
            <a:r>
              <a:rPr lang="en-GB"/>
              <a:t>Photo Visual Literacy</a:t>
            </a:r>
          </a:p>
        </p:txBody>
      </p:sp>
      <p:sp>
        <p:nvSpPr>
          <p:cNvPr id="3" name="Content Placeholder 2">
            <a:extLst>
              <a:ext uri="{FF2B5EF4-FFF2-40B4-BE49-F238E27FC236}">
                <a16:creationId xmlns:a16="http://schemas.microsoft.com/office/drawing/2014/main" id="{2315511D-8269-F830-2A37-2BB8A9D12A15}"/>
              </a:ext>
            </a:extLst>
          </p:cNvPr>
          <p:cNvSpPr>
            <a:spLocks noGrp="1"/>
          </p:cNvSpPr>
          <p:nvPr>
            <p:ph idx="1"/>
          </p:nvPr>
        </p:nvSpPr>
        <p:spPr/>
        <p:txBody>
          <a:bodyPr vert="horz" lIns="91440" tIns="45720" rIns="91440" bIns="45720" rtlCol="0" anchor="t">
            <a:normAutofit/>
          </a:bodyPr>
          <a:lstStyle/>
          <a:p>
            <a:r>
              <a:rPr lang="en-GB" sz="2000" b="1"/>
              <a:t>Competencies</a:t>
            </a:r>
            <a:endParaRPr lang="en-US" sz="2000" b="1"/>
          </a:p>
          <a:p>
            <a:pPr lvl="1"/>
            <a:r>
              <a:rPr lang="en-GB" sz="2000"/>
              <a:t>Students must navigate the software by intuitively understanding the icons and symbols without direct instruction from the teacher</a:t>
            </a:r>
          </a:p>
          <a:p>
            <a:r>
              <a:rPr lang="en-GB" sz="2000" b="1">
                <a:ea typeface="+mn-lt"/>
                <a:cs typeface="+mn-lt"/>
              </a:rPr>
              <a:t>Digital Task</a:t>
            </a:r>
          </a:p>
          <a:p>
            <a:pPr lvl="1"/>
            <a:r>
              <a:rPr lang="en-GB" sz="2000">
                <a:ea typeface="+mn-lt"/>
                <a:cs typeface="+mn-lt"/>
              </a:rPr>
              <a:t>Use a "new to students" software to create a greeting card </a:t>
            </a:r>
            <a:endParaRPr lang="en-GB" sz="2000"/>
          </a:p>
          <a:p>
            <a:r>
              <a:rPr lang="en-GB" sz="2000" b="1"/>
              <a:t>Software or Resources</a:t>
            </a:r>
          </a:p>
          <a:p>
            <a:pPr lvl="1"/>
            <a:r>
              <a:rPr lang="en-GB" sz="2000"/>
              <a:t>sketch.io</a:t>
            </a:r>
          </a:p>
          <a:p>
            <a:pPr lvl="1"/>
            <a:endParaRPr lang="en-GB"/>
          </a:p>
          <a:p>
            <a:pPr marL="3657600" lvl="8" indent="0">
              <a:buNone/>
            </a:pPr>
            <a:r>
              <a:rPr lang="en-GB"/>
              <a:t>(Porat et al, 2018)</a:t>
            </a:r>
          </a:p>
        </p:txBody>
      </p:sp>
    </p:spTree>
    <p:extLst>
      <p:ext uri="{BB962C8B-B14F-4D97-AF65-F5344CB8AC3E}">
        <p14:creationId xmlns:p14="http://schemas.microsoft.com/office/powerpoint/2010/main" val="4136967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ED9D-B5CA-EA14-C5E0-055980018102}"/>
              </a:ext>
            </a:extLst>
          </p:cNvPr>
          <p:cNvSpPr>
            <a:spLocks noGrp="1"/>
          </p:cNvSpPr>
          <p:nvPr>
            <p:ph type="title"/>
          </p:nvPr>
        </p:nvSpPr>
        <p:spPr/>
        <p:txBody>
          <a:bodyPr/>
          <a:lstStyle/>
          <a:p>
            <a:r>
              <a:rPr lang="en-GB"/>
              <a:t>Reproduction Literacy</a:t>
            </a:r>
          </a:p>
        </p:txBody>
      </p:sp>
      <p:sp>
        <p:nvSpPr>
          <p:cNvPr id="3" name="Content Placeholder 2">
            <a:extLst>
              <a:ext uri="{FF2B5EF4-FFF2-40B4-BE49-F238E27FC236}">
                <a16:creationId xmlns:a16="http://schemas.microsoft.com/office/drawing/2014/main" id="{2315511D-8269-F830-2A37-2BB8A9D12A15}"/>
              </a:ext>
            </a:extLst>
          </p:cNvPr>
          <p:cNvSpPr>
            <a:spLocks noGrp="1"/>
          </p:cNvSpPr>
          <p:nvPr>
            <p:ph idx="1"/>
          </p:nvPr>
        </p:nvSpPr>
        <p:spPr>
          <a:xfrm>
            <a:off x="1115568" y="2262364"/>
            <a:ext cx="10168128" cy="3909836"/>
          </a:xfrm>
        </p:spPr>
        <p:txBody>
          <a:bodyPr vert="horz" lIns="91440" tIns="45720" rIns="91440" bIns="45720" rtlCol="0" anchor="t">
            <a:normAutofit fontScale="85000" lnSpcReduction="10000"/>
          </a:bodyPr>
          <a:lstStyle/>
          <a:p>
            <a:r>
              <a:rPr lang="en-GB" sz="2400" b="1"/>
              <a:t>Competencies:</a:t>
            </a:r>
          </a:p>
          <a:p>
            <a:pPr lvl="1"/>
            <a:r>
              <a:rPr lang="en-GB" b="1"/>
              <a:t>Remixing </a:t>
            </a:r>
            <a:r>
              <a:rPr lang="en-GB"/>
              <a:t>others' ideas, videos, or </a:t>
            </a:r>
            <a:r>
              <a:rPr lang="en-GB" b="1"/>
              <a:t>connecting</a:t>
            </a:r>
            <a:r>
              <a:rPr lang="en-GB"/>
              <a:t> between a number of different online sources when writing a new text of my own</a:t>
            </a:r>
            <a:endParaRPr lang="en-GB" b="1"/>
          </a:p>
          <a:p>
            <a:r>
              <a:rPr lang="en-GB" sz="2400" b="1"/>
              <a:t>Digital Tasks</a:t>
            </a:r>
            <a:endParaRPr lang="en-US" sz="2400" b="1"/>
          </a:p>
          <a:p>
            <a:pPr lvl="1"/>
            <a:r>
              <a:rPr lang="en-GB"/>
              <a:t>Create an original text by</a:t>
            </a:r>
            <a:r>
              <a:rPr lang="en-GB" b="1"/>
              <a:t> combining, rewriting, and connecting</a:t>
            </a:r>
            <a:r>
              <a:rPr lang="en-GB"/>
              <a:t> information</a:t>
            </a:r>
          </a:p>
          <a:p>
            <a:pPr lvl="1"/>
            <a:r>
              <a:rPr lang="en-GB"/>
              <a:t>Create a digital poster or presentation for a given topic and "</a:t>
            </a:r>
            <a:r>
              <a:rPr lang="en-GB" b="1"/>
              <a:t>digitally recycling</a:t>
            </a:r>
            <a:r>
              <a:rPr lang="en-GB"/>
              <a:t>" information found on the internet</a:t>
            </a:r>
          </a:p>
          <a:p>
            <a:r>
              <a:rPr lang="en-GB" sz="2400" b="1"/>
              <a:t>Software or Resources</a:t>
            </a:r>
          </a:p>
          <a:p>
            <a:pPr lvl="1"/>
            <a:r>
              <a:rPr lang="en-GB"/>
              <a:t>Microsoft Word/PowerPoint</a:t>
            </a:r>
          </a:p>
          <a:p>
            <a:pPr lvl="1"/>
            <a:r>
              <a:rPr lang="en-GB"/>
              <a:t>Scratch </a:t>
            </a:r>
          </a:p>
          <a:p>
            <a:pPr marL="3657600" lvl="8" indent="0">
              <a:buNone/>
            </a:pPr>
            <a:r>
              <a:rPr lang="en-GB" sz="1200"/>
              <a:t>(Porat et al, 2018)</a:t>
            </a:r>
          </a:p>
        </p:txBody>
      </p:sp>
    </p:spTree>
    <p:extLst>
      <p:ext uri="{BB962C8B-B14F-4D97-AF65-F5344CB8AC3E}">
        <p14:creationId xmlns:p14="http://schemas.microsoft.com/office/powerpoint/2010/main" val="2494965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ED9D-B5CA-EA14-C5E0-055980018102}"/>
              </a:ext>
            </a:extLst>
          </p:cNvPr>
          <p:cNvSpPr>
            <a:spLocks noGrp="1"/>
          </p:cNvSpPr>
          <p:nvPr>
            <p:ph type="title"/>
          </p:nvPr>
        </p:nvSpPr>
        <p:spPr/>
        <p:txBody>
          <a:bodyPr/>
          <a:lstStyle/>
          <a:p>
            <a:r>
              <a:rPr lang="en-GB"/>
              <a:t>Information Literacy</a:t>
            </a:r>
          </a:p>
        </p:txBody>
      </p:sp>
      <p:sp>
        <p:nvSpPr>
          <p:cNvPr id="3" name="Content Placeholder 2">
            <a:extLst>
              <a:ext uri="{FF2B5EF4-FFF2-40B4-BE49-F238E27FC236}">
                <a16:creationId xmlns:a16="http://schemas.microsoft.com/office/drawing/2014/main" id="{2315511D-8269-F830-2A37-2BB8A9D12A15}"/>
              </a:ext>
            </a:extLst>
          </p:cNvPr>
          <p:cNvSpPr>
            <a:spLocks noGrp="1"/>
          </p:cNvSpPr>
          <p:nvPr>
            <p:ph idx="1"/>
          </p:nvPr>
        </p:nvSpPr>
        <p:spPr>
          <a:xfrm>
            <a:off x="1115568" y="2334251"/>
            <a:ext cx="10168128" cy="3837949"/>
          </a:xfrm>
        </p:spPr>
        <p:txBody>
          <a:bodyPr vert="horz" lIns="91440" tIns="45720" rIns="91440" bIns="45720" rtlCol="0" anchor="t">
            <a:normAutofit fontScale="92500" lnSpcReduction="20000"/>
          </a:bodyPr>
          <a:lstStyle/>
          <a:p>
            <a:r>
              <a:rPr lang="en-GB" sz="2000" b="1"/>
              <a:t>Competencies:</a:t>
            </a:r>
            <a:endParaRPr lang="en-US" sz="2000" b="1"/>
          </a:p>
          <a:p>
            <a:pPr lvl="1"/>
            <a:r>
              <a:rPr lang="en-GB" sz="2000" b="1"/>
              <a:t>Finding</a:t>
            </a:r>
            <a:r>
              <a:rPr lang="en-GB" sz="2000"/>
              <a:t> information on the internet</a:t>
            </a:r>
          </a:p>
          <a:p>
            <a:pPr lvl="1"/>
            <a:r>
              <a:rPr lang="en-GB" sz="2000" b="1"/>
              <a:t>Evaluating</a:t>
            </a:r>
            <a:r>
              <a:rPr lang="en-GB" sz="2000"/>
              <a:t> information on a website as being reliable, objective</a:t>
            </a:r>
          </a:p>
          <a:p>
            <a:pPr lvl="1"/>
            <a:r>
              <a:rPr lang="en-GB" sz="2000" b="1"/>
              <a:t>Comparing</a:t>
            </a:r>
            <a:r>
              <a:rPr lang="en-GB" sz="2000"/>
              <a:t> information on different websites</a:t>
            </a:r>
          </a:p>
          <a:p>
            <a:r>
              <a:rPr lang="en-GB" sz="2000" b="1"/>
              <a:t>Digital Task:</a:t>
            </a:r>
          </a:p>
          <a:p>
            <a:pPr lvl="1"/>
            <a:r>
              <a:rPr lang="en-GB" sz="2000"/>
              <a:t>Choose a topic and find 5 websites related to the topic and evaluate the information</a:t>
            </a:r>
          </a:p>
          <a:p>
            <a:r>
              <a:rPr lang="en-GB" sz="2000" b="1"/>
              <a:t>Software or Resources</a:t>
            </a:r>
          </a:p>
          <a:p>
            <a:pPr lvl="1"/>
            <a:r>
              <a:rPr lang="en-GB" sz="2000"/>
              <a:t>Boolean Operators (AND, OR, NOT, etc.) </a:t>
            </a:r>
          </a:p>
          <a:p>
            <a:pPr lvl="1"/>
            <a:r>
              <a:rPr lang="en-GB" sz="2000"/>
              <a:t>BC Digital Classroom resources (World Book, Gale, etc.)</a:t>
            </a:r>
          </a:p>
          <a:p>
            <a:pPr lvl="1"/>
            <a:endParaRPr lang="en-GB"/>
          </a:p>
          <a:p>
            <a:pPr marL="3657600" lvl="8" indent="0">
              <a:buNone/>
            </a:pPr>
            <a:r>
              <a:rPr lang="en-GB"/>
              <a:t>(Porat et al, 2018)</a:t>
            </a:r>
          </a:p>
        </p:txBody>
      </p:sp>
    </p:spTree>
    <p:extLst>
      <p:ext uri="{BB962C8B-B14F-4D97-AF65-F5344CB8AC3E}">
        <p14:creationId xmlns:p14="http://schemas.microsoft.com/office/powerpoint/2010/main" val="3469872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ED9D-B5CA-EA14-C5E0-055980018102}"/>
              </a:ext>
            </a:extLst>
          </p:cNvPr>
          <p:cNvSpPr>
            <a:spLocks noGrp="1"/>
          </p:cNvSpPr>
          <p:nvPr>
            <p:ph type="title"/>
          </p:nvPr>
        </p:nvSpPr>
        <p:spPr/>
        <p:txBody>
          <a:bodyPr/>
          <a:lstStyle/>
          <a:p>
            <a:r>
              <a:rPr lang="en-GB"/>
              <a:t>Branching Literacy</a:t>
            </a:r>
          </a:p>
        </p:txBody>
      </p:sp>
      <p:sp>
        <p:nvSpPr>
          <p:cNvPr id="3" name="Content Placeholder 2">
            <a:extLst>
              <a:ext uri="{FF2B5EF4-FFF2-40B4-BE49-F238E27FC236}">
                <a16:creationId xmlns:a16="http://schemas.microsoft.com/office/drawing/2014/main" id="{2315511D-8269-F830-2A37-2BB8A9D12A15}"/>
              </a:ext>
            </a:extLst>
          </p:cNvPr>
          <p:cNvSpPr>
            <a:spLocks noGrp="1"/>
          </p:cNvSpPr>
          <p:nvPr>
            <p:ph idx="1"/>
          </p:nvPr>
        </p:nvSpPr>
        <p:spPr/>
        <p:txBody>
          <a:bodyPr vert="horz" lIns="91440" tIns="45720" rIns="91440" bIns="45720" rtlCol="0" anchor="t">
            <a:normAutofit fontScale="62500" lnSpcReduction="20000"/>
          </a:bodyPr>
          <a:lstStyle/>
          <a:p>
            <a:r>
              <a:rPr lang="en-GB" b="1"/>
              <a:t>Competencies:</a:t>
            </a:r>
            <a:endParaRPr lang="en-US" b="1"/>
          </a:p>
          <a:p>
            <a:pPr lvl="1"/>
            <a:r>
              <a:rPr lang="en-GB" b="1"/>
              <a:t>Navigating</a:t>
            </a:r>
            <a:r>
              <a:rPr lang="en-GB"/>
              <a:t> through a complex website and not "getting lost"</a:t>
            </a:r>
          </a:p>
          <a:p>
            <a:pPr lvl="1"/>
            <a:r>
              <a:rPr lang="en-GB" b="1"/>
              <a:t>Constructing meaning</a:t>
            </a:r>
            <a:r>
              <a:rPr lang="en-GB"/>
              <a:t> from information on a website with many webpages</a:t>
            </a:r>
          </a:p>
          <a:p>
            <a:r>
              <a:rPr lang="en-GB" b="1"/>
              <a:t>Digital Tasks:</a:t>
            </a:r>
          </a:p>
          <a:p>
            <a:pPr lvl="1"/>
            <a:r>
              <a:rPr lang="en-GB"/>
              <a:t>Create an online travel guide to a city they have never visited including a map, schedule, and information about the destination</a:t>
            </a:r>
          </a:p>
          <a:p>
            <a:r>
              <a:rPr lang="en-GB" b="1"/>
              <a:t>Software or Resources </a:t>
            </a:r>
          </a:p>
          <a:p>
            <a:pPr lvl="1"/>
            <a:r>
              <a:rPr lang="en-GB"/>
              <a:t>Google Earth, Google Maps</a:t>
            </a:r>
          </a:p>
          <a:p>
            <a:pPr lvl="1"/>
            <a:r>
              <a:rPr lang="en-GB"/>
              <a:t>Wander app (VR)</a:t>
            </a:r>
          </a:p>
          <a:p>
            <a:pPr lvl="1"/>
            <a:r>
              <a:rPr lang="en-GB"/>
              <a:t>YouTube </a:t>
            </a:r>
          </a:p>
          <a:p>
            <a:pPr lvl="1"/>
            <a:r>
              <a:rPr lang="en-GB"/>
              <a:t>Other websites</a:t>
            </a:r>
          </a:p>
          <a:p>
            <a:pPr lvl="1"/>
            <a:endParaRPr lang="en-GB"/>
          </a:p>
          <a:p>
            <a:pPr marL="3657600" lvl="8" indent="0">
              <a:buNone/>
            </a:pPr>
            <a:r>
              <a:rPr lang="en-GB"/>
              <a:t>(Porat et al, 2018)</a:t>
            </a:r>
          </a:p>
        </p:txBody>
      </p:sp>
    </p:spTree>
    <p:extLst>
      <p:ext uri="{BB962C8B-B14F-4D97-AF65-F5344CB8AC3E}">
        <p14:creationId xmlns:p14="http://schemas.microsoft.com/office/powerpoint/2010/main" val="3756804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ED9D-B5CA-EA14-C5E0-055980018102}"/>
              </a:ext>
            </a:extLst>
          </p:cNvPr>
          <p:cNvSpPr>
            <a:spLocks noGrp="1"/>
          </p:cNvSpPr>
          <p:nvPr>
            <p:ph type="title"/>
          </p:nvPr>
        </p:nvSpPr>
        <p:spPr/>
        <p:txBody>
          <a:bodyPr/>
          <a:lstStyle/>
          <a:p>
            <a:r>
              <a:rPr lang="en-GB"/>
              <a:t>Social Emotional Literacy</a:t>
            </a:r>
          </a:p>
        </p:txBody>
      </p:sp>
      <p:sp>
        <p:nvSpPr>
          <p:cNvPr id="3" name="Content Placeholder 2">
            <a:extLst>
              <a:ext uri="{FF2B5EF4-FFF2-40B4-BE49-F238E27FC236}">
                <a16:creationId xmlns:a16="http://schemas.microsoft.com/office/drawing/2014/main" id="{2315511D-8269-F830-2A37-2BB8A9D12A15}"/>
              </a:ext>
            </a:extLst>
          </p:cNvPr>
          <p:cNvSpPr>
            <a:spLocks noGrp="1"/>
          </p:cNvSpPr>
          <p:nvPr>
            <p:ph idx="1"/>
          </p:nvPr>
        </p:nvSpPr>
        <p:spPr>
          <a:xfrm>
            <a:off x="1115568" y="2176100"/>
            <a:ext cx="10800731" cy="4686212"/>
          </a:xfrm>
        </p:spPr>
        <p:txBody>
          <a:bodyPr vert="horz" lIns="91440" tIns="45720" rIns="91440" bIns="45720" rtlCol="0" anchor="t">
            <a:normAutofit fontScale="85000" lnSpcReduction="20000"/>
          </a:bodyPr>
          <a:lstStyle/>
          <a:p>
            <a:r>
              <a:rPr lang="en-GB" sz="2000" b="1"/>
              <a:t>Competencies</a:t>
            </a:r>
          </a:p>
          <a:p>
            <a:pPr lvl="1"/>
            <a:r>
              <a:rPr lang="en-GB" sz="2000"/>
              <a:t>Not posting personal information about self or others online</a:t>
            </a:r>
          </a:p>
          <a:p>
            <a:pPr lvl="1"/>
            <a:r>
              <a:rPr lang="en-GB" sz="2000"/>
              <a:t>Aware that messages written online could be reach other people</a:t>
            </a:r>
          </a:p>
          <a:p>
            <a:pPr lvl="1"/>
            <a:r>
              <a:rPr lang="en-GB" sz="2000"/>
              <a:t>Respectfully relating to the opinion of others when responding online</a:t>
            </a:r>
          </a:p>
          <a:p>
            <a:r>
              <a:rPr lang="en-GB" sz="2000" b="1"/>
              <a:t>Tasks:</a:t>
            </a:r>
          </a:p>
          <a:p>
            <a:pPr lvl="1"/>
            <a:r>
              <a:rPr lang="en-GB" sz="2000"/>
              <a:t>Participate in workshops, lectures, special projects related to internet safety</a:t>
            </a:r>
          </a:p>
          <a:p>
            <a:pPr lvl="1"/>
            <a:r>
              <a:rPr lang="en-GB" sz="2000"/>
              <a:t>Think about the positive and negative aspects of the topic, express their opinion and importance of responding appropriately online</a:t>
            </a:r>
          </a:p>
          <a:p>
            <a:r>
              <a:rPr lang="en-GB" sz="2000" b="1"/>
              <a:t>Software or Resources</a:t>
            </a:r>
          </a:p>
          <a:p>
            <a:pPr lvl="1"/>
            <a:r>
              <a:rPr lang="en-GB" sz="2000"/>
              <a:t>Blogging</a:t>
            </a:r>
          </a:p>
          <a:p>
            <a:pPr lvl="1"/>
            <a:r>
              <a:rPr lang="en-GB" sz="2000"/>
              <a:t>Debates</a:t>
            </a:r>
          </a:p>
          <a:p>
            <a:pPr marL="457200" lvl="1" indent="0">
              <a:buNone/>
            </a:pPr>
            <a:endParaRPr lang="en-GB"/>
          </a:p>
          <a:p>
            <a:pPr marL="457200" lvl="1" indent="0">
              <a:buNone/>
            </a:pPr>
            <a:endParaRPr lang="en-GB"/>
          </a:p>
          <a:p>
            <a:pPr lvl="1"/>
            <a:endParaRPr lang="en-GB"/>
          </a:p>
          <a:p>
            <a:pPr marL="3657600" lvl="8" indent="0">
              <a:buNone/>
            </a:pPr>
            <a:r>
              <a:rPr lang="en-GB"/>
              <a:t>(</a:t>
            </a:r>
            <a:r>
              <a:rPr lang="en-GB" err="1"/>
              <a:t>Porat</a:t>
            </a:r>
            <a:r>
              <a:rPr lang="en-GB"/>
              <a:t> et al, 2018)</a:t>
            </a:r>
          </a:p>
        </p:txBody>
      </p:sp>
    </p:spTree>
    <p:extLst>
      <p:ext uri="{BB962C8B-B14F-4D97-AF65-F5344CB8AC3E}">
        <p14:creationId xmlns:p14="http://schemas.microsoft.com/office/powerpoint/2010/main" val="89198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526E0BFB-CDF1-4990-8C11-AC849311E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ild seated indoors, wearing earring, long sleeve top and jeans, holding gaming console and laughing">
            <a:extLst>
              <a:ext uri="{FF2B5EF4-FFF2-40B4-BE49-F238E27FC236}">
                <a16:creationId xmlns:a16="http://schemas.microsoft.com/office/drawing/2014/main" id="{E2A8614D-F3DE-6BB5-4E6D-7AA1D3247F3A}"/>
              </a:ext>
            </a:extLst>
          </p:cNvPr>
          <p:cNvPicPr>
            <a:picLocks noChangeAspect="1"/>
          </p:cNvPicPr>
          <p:nvPr/>
        </p:nvPicPr>
        <p:blipFill rotWithShape="1">
          <a:blip r:embed="rId3"/>
          <a:srcRect r="15627" b="-1"/>
          <a:stretch/>
        </p:blipFill>
        <p:spPr>
          <a:xfrm>
            <a:off x="-2" y="10"/>
            <a:ext cx="8668512" cy="6857990"/>
          </a:xfrm>
          <a:prstGeom prst="rect">
            <a:avLst/>
          </a:prstGeom>
        </p:spPr>
      </p:pic>
      <p:sp>
        <p:nvSpPr>
          <p:cNvPr id="66" name="Rectangle 65">
            <a:extLst>
              <a:ext uri="{FF2B5EF4-FFF2-40B4-BE49-F238E27FC236}">
                <a16:creationId xmlns:a16="http://schemas.microsoft.com/office/drawing/2014/main" id="{6069A1F8-9BEB-4786-9694-FC48B2D75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788244" y="0"/>
            <a:ext cx="9403756" cy="6858000"/>
          </a:xfrm>
          <a:prstGeom prst="rect">
            <a:avLst/>
          </a:prstGeom>
          <a:gradFill>
            <a:gsLst>
              <a:gs pos="58000">
                <a:schemeClr val="bg1"/>
              </a:gs>
              <a:gs pos="30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848600" y="1122363"/>
            <a:ext cx="4023360" cy="3204134"/>
          </a:xfrm>
        </p:spPr>
        <p:txBody>
          <a:bodyPr rtlCol="0" anchor="b">
            <a:normAutofit/>
          </a:bodyPr>
          <a:lstStyle/>
          <a:p>
            <a:r>
              <a:rPr lang="en-GB" sz="3700"/>
              <a:t>You Can't Pause the Game!  What the Grade 4 Students Want You to Know</a:t>
            </a:r>
            <a:endParaRPr lang="en-US" sz="3700"/>
          </a:p>
        </p:txBody>
      </p:sp>
      <p:sp>
        <p:nvSpPr>
          <p:cNvPr id="3" name="Subtitle 2"/>
          <p:cNvSpPr>
            <a:spLocks noGrp="1"/>
          </p:cNvSpPr>
          <p:nvPr>
            <p:ph type="subTitle" idx="1"/>
          </p:nvPr>
        </p:nvSpPr>
        <p:spPr>
          <a:xfrm>
            <a:off x="7848600" y="4872922"/>
            <a:ext cx="4023360" cy="1208141"/>
          </a:xfrm>
        </p:spPr>
        <p:txBody>
          <a:bodyPr vert="horz" lIns="91440" tIns="45720" rIns="91440" bIns="45720" rtlCol="0">
            <a:normAutofit/>
          </a:bodyPr>
          <a:lstStyle/>
          <a:p>
            <a:pPr>
              <a:spcAft>
                <a:spcPts val="600"/>
              </a:spcAft>
            </a:pPr>
            <a:r>
              <a:rPr lang="en-GB" sz="2000"/>
              <a:t>Ryan McKenzie and Kim Froehler</a:t>
            </a:r>
          </a:p>
        </p:txBody>
      </p:sp>
      <p:sp>
        <p:nvSpPr>
          <p:cNvPr id="68" name="Rectangle 6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0826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9154E4-2220-4CFE-F6C0-2B748A80C9AF}"/>
              </a:ext>
            </a:extLst>
          </p:cNvPr>
          <p:cNvSpPr>
            <a:spLocks noGrp="1"/>
          </p:cNvSpPr>
          <p:nvPr>
            <p:ph type="title"/>
          </p:nvPr>
        </p:nvSpPr>
        <p:spPr>
          <a:xfrm>
            <a:off x="841246" y="978619"/>
            <a:ext cx="5991244" cy="1106424"/>
          </a:xfrm>
        </p:spPr>
        <p:txBody>
          <a:bodyPr>
            <a:normAutofit/>
          </a:bodyPr>
          <a:lstStyle/>
          <a:p>
            <a:r>
              <a:rPr lang="en-GB" sz="3200"/>
              <a:t>Kialo – Discuss &amp; Debate</a:t>
            </a:r>
            <a:endParaRPr lang="en-US" sz="3200"/>
          </a:p>
        </p:txBody>
      </p:sp>
      <p:sp>
        <p:nvSpPr>
          <p:cNvPr id="13" name="Rectangle 12">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8E57BA-7D9E-7E08-C37B-9BD9FBC6A7AC}"/>
              </a:ext>
            </a:extLst>
          </p:cNvPr>
          <p:cNvSpPr>
            <a:spLocks noGrp="1"/>
          </p:cNvSpPr>
          <p:nvPr>
            <p:ph idx="1"/>
          </p:nvPr>
        </p:nvSpPr>
        <p:spPr>
          <a:xfrm>
            <a:off x="841248" y="2252870"/>
            <a:ext cx="5993892" cy="3560251"/>
          </a:xfrm>
        </p:spPr>
        <p:txBody>
          <a:bodyPr vert="horz" lIns="91440" tIns="45720" rIns="91440" bIns="45720" rtlCol="0">
            <a:normAutofit/>
          </a:bodyPr>
          <a:lstStyle/>
          <a:p>
            <a:r>
              <a:rPr lang="en-GB" sz="1800">
                <a:ea typeface="+mn-lt"/>
                <a:cs typeface="+mn-lt"/>
              </a:rPr>
              <a:t>https://www.kialo.com/tags/Technology</a:t>
            </a:r>
          </a:p>
          <a:p>
            <a:r>
              <a:rPr lang="en-GB" sz="1800">
                <a:ea typeface="+mn-lt"/>
                <a:cs typeface="+mn-lt"/>
              </a:rPr>
              <a:t>(Kialo-edu.com sign up for an account without email)</a:t>
            </a:r>
            <a:endParaRPr lang="en-US" sz="1800">
              <a:ea typeface="+mn-lt"/>
              <a:cs typeface="+mn-lt"/>
            </a:endParaRPr>
          </a:p>
          <a:p>
            <a:endParaRPr lang="en-GB" sz="1800"/>
          </a:p>
        </p:txBody>
      </p:sp>
      <p:pic>
        <p:nvPicPr>
          <p:cNvPr id="4" name="Picture 4" descr="Qr code&#10;&#10;Description automatically generated">
            <a:extLst>
              <a:ext uri="{FF2B5EF4-FFF2-40B4-BE49-F238E27FC236}">
                <a16:creationId xmlns:a16="http://schemas.microsoft.com/office/drawing/2014/main" id="{0A8D3D30-01D6-51D1-C8FD-FE78AA46BFE6}"/>
              </a:ext>
            </a:extLst>
          </p:cNvPr>
          <p:cNvPicPr>
            <a:picLocks noChangeAspect="1"/>
          </p:cNvPicPr>
          <p:nvPr/>
        </p:nvPicPr>
        <p:blipFill>
          <a:blip r:embed="rId2"/>
          <a:stretch>
            <a:fillRect/>
          </a:stretch>
        </p:blipFill>
        <p:spPr>
          <a:xfrm>
            <a:off x="7679814" y="1329879"/>
            <a:ext cx="4097657" cy="4097657"/>
          </a:xfrm>
          <a:prstGeom prst="rect">
            <a:avLst/>
          </a:prstGeom>
        </p:spPr>
      </p:pic>
      <p:pic>
        <p:nvPicPr>
          <p:cNvPr id="5" name="Picture 5" descr="A picture containing logo&#10;&#10;Description automatically generated">
            <a:extLst>
              <a:ext uri="{FF2B5EF4-FFF2-40B4-BE49-F238E27FC236}">
                <a16:creationId xmlns:a16="http://schemas.microsoft.com/office/drawing/2014/main" id="{7719C7DF-2BAD-B499-979C-BAF1C7DE7B57}"/>
              </a:ext>
            </a:extLst>
          </p:cNvPr>
          <p:cNvPicPr>
            <a:picLocks noChangeAspect="1"/>
          </p:cNvPicPr>
          <p:nvPr/>
        </p:nvPicPr>
        <p:blipFill>
          <a:blip r:embed="rId3"/>
          <a:stretch>
            <a:fillRect/>
          </a:stretch>
        </p:blipFill>
        <p:spPr>
          <a:xfrm>
            <a:off x="1729327" y="3732812"/>
            <a:ext cx="2924893" cy="1347697"/>
          </a:xfrm>
          <a:prstGeom prst="rect">
            <a:avLst/>
          </a:prstGeom>
        </p:spPr>
      </p:pic>
    </p:spTree>
    <p:extLst>
      <p:ext uri="{BB962C8B-B14F-4D97-AF65-F5344CB8AC3E}">
        <p14:creationId xmlns:p14="http://schemas.microsoft.com/office/powerpoint/2010/main" val="2820452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EED9D-B5CA-EA14-C5E0-055980018102}"/>
              </a:ext>
            </a:extLst>
          </p:cNvPr>
          <p:cNvSpPr>
            <a:spLocks noGrp="1"/>
          </p:cNvSpPr>
          <p:nvPr>
            <p:ph type="title"/>
          </p:nvPr>
        </p:nvSpPr>
        <p:spPr/>
        <p:txBody>
          <a:bodyPr/>
          <a:lstStyle/>
          <a:p>
            <a:r>
              <a:rPr lang="en-GB"/>
              <a:t>Real-time Thinking Literacy</a:t>
            </a:r>
          </a:p>
        </p:txBody>
      </p:sp>
      <p:sp>
        <p:nvSpPr>
          <p:cNvPr id="3" name="Content Placeholder 2">
            <a:extLst>
              <a:ext uri="{FF2B5EF4-FFF2-40B4-BE49-F238E27FC236}">
                <a16:creationId xmlns:a16="http://schemas.microsoft.com/office/drawing/2014/main" id="{2315511D-8269-F830-2A37-2BB8A9D12A15}"/>
              </a:ext>
            </a:extLst>
          </p:cNvPr>
          <p:cNvSpPr>
            <a:spLocks noGrp="1"/>
          </p:cNvSpPr>
          <p:nvPr>
            <p:ph idx="1"/>
          </p:nvPr>
        </p:nvSpPr>
        <p:spPr/>
        <p:txBody>
          <a:bodyPr vert="horz" lIns="91440" tIns="45720" rIns="91440" bIns="45720" rtlCol="0" anchor="t">
            <a:normAutofit fontScale="77500" lnSpcReduction="20000"/>
          </a:bodyPr>
          <a:lstStyle/>
          <a:p>
            <a:r>
              <a:rPr lang="en-GB" b="1"/>
              <a:t>Competencies</a:t>
            </a:r>
            <a:endParaRPr lang="en-US" b="1"/>
          </a:p>
          <a:p>
            <a:pPr lvl="1"/>
            <a:r>
              <a:rPr lang="en-GB" b="1"/>
              <a:t>Ignoring ads </a:t>
            </a:r>
            <a:r>
              <a:rPr lang="en-GB"/>
              <a:t>that pop up when online</a:t>
            </a:r>
          </a:p>
          <a:p>
            <a:pPr lvl="1"/>
            <a:r>
              <a:rPr lang="en-GB" b="1"/>
              <a:t>Ignoring messages</a:t>
            </a:r>
            <a:r>
              <a:rPr lang="en-GB"/>
              <a:t> from friends while looking for information on an assignment</a:t>
            </a:r>
          </a:p>
          <a:p>
            <a:pPr lvl="1"/>
            <a:r>
              <a:rPr lang="en-GB" b="1"/>
              <a:t>Responding and reacting quickly</a:t>
            </a:r>
            <a:r>
              <a:rPr lang="en-GB"/>
              <a:t> when playing digital games or simulations</a:t>
            </a:r>
          </a:p>
          <a:p>
            <a:pPr lvl="1"/>
            <a:endParaRPr lang="en-GB"/>
          </a:p>
          <a:p>
            <a:r>
              <a:rPr lang="en-GB" b="1"/>
              <a:t>Software or Resources</a:t>
            </a:r>
          </a:p>
          <a:p>
            <a:pPr lvl="1"/>
            <a:r>
              <a:rPr lang="en-GB"/>
              <a:t>Virtual reality games</a:t>
            </a:r>
          </a:p>
          <a:p>
            <a:pPr lvl="1"/>
            <a:r>
              <a:rPr lang="en-GB"/>
              <a:t>Multitasking games -  http://multitaskgames.com/multitask-game.html</a:t>
            </a:r>
          </a:p>
          <a:p>
            <a:pPr lvl="1"/>
            <a:endParaRPr lang="en-GB"/>
          </a:p>
          <a:p>
            <a:pPr marL="3657600" lvl="8" indent="0">
              <a:buNone/>
            </a:pPr>
            <a:r>
              <a:rPr lang="en-GB"/>
              <a:t>(Porat et al, 2018)</a:t>
            </a:r>
          </a:p>
        </p:txBody>
      </p:sp>
    </p:spTree>
    <p:extLst>
      <p:ext uri="{BB962C8B-B14F-4D97-AF65-F5344CB8AC3E}">
        <p14:creationId xmlns:p14="http://schemas.microsoft.com/office/powerpoint/2010/main" val="260736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 name="Rectangle 112">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1" name="Rectangle 114">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3857"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1CB9C4-DBDE-324E-4224-462CFB5B1AE3}"/>
              </a:ext>
            </a:extLst>
          </p:cNvPr>
          <p:cNvSpPr>
            <a:spLocks noGrp="1"/>
          </p:cNvSpPr>
          <p:nvPr>
            <p:ph type="title"/>
          </p:nvPr>
        </p:nvSpPr>
        <p:spPr>
          <a:xfrm>
            <a:off x="5359510" y="978619"/>
            <a:ext cx="5991244" cy="1106424"/>
          </a:xfrm>
        </p:spPr>
        <p:txBody>
          <a:bodyPr>
            <a:normAutofit/>
          </a:bodyPr>
          <a:lstStyle/>
          <a:p>
            <a:r>
              <a:rPr lang="en-GB" sz="3200"/>
              <a:t> Digital Literacy is...</a:t>
            </a:r>
            <a:endParaRPr lang="en-US" sz="3200"/>
          </a:p>
        </p:txBody>
      </p:sp>
      <p:pic>
        <p:nvPicPr>
          <p:cNvPr id="5" name="Picture 4">
            <a:extLst>
              <a:ext uri="{FF2B5EF4-FFF2-40B4-BE49-F238E27FC236}">
                <a16:creationId xmlns:a16="http://schemas.microsoft.com/office/drawing/2014/main" id="{AF06CE4D-6B02-8D36-4090-3B93A40FF5E1}"/>
              </a:ext>
            </a:extLst>
          </p:cNvPr>
          <p:cNvPicPr>
            <a:picLocks noChangeAspect="1"/>
          </p:cNvPicPr>
          <p:nvPr/>
        </p:nvPicPr>
        <p:blipFill rotWithShape="1">
          <a:blip r:embed="rId3"/>
          <a:srcRect l="27834" r="37522" b="6250"/>
          <a:stretch/>
        </p:blipFill>
        <p:spPr>
          <a:xfrm>
            <a:off x="626195" y="630936"/>
            <a:ext cx="3610313" cy="5495544"/>
          </a:xfrm>
          <a:prstGeom prst="rect">
            <a:avLst/>
          </a:prstGeom>
        </p:spPr>
      </p:pic>
      <p:sp>
        <p:nvSpPr>
          <p:cNvPr id="112" name="Rectangle 116">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79848"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118">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859"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Content Placeholder 107">
            <a:extLst>
              <a:ext uri="{FF2B5EF4-FFF2-40B4-BE49-F238E27FC236}">
                <a16:creationId xmlns:a16="http://schemas.microsoft.com/office/drawing/2014/main" id="{30E3A2B2-2E71-27E7-6252-47A685FE5B3E}"/>
              </a:ext>
            </a:extLst>
          </p:cNvPr>
          <p:cNvSpPr>
            <a:spLocks noGrp="1"/>
          </p:cNvSpPr>
          <p:nvPr>
            <p:ph idx="1"/>
          </p:nvPr>
        </p:nvSpPr>
        <p:spPr>
          <a:xfrm>
            <a:off x="5069314" y="2252870"/>
            <a:ext cx="6511477" cy="4322251"/>
          </a:xfrm>
        </p:spPr>
        <p:txBody>
          <a:bodyPr vert="horz" lIns="91440" tIns="45720" rIns="91440" bIns="45720" rtlCol="0" anchor="t">
            <a:normAutofit/>
          </a:bodyPr>
          <a:lstStyle/>
          <a:p>
            <a:pPr>
              <a:lnSpc>
                <a:spcPct val="100000"/>
              </a:lnSpc>
            </a:pPr>
            <a:r>
              <a:rPr lang="en-GB" sz="2400">
                <a:ea typeface="+mn-lt"/>
                <a:cs typeface="+mn-lt"/>
              </a:rPr>
              <a:t>the "ability to make informed judgments concerning what one found online" </a:t>
            </a:r>
            <a:r>
              <a:rPr lang="en-US" sz="2400">
                <a:ea typeface="+mn-lt"/>
                <a:cs typeface="+mn-lt"/>
              </a:rPr>
              <a:t>(Gilster, 1997)</a:t>
            </a:r>
          </a:p>
          <a:p>
            <a:pPr>
              <a:lnSpc>
                <a:spcPct val="100000"/>
              </a:lnSpc>
            </a:pPr>
            <a:endParaRPr lang="en-GB" sz="2400">
              <a:ea typeface="+mn-lt"/>
              <a:cs typeface="+mn-lt"/>
            </a:endParaRPr>
          </a:p>
          <a:p>
            <a:pPr>
              <a:lnSpc>
                <a:spcPct val="100000"/>
              </a:lnSpc>
              <a:spcBef>
                <a:spcPts val="0"/>
              </a:spcBef>
            </a:pPr>
            <a:r>
              <a:rPr lang="en-GB" sz="2400">
                <a:ea typeface="+mn-lt"/>
                <a:cs typeface="+mn-lt"/>
              </a:rPr>
              <a:t>the ability to use "complex thinking competencies" such as</a:t>
            </a:r>
            <a:endParaRPr lang="en-US" sz="2400">
              <a:ea typeface="+mn-lt"/>
              <a:cs typeface="+mn-lt"/>
            </a:endParaRPr>
          </a:p>
          <a:p>
            <a:pPr lvl="1">
              <a:lnSpc>
                <a:spcPct val="100000"/>
              </a:lnSpc>
              <a:spcBef>
                <a:spcPts val="0"/>
              </a:spcBef>
            </a:pPr>
            <a:r>
              <a:rPr lang="en-GB">
                <a:ea typeface="+mn-lt"/>
                <a:cs typeface="+mn-lt"/>
              </a:rPr>
              <a:t>Cognitive</a:t>
            </a:r>
            <a:endParaRPr lang="en-US">
              <a:ea typeface="+mn-lt"/>
              <a:cs typeface="+mn-lt"/>
            </a:endParaRPr>
          </a:p>
          <a:p>
            <a:pPr lvl="1">
              <a:lnSpc>
                <a:spcPct val="100000"/>
              </a:lnSpc>
              <a:spcBef>
                <a:spcPts val="0"/>
              </a:spcBef>
            </a:pPr>
            <a:r>
              <a:rPr lang="en-GB">
                <a:ea typeface="+mn-lt"/>
                <a:cs typeface="+mn-lt"/>
              </a:rPr>
              <a:t>Motor</a:t>
            </a:r>
            <a:endParaRPr lang="en-US">
              <a:ea typeface="+mn-lt"/>
              <a:cs typeface="+mn-lt"/>
            </a:endParaRPr>
          </a:p>
          <a:p>
            <a:pPr lvl="1">
              <a:lnSpc>
                <a:spcPct val="100000"/>
              </a:lnSpc>
              <a:spcBef>
                <a:spcPts val="0"/>
              </a:spcBef>
            </a:pPr>
            <a:r>
              <a:rPr lang="en-GB">
                <a:ea typeface="+mn-lt"/>
                <a:cs typeface="+mn-lt"/>
              </a:rPr>
              <a:t>Emotional and social skills." </a:t>
            </a:r>
            <a:endParaRPr lang="en-US">
              <a:ea typeface="+mn-lt"/>
              <a:cs typeface="+mn-lt"/>
            </a:endParaRPr>
          </a:p>
          <a:p>
            <a:pPr marL="914400" lvl="2" indent="0">
              <a:lnSpc>
                <a:spcPct val="100000"/>
              </a:lnSpc>
              <a:spcBef>
                <a:spcPts val="0"/>
              </a:spcBef>
              <a:buNone/>
            </a:pPr>
            <a:r>
              <a:rPr lang="en-GB" sz="2400">
                <a:ea typeface="+mn-lt"/>
                <a:cs typeface="+mn-lt"/>
              </a:rPr>
              <a:t>(</a:t>
            </a:r>
            <a:r>
              <a:rPr lang="en-GB" sz="2400" err="1">
                <a:ea typeface="+mn-lt"/>
                <a:cs typeface="+mn-lt"/>
              </a:rPr>
              <a:t>Eshet-Alkalai</a:t>
            </a:r>
            <a:r>
              <a:rPr lang="en-GB" sz="2400">
                <a:ea typeface="+mn-lt"/>
                <a:cs typeface="+mn-lt"/>
              </a:rPr>
              <a:t>, 2012)</a:t>
            </a:r>
            <a:endParaRPr lang="en-GB" sz="2400"/>
          </a:p>
          <a:p>
            <a:pPr lvl="1">
              <a:lnSpc>
                <a:spcPct val="100000"/>
              </a:lnSpc>
            </a:pPr>
            <a:endParaRPr lang="en-GB" sz="1800"/>
          </a:p>
        </p:txBody>
      </p:sp>
    </p:spTree>
    <p:extLst>
      <p:ext uri="{BB962C8B-B14F-4D97-AF65-F5344CB8AC3E}">
        <p14:creationId xmlns:p14="http://schemas.microsoft.com/office/powerpoint/2010/main" val="3091536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393151-2AB6-4D47-A421-368C7F0478C6}"/>
              </a:ext>
            </a:extLst>
          </p:cNvPr>
          <p:cNvSpPr>
            <a:spLocks noGrp="1"/>
          </p:cNvSpPr>
          <p:nvPr>
            <p:ph type="title"/>
          </p:nvPr>
        </p:nvSpPr>
        <p:spPr>
          <a:xfrm>
            <a:off x="5080216" y="1076324"/>
            <a:ext cx="6272784" cy="1535051"/>
          </a:xfrm>
        </p:spPr>
        <p:txBody>
          <a:bodyPr anchor="b">
            <a:normAutofit/>
          </a:bodyPr>
          <a:lstStyle/>
          <a:p>
            <a:r>
              <a:rPr lang="en-GB" sz="5200"/>
              <a:t>Digital Literacy is </a:t>
            </a:r>
          </a:p>
        </p:txBody>
      </p:sp>
      <p:pic>
        <p:nvPicPr>
          <p:cNvPr id="5" name="Picture 5" descr="Computer 3D windows background">
            <a:extLst>
              <a:ext uri="{FF2B5EF4-FFF2-40B4-BE49-F238E27FC236}">
                <a16:creationId xmlns:a16="http://schemas.microsoft.com/office/drawing/2014/main" id="{917B97CE-9F4C-5ADE-090C-179BDEC4BABE}"/>
              </a:ext>
            </a:extLst>
          </p:cNvPr>
          <p:cNvPicPr>
            <a:picLocks noChangeAspect="1"/>
          </p:cNvPicPr>
          <p:nvPr/>
        </p:nvPicPr>
        <p:blipFill rotWithShape="1">
          <a:blip r:embed="rId3"/>
          <a:srcRect l="31523" r="31523"/>
          <a:stretch/>
        </p:blipFill>
        <p:spPr>
          <a:xfrm>
            <a:off x="20" y="10"/>
            <a:ext cx="4505305" cy="6857990"/>
          </a:xfrm>
          <a:prstGeom prst="rect">
            <a:avLst/>
          </a:prstGeom>
        </p:spPr>
      </p:pic>
      <p:sp>
        <p:nvSpPr>
          <p:cNvPr id="12"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074F464-F5FF-5C5A-3830-26EDB2535779}"/>
              </a:ext>
            </a:extLst>
          </p:cNvPr>
          <p:cNvSpPr>
            <a:spLocks noGrp="1"/>
          </p:cNvSpPr>
          <p:nvPr>
            <p:ph idx="1"/>
          </p:nvPr>
        </p:nvSpPr>
        <p:spPr>
          <a:xfrm>
            <a:off x="5080216" y="3351276"/>
            <a:ext cx="6272784" cy="2825686"/>
          </a:xfrm>
        </p:spPr>
        <p:txBody>
          <a:bodyPr vert="horz" lIns="91440" tIns="45720" rIns="91440" bIns="45720" rtlCol="0" anchor="t">
            <a:normAutofit/>
          </a:bodyPr>
          <a:lstStyle/>
          <a:p>
            <a:r>
              <a:rPr lang="en-GB">
                <a:ea typeface="+mn-lt"/>
                <a:cs typeface="+mn-lt"/>
              </a:rPr>
              <a:t>"more than just arming oneself with the technical abilities to operate digital devices, tools, and surfing the Internet..."</a:t>
            </a:r>
            <a:r>
              <a:rPr lang="en-GB" sz="1800">
                <a:ea typeface="+mn-lt"/>
                <a:cs typeface="+mn-lt"/>
              </a:rPr>
              <a:t> (Porat, et al, 2018)</a:t>
            </a:r>
            <a:endParaRPr lang="en-GB" sz="1800"/>
          </a:p>
        </p:txBody>
      </p:sp>
    </p:spTree>
    <p:extLst>
      <p:ext uri="{BB962C8B-B14F-4D97-AF65-F5344CB8AC3E}">
        <p14:creationId xmlns:p14="http://schemas.microsoft.com/office/powerpoint/2010/main" val="1748872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C0B3-F1D5-69A8-F7CB-DF3B74A4E13B}"/>
              </a:ext>
            </a:extLst>
          </p:cNvPr>
          <p:cNvSpPr>
            <a:spLocks noGrp="1"/>
          </p:cNvSpPr>
          <p:nvPr>
            <p:ph type="title"/>
          </p:nvPr>
        </p:nvSpPr>
        <p:spPr/>
        <p:txBody>
          <a:bodyPr>
            <a:normAutofit/>
          </a:bodyPr>
          <a:lstStyle/>
          <a:p>
            <a:r>
              <a:rPr lang="en-GB"/>
              <a:t>Assessing Digital Literacies</a:t>
            </a:r>
          </a:p>
        </p:txBody>
      </p:sp>
      <p:sp>
        <p:nvSpPr>
          <p:cNvPr id="3" name="Content Placeholder 2">
            <a:extLst>
              <a:ext uri="{FF2B5EF4-FFF2-40B4-BE49-F238E27FC236}">
                <a16:creationId xmlns:a16="http://schemas.microsoft.com/office/drawing/2014/main" id="{2FECB662-BA02-5127-0DA2-0D46682D4789}"/>
              </a:ext>
            </a:extLst>
          </p:cNvPr>
          <p:cNvSpPr>
            <a:spLocks noGrp="1"/>
          </p:cNvSpPr>
          <p:nvPr>
            <p:ph idx="1"/>
          </p:nvPr>
        </p:nvSpPr>
        <p:spPr/>
        <p:txBody>
          <a:bodyPr vert="horz" lIns="91440" tIns="45720" rIns="91440" bIns="45720" rtlCol="0" anchor="t">
            <a:normAutofit/>
          </a:bodyPr>
          <a:lstStyle/>
          <a:p>
            <a:r>
              <a:rPr lang="en-GB"/>
              <a:t>In 2018, a study published in "Computers and Education" assessed 280 junior high students' digital literacies using criteria from six different categories "...with</a:t>
            </a:r>
            <a:r>
              <a:rPr lang="en-GB">
                <a:ea typeface="+mn-lt"/>
                <a:cs typeface="+mn-lt"/>
              </a:rPr>
              <a:t> the aim of comparing participants </a:t>
            </a:r>
            <a:r>
              <a:rPr lang="en-GB" b="1">
                <a:ea typeface="+mn-lt"/>
                <a:cs typeface="+mn-lt"/>
              </a:rPr>
              <a:t>perceived</a:t>
            </a:r>
            <a:r>
              <a:rPr lang="en-GB">
                <a:ea typeface="+mn-lt"/>
                <a:cs typeface="+mn-lt"/>
              </a:rPr>
              <a:t> digital literacy competencies and their </a:t>
            </a:r>
            <a:r>
              <a:rPr lang="en-GB" b="1">
                <a:ea typeface="+mn-lt"/>
                <a:cs typeface="+mn-lt"/>
              </a:rPr>
              <a:t>actual </a:t>
            </a:r>
            <a:r>
              <a:rPr lang="en-GB">
                <a:ea typeface="+mn-lt"/>
                <a:cs typeface="+mn-lt"/>
              </a:rPr>
              <a:t>performance in relevant digital tasks. </a:t>
            </a:r>
            <a:r>
              <a:rPr lang="en-GB"/>
              <a:t> (Porat et al., 2018)</a:t>
            </a:r>
          </a:p>
          <a:p>
            <a:endParaRPr lang="en-GB"/>
          </a:p>
        </p:txBody>
      </p:sp>
    </p:spTree>
    <p:extLst>
      <p:ext uri="{BB962C8B-B14F-4D97-AF65-F5344CB8AC3E}">
        <p14:creationId xmlns:p14="http://schemas.microsoft.com/office/powerpoint/2010/main" val="4190885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74FED-5DE9-C8DA-3288-9C8D94391E25}"/>
              </a:ext>
            </a:extLst>
          </p:cNvPr>
          <p:cNvSpPr>
            <a:spLocks noGrp="1"/>
          </p:cNvSpPr>
          <p:nvPr>
            <p:ph type="title"/>
          </p:nvPr>
        </p:nvSpPr>
        <p:spPr/>
        <p:txBody>
          <a:bodyPr/>
          <a:lstStyle/>
          <a:p>
            <a:r>
              <a:rPr lang="en-GB"/>
              <a:t>Perception versus Reality</a:t>
            </a:r>
          </a:p>
        </p:txBody>
      </p:sp>
      <p:sp>
        <p:nvSpPr>
          <p:cNvPr id="3" name="Content Placeholder 2">
            <a:extLst>
              <a:ext uri="{FF2B5EF4-FFF2-40B4-BE49-F238E27FC236}">
                <a16:creationId xmlns:a16="http://schemas.microsoft.com/office/drawing/2014/main" id="{B95CA59D-6272-73C8-2474-034F2CAA4A00}"/>
              </a:ext>
            </a:extLst>
          </p:cNvPr>
          <p:cNvSpPr>
            <a:spLocks noGrp="1"/>
          </p:cNvSpPr>
          <p:nvPr>
            <p:ph idx="1"/>
          </p:nvPr>
        </p:nvSpPr>
        <p:spPr/>
        <p:txBody>
          <a:bodyPr vert="horz" lIns="91440" tIns="45720" rIns="91440" bIns="45720" rtlCol="0" anchor="t">
            <a:normAutofit/>
          </a:bodyPr>
          <a:lstStyle/>
          <a:p>
            <a:pPr>
              <a:lnSpc>
                <a:spcPct val="100000"/>
              </a:lnSpc>
              <a:spcBef>
                <a:spcPts val="0"/>
              </a:spcBef>
            </a:pPr>
            <a:r>
              <a:rPr lang="en-US">
                <a:ea typeface="+mn-lt"/>
                <a:cs typeface="+mn-lt"/>
              </a:rPr>
              <a:t>"The findings showed that only a few of the participants' </a:t>
            </a:r>
            <a:r>
              <a:rPr lang="en-US" b="1">
                <a:ea typeface="+mn-lt"/>
                <a:cs typeface="+mn-lt"/>
              </a:rPr>
              <a:t>perceived skills</a:t>
            </a:r>
            <a:r>
              <a:rPr lang="en-US">
                <a:ea typeface="+mn-lt"/>
                <a:cs typeface="+mn-lt"/>
              </a:rPr>
              <a:t> were related to their </a:t>
            </a:r>
            <a:r>
              <a:rPr lang="en-US" b="1">
                <a:ea typeface="+mn-lt"/>
                <a:cs typeface="+mn-lt"/>
              </a:rPr>
              <a:t>actual performance</a:t>
            </a:r>
            <a:r>
              <a:rPr lang="en-US">
                <a:ea typeface="+mn-lt"/>
                <a:cs typeface="+mn-lt"/>
              </a:rPr>
              <a:t>...</a:t>
            </a:r>
          </a:p>
          <a:p>
            <a:pPr>
              <a:lnSpc>
                <a:spcPct val="100000"/>
              </a:lnSpc>
              <a:spcBef>
                <a:spcPts val="0"/>
              </a:spcBef>
            </a:pPr>
            <a:endParaRPr lang="en-US">
              <a:ea typeface="+mn-lt"/>
              <a:cs typeface="+mn-lt"/>
            </a:endParaRPr>
          </a:p>
          <a:p>
            <a:pPr>
              <a:lnSpc>
                <a:spcPct val="100000"/>
              </a:lnSpc>
              <a:spcBef>
                <a:spcPts val="0"/>
              </a:spcBef>
            </a:pPr>
            <a:r>
              <a:rPr lang="en-US">
                <a:ea typeface="+mn-lt"/>
                <a:cs typeface="+mn-lt"/>
              </a:rPr>
              <a:t>The gap was most evident in </a:t>
            </a:r>
            <a:r>
              <a:rPr lang="en-US" b="1">
                <a:ea typeface="+mn-lt"/>
                <a:cs typeface="+mn-lt"/>
              </a:rPr>
              <a:t>social-emotional skills</a:t>
            </a:r>
            <a:r>
              <a:rPr lang="en-US">
                <a:ea typeface="+mn-lt"/>
                <a:cs typeface="+mn-lt"/>
              </a:rPr>
              <a:t>, which were, on average, perceived by students as their </a:t>
            </a:r>
            <a:r>
              <a:rPr lang="en-US" b="1">
                <a:ea typeface="+mn-lt"/>
                <a:cs typeface="+mn-lt"/>
              </a:rPr>
              <a:t>strongest skills</a:t>
            </a:r>
            <a:r>
              <a:rPr lang="en-US">
                <a:ea typeface="+mn-lt"/>
                <a:cs typeface="+mn-lt"/>
              </a:rPr>
              <a:t>, while their actual performance was </a:t>
            </a:r>
            <a:r>
              <a:rPr lang="en-US" b="1">
                <a:ea typeface="+mn-lt"/>
                <a:cs typeface="+mn-lt"/>
              </a:rPr>
              <a:t>very low</a:t>
            </a:r>
            <a:r>
              <a:rPr lang="en-US">
                <a:ea typeface="+mn-lt"/>
                <a:cs typeface="+mn-lt"/>
              </a:rPr>
              <a:t>." </a:t>
            </a:r>
          </a:p>
          <a:p>
            <a:pPr marL="914400" lvl="2" indent="0">
              <a:lnSpc>
                <a:spcPct val="100000"/>
              </a:lnSpc>
              <a:spcBef>
                <a:spcPts val="0"/>
              </a:spcBef>
              <a:buNone/>
            </a:pPr>
            <a:r>
              <a:rPr lang="en-US">
                <a:ea typeface="+mn-lt"/>
                <a:cs typeface="+mn-lt"/>
              </a:rPr>
              <a:t>(Porat et al., 2018)</a:t>
            </a:r>
            <a:endParaRPr lang="en-US"/>
          </a:p>
          <a:p>
            <a:endParaRPr lang="en-US">
              <a:ea typeface="+mn-lt"/>
              <a:cs typeface="+mn-lt"/>
            </a:endParaRPr>
          </a:p>
          <a:p>
            <a:endParaRPr lang="en-GB"/>
          </a:p>
        </p:txBody>
      </p:sp>
    </p:spTree>
    <p:extLst>
      <p:ext uri="{BB962C8B-B14F-4D97-AF65-F5344CB8AC3E}">
        <p14:creationId xmlns:p14="http://schemas.microsoft.com/office/powerpoint/2010/main" val="1538405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12E060-3072-5CA3-16FF-B5E9C71F0CDA}"/>
              </a:ext>
            </a:extLst>
          </p:cNvPr>
          <p:cNvSpPr>
            <a:spLocks noGrp="1"/>
          </p:cNvSpPr>
          <p:nvPr>
            <p:ph type="title"/>
          </p:nvPr>
        </p:nvSpPr>
        <p:spPr>
          <a:xfrm>
            <a:off x="841248" y="251312"/>
            <a:ext cx="10506456" cy="1010264"/>
          </a:xfrm>
        </p:spPr>
        <p:txBody>
          <a:bodyPr anchor="ctr">
            <a:normAutofit/>
          </a:bodyPr>
          <a:lstStyle/>
          <a:p>
            <a:r>
              <a:rPr lang="en-GB"/>
              <a:t>What we did – SD5 FESL Team 2021-22</a:t>
            </a:r>
          </a:p>
        </p:txBody>
      </p:sp>
      <p:sp>
        <p:nvSpPr>
          <p:cNvPr id="16" name="Rectangle 10">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Content Placeholder 2">
            <a:extLst>
              <a:ext uri="{FF2B5EF4-FFF2-40B4-BE49-F238E27FC236}">
                <a16:creationId xmlns:a16="http://schemas.microsoft.com/office/drawing/2014/main" id="{A1DD67D2-273D-9D28-3DC1-052D88B4BF68}"/>
              </a:ext>
            </a:extLst>
          </p:cNvPr>
          <p:cNvGraphicFramePr>
            <a:graphicFrameLocks noGrp="1"/>
          </p:cNvGraphicFramePr>
          <p:nvPr>
            <p:ph idx="1"/>
            <p:extLst>
              <p:ext uri="{D42A27DB-BD31-4B8C-83A1-F6EECF244321}">
                <p14:modId xmlns:p14="http://schemas.microsoft.com/office/powerpoint/2010/main" val="3207767289"/>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903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ECEF9-7064-C145-5758-53323464DB91}"/>
              </a:ext>
            </a:extLst>
          </p:cNvPr>
          <p:cNvSpPr>
            <a:spLocks noGrp="1"/>
          </p:cNvSpPr>
          <p:nvPr>
            <p:ph type="title"/>
          </p:nvPr>
        </p:nvSpPr>
        <p:spPr>
          <a:xfrm>
            <a:off x="1115568" y="131697"/>
            <a:ext cx="10168128" cy="1179576"/>
          </a:xfrm>
        </p:spPr>
        <p:txBody>
          <a:bodyPr/>
          <a:lstStyle/>
          <a:p>
            <a:r>
              <a:rPr lang="en-GB"/>
              <a:t>You Can't Pause the Game</a:t>
            </a:r>
          </a:p>
        </p:txBody>
      </p:sp>
      <p:sp>
        <p:nvSpPr>
          <p:cNvPr id="3" name="Content Placeholder 2">
            <a:extLst>
              <a:ext uri="{FF2B5EF4-FFF2-40B4-BE49-F238E27FC236}">
                <a16:creationId xmlns:a16="http://schemas.microsoft.com/office/drawing/2014/main" id="{DC2745EA-7150-6D13-6087-F9CA9FB130AA}"/>
              </a:ext>
            </a:extLst>
          </p:cNvPr>
          <p:cNvSpPr>
            <a:spLocks noGrp="1"/>
          </p:cNvSpPr>
          <p:nvPr>
            <p:ph idx="1"/>
          </p:nvPr>
        </p:nvSpPr>
        <p:spPr>
          <a:xfrm>
            <a:off x="1115568" y="997156"/>
            <a:ext cx="10168128" cy="631799"/>
          </a:xfrm>
        </p:spPr>
        <p:txBody>
          <a:bodyPr vert="horz" lIns="91440" tIns="45720" rIns="91440" bIns="45720" rtlCol="0" anchor="t">
            <a:normAutofit/>
          </a:bodyPr>
          <a:lstStyle/>
          <a:p>
            <a:pPr marL="0" indent="0">
              <a:buNone/>
            </a:pPr>
            <a:r>
              <a:rPr lang="en-GB"/>
              <a:t>Results from the SD5 grade 4 student Digital Literacy Survey</a:t>
            </a:r>
          </a:p>
          <a:p>
            <a:pPr marL="0" indent="0">
              <a:buNone/>
            </a:pPr>
            <a:endParaRPr lang="en-GB"/>
          </a:p>
          <a:p>
            <a:pPr marL="0" indent="0">
              <a:buNone/>
            </a:pPr>
            <a:endParaRPr lang="en-GB"/>
          </a:p>
        </p:txBody>
      </p:sp>
      <p:sp>
        <p:nvSpPr>
          <p:cNvPr id="4" name="TextBox 3">
            <a:extLst>
              <a:ext uri="{FF2B5EF4-FFF2-40B4-BE49-F238E27FC236}">
                <a16:creationId xmlns:a16="http://schemas.microsoft.com/office/drawing/2014/main" id="{67EC1776-1377-0480-8E0F-D43805FEC577}"/>
              </a:ext>
            </a:extLst>
          </p:cNvPr>
          <p:cNvSpPr txBox="1"/>
          <p:nvPr/>
        </p:nvSpPr>
        <p:spPr>
          <a:xfrm>
            <a:off x="766375" y="3087693"/>
            <a:ext cx="319708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ea typeface="+mn-lt"/>
                <a:cs typeface="+mn-lt"/>
                <a:hlinkClick r:id="rId3"/>
              </a:rPr>
              <a:t>Access</a:t>
            </a:r>
            <a:endParaRPr lang="en-US"/>
          </a:p>
          <a:p>
            <a:pPr algn="ctr"/>
            <a:endParaRPr lang="en-GB" sz="2800" b="1"/>
          </a:p>
          <a:p>
            <a:pPr algn="ctr"/>
            <a:endParaRPr lang="en-GB" sz="2800" b="1"/>
          </a:p>
        </p:txBody>
      </p:sp>
      <p:sp>
        <p:nvSpPr>
          <p:cNvPr id="5" name="TextBox 4">
            <a:extLst>
              <a:ext uri="{FF2B5EF4-FFF2-40B4-BE49-F238E27FC236}">
                <a16:creationId xmlns:a16="http://schemas.microsoft.com/office/drawing/2014/main" id="{9A4D5483-EDFC-FAF4-C3E5-E334039C75DA}"/>
              </a:ext>
            </a:extLst>
          </p:cNvPr>
          <p:cNvSpPr txBox="1"/>
          <p:nvPr/>
        </p:nvSpPr>
        <p:spPr>
          <a:xfrm>
            <a:off x="8242601" y="3087692"/>
            <a:ext cx="319708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hlinkClick r:id="rId4"/>
              </a:rPr>
              <a:t>Online Activity</a:t>
            </a:r>
            <a:endParaRPr lang="en-US"/>
          </a:p>
          <a:p>
            <a:pPr algn="ctr"/>
            <a:endParaRPr lang="en-GB" sz="2800" b="1"/>
          </a:p>
          <a:p>
            <a:pPr algn="ctr"/>
            <a:endParaRPr lang="en-GB" sz="2800" b="1"/>
          </a:p>
        </p:txBody>
      </p:sp>
      <p:sp>
        <p:nvSpPr>
          <p:cNvPr id="6" name="TextBox 5">
            <a:extLst>
              <a:ext uri="{FF2B5EF4-FFF2-40B4-BE49-F238E27FC236}">
                <a16:creationId xmlns:a16="http://schemas.microsoft.com/office/drawing/2014/main" id="{8CAB9999-9429-F805-6B8C-6CA11EA13F5A}"/>
              </a:ext>
            </a:extLst>
          </p:cNvPr>
          <p:cNvSpPr txBox="1"/>
          <p:nvPr/>
        </p:nvSpPr>
        <p:spPr>
          <a:xfrm>
            <a:off x="4590752" y="3087693"/>
            <a:ext cx="319708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800" b="1">
                <a:hlinkClick r:id="rId5"/>
              </a:rPr>
              <a:t>Technology Skills</a:t>
            </a:r>
            <a:endParaRPr lang="en-US"/>
          </a:p>
          <a:p>
            <a:pPr algn="ctr"/>
            <a:endParaRPr lang="en-GB" sz="2800" b="1"/>
          </a:p>
          <a:p>
            <a:pPr algn="ctr"/>
            <a:endParaRPr lang="en-GB" sz="2800" b="1"/>
          </a:p>
        </p:txBody>
      </p:sp>
      <p:sp>
        <p:nvSpPr>
          <p:cNvPr id="7" name="TextBox 6">
            <a:extLst>
              <a:ext uri="{FF2B5EF4-FFF2-40B4-BE49-F238E27FC236}">
                <a16:creationId xmlns:a16="http://schemas.microsoft.com/office/drawing/2014/main" id="{6DAD968B-6F24-8E19-7D14-6DA0A8926521}"/>
              </a:ext>
            </a:extLst>
          </p:cNvPr>
          <p:cNvSpPr txBox="1"/>
          <p:nvPr/>
        </p:nvSpPr>
        <p:spPr>
          <a:xfrm>
            <a:off x="2206299" y="2004703"/>
            <a:ext cx="778065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400">
                <a:solidFill>
                  <a:schemeClr val="bg1">
                    <a:lumMod val="85000"/>
                  </a:schemeClr>
                </a:solidFill>
              </a:rPr>
              <a:t>FOLLOW ALONG</a:t>
            </a:r>
            <a:endParaRPr lang="en-US" sz="4400">
              <a:solidFill>
                <a:schemeClr val="bg1">
                  <a:lumMod val="85000"/>
                </a:schemeClr>
              </a:solidFill>
            </a:endParaRPr>
          </a:p>
        </p:txBody>
      </p:sp>
      <p:pic>
        <p:nvPicPr>
          <p:cNvPr id="8" name="Picture 8" descr="Qr code&#10;&#10;Description automatically generated">
            <a:extLst>
              <a:ext uri="{FF2B5EF4-FFF2-40B4-BE49-F238E27FC236}">
                <a16:creationId xmlns:a16="http://schemas.microsoft.com/office/drawing/2014/main" id="{D371D213-E204-C28B-AE6F-4F346D88E65E}"/>
              </a:ext>
            </a:extLst>
          </p:cNvPr>
          <p:cNvPicPr>
            <a:picLocks noChangeAspect="1"/>
          </p:cNvPicPr>
          <p:nvPr/>
        </p:nvPicPr>
        <p:blipFill>
          <a:blip r:embed="rId6"/>
          <a:stretch>
            <a:fillRect/>
          </a:stretch>
        </p:blipFill>
        <p:spPr>
          <a:xfrm>
            <a:off x="1000664" y="3782683"/>
            <a:ext cx="2743200" cy="2743200"/>
          </a:xfrm>
          <a:prstGeom prst="rect">
            <a:avLst/>
          </a:prstGeom>
        </p:spPr>
      </p:pic>
      <p:pic>
        <p:nvPicPr>
          <p:cNvPr id="9" name="Picture 9" descr="Qr code&#10;&#10;Description automatically generated">
            <a:extLst>
              <a:ext uri="{FF2B5EF4-FFF2-40B4-BE49-F238E27FC236}">
                <a16:creationId xmlns:a16="http://schemas.microsoft.com/office/drawing/2014/main" id="{34B28E20-6146-22F6-40EF-8A3364D1CB73}"/>
              </a:ext>
            </a:extLst>
          </p:cNvPr>
          <p:cNvPicPr>
            <a:picLocks noChangeAspect="1"/>
          </p:cNvPicPr>
          <p:nvPr/>
        </p:nvPicPr>
        <p:blipFill>
          <a:blip r:embed="rId7"/>
          <a:stretch>
            <a:fillRect/>
          </a:stretch>
        </p:blipFill>
        <p:spPr>
          <a:xfrm>
            <a:off x="4825042" y="3782683"/>
            <a:ext cx="2743200" cy="2743200"/>
          </a:xfrm>
          <a:prstGeom prst="rect">
            <a:avLst/>
          </a:prstGeom>
        </p:spPr>
      </p:pic>
      <p:pic>
        <p:nvPicPr>
          <p:cNvPr id="10" name="Picture 10" descr="Qr code&#10;&#10;Description automatically generated">
            <a:extLst>
              <a:ext uri="{FF2B5EF4-FFF2-40B4-BE49-F238E27FC236}">
                <a16:creationId xmlns:a16="http://schemas.microsoft.com/office/drawing/2014/main" id="{AC16CFFC-0A9D-CB1B-B9FD-65A7981B8113}"/>
              </a:ext>
            </a:extLst>
          </p:cNvPr>
          <p:cNvPicPr>
            <a:picLocks noChangeAspect="1"/>
          </p:cNvPicPr>
          <p:nvPr/>
        </p:nvPicPr>
        <p:blipFill>
          <a:blip r:embed="rId8"/>
          <a:stretch>
            <a:fillRect/>
          </a:stretch>
        </p:blipFill>
        <p:spPr>
          <a:xfrm>
            <a:off x="8476891" y="3782683"/>
            <a:ext cx="2743200" cy="2743200"/>
          </a:xfrm>
          <a:prstGeom prst="rect">
            <a:avLst/>
          </a:prstGeom>
        </p:spPr>
      </p:pic>
    </p:spTree>
    <p:extLst>
      <p:ext uri="{BB962C8B-B14F-4D97-AF65-F5344CB8AC3E}">
        <p14:creationId xmlns:p14="http://schemas.microsoft.com/office/powerpoint/2010/main" val="2685370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5E1D35E1-E7C4-2C0B-31EE-34935902A205}"/>
              </a:ext>
            </a:extLst>
          </p:cNvPr>
          <p:cNvGraphicFramePr>
            <a:graphicFrameLocks noGrp="1"/>
          </p:cNvGraphicFramePr>
          <p:nvPr>
            <p:ph idx="1"/>
            <p:extLst>
              <p:ext uri="{D42A27DB-BD31-4B8C-83A1-F6EECF244321}">
                <p14:modId xmlns:p14="http://schemas.microsoft.com/office/powerpoint/2010/main" val="1036857919"/>
              </p:ext>
            </p:extLst>
          </p:nvPr>
        </p:nvGraphicFramePr>
        <p:xfrm>
          <a:off x="1015371" y="350239"/>
          <a:ext cx="10167935" cy="6035040"/>
        </p:xfrm>
        <a:graphic>
          <a:graphicData uri="http://schemas.openxmlformats.org/drawingml/2006/table">
            <a:tbl>
              <a:tblPr firstRow="1" bandRow="1">
                <a:tableStyleId>{5C22544A-7EE6-4342-B048-85BDC9FD1C3A}</a:tableStyleId>
              </a:tblPr>
              <a:tblGrid>
                <a:gridCol w="1632376">
                  <a:extLst>
                    <a:ext uri="{9D8B030D-6E8A-4147-A177-3AD203B41FA5}">
                      <a16:colId xmlns:a16="http://schemas.microsoft.com/office/drawing/2014/main" val="321795711"/>
                    </a:ext>
                  </a:extLst>
                </a:gridCol>
                <a:gridCol w="1947051">
                  <a:extLst>
                    <a:ext uri="{9D8B030D-6E8A-4147-A177-3AD203B41FA5}">
                      <a16:colId xmlns:a16="http://schemas.microsoft.com/office/drawing/2014/main" val="839717944"/>
                    </a:ext>
                  </a:extLst>
                </a:gridCol>
                <a:gridCol w="6588508">
                  <a:extLst>
                    <a:ext uri="{9D8B030D-6E8A-4147-A177-3AD203B41FA5}">
                      <a16:colId xmlns:a16="http://schemas.microsoft.com/office/drawing/2014/main" val="676450413"/>
                    </a:ext>
                  </a:extLst>
                </a:gridCol>
              </a:tblGrid>
              <a:tr h="266700">
                <a:tc>
                  <a:txBody>
                    <a:bodyPr/>
                    <a:lstStyle/>
                    <a:p>
                      <a:r>
                        <a:rPr lang="en-GB">
                          <a:effectLst/>
                        </a:rPr>
                        <a:t>Grades</a:t>
                      </a:r>
                    </a:p>
                  </a:txBody>
                  <a:tcPr anchor="ctr"/>
                </a:tc>
                <a:tc>
                  <a:txBody>
                    <a:bodyPr/>
                    <a:lstStyle/>
                    <a:p>
                      <a:r>
                        <a:rPr lang="en-GB">
                          <a:effectLst/>
                        </a:rPr>
                        <a:t>SKILLS</a:t>
                      </a:r>
                    </a:p>
                  </a:txBody>
                  <a:tcPr anchor="ctr"/>
                </a:tc>
                <a:tc>
                  <a:txBody>
                    <a:bodyPr/>
                    <a:lstStyle/>
                    <a:p>
                      <a:r>
                        <a:rPr lang="en-GB">
                          <a:effectLst/>
                        </a:rPr>
                        <a:t>ELABORATIONS</a:t>
                      </a:r>
                    </a:p>
                  </a:txBody>
                  <a:tcPr anchor="ctr"/>
                </a:tc>
                <a:extLst>
                  <a:ext uri="{0D108BD9-81ED-4DB2-BD59-A6C34878D82A}">
                    <a16:rowId xmlns:a16="http://schemas.microsoft.com/office/drawing/2014/main" val="2802346433"/>
                  </a:ext>
                </a:extLst>
              </a:tr>
              <a:tr h="190500">
                <a:tc>
                  <a:txBody>
                    <a:bodyPr/>
                    <a:lstStyle/>
                    <a:p>
                      <a:r>
                        <a:rPr lang="en-GB">
                          <a:effectLst/>
                        </a:rPr>
                        <a:t>K-1-2</a:t>
                      </a:r>
                    </a:p>
                  </a:txBody>
                  <a:tcPr anchor="ctr"/>
                </a:tc>
                <a:tc>
                  <a:txBody>
                    <a:bodyPr/>
                    <a:lstStyle/>
                    <a:p>
                      <a:r>
                        <a:rPr lang="en-GB"/>
                        <a:t>Handling</a:t>
                      </a:r>
                      <a:r>
                        <a:rPr lang="en-GB">
                          <a:effectLst/>
                        </a:rPr>
                        <a:t> </a:t>
                      </a:r>
                      <a:endParaRPr lang="en-GB"/>
                    </a:p>
                  </a:txBody>
                  <a:tcPr anchor="ctr"/>
                </a:tc>
                <a:tc>
                  <a:txBody>
                    <a:bodyPr/>
                    <a:lstStyle/>
                    <a:p>
                      <a:r>
                        <a:rPr lang="en-GB"/>
                        <a:t>Safe handling of device, storage, plugging in, turning off log off device</a:t>
                      </a:r>
                    </a:p>
                  </a:txBody>
                  <a:tcPr anchor="ctr"/>
                </a:tc>
                <a:extLst>
                  <a:ext uri="{0D108BD9-81ED-4DB2-BD59-A6C34878D82A}">
                    <a16:rowId xmlns:a16="http://schemas.microsoft.com/office/drawing/2014/main" val="1755730265"/>
                  </a:ext>
                </a:extLst>
              </a:tr>
              <a:tr h="190500">
                <a:tc>
                  <a:txBody>
                    <a:bodyPr/>
                    <a:lstStyle/>
                    <a:p>
                      <a:r>
                        <a:rPr lang="en-GB">
                          <a:effectLst/>
                        </a:rPr>
                        <a:t>K-1-2</a:t>
                      </a:r>
                    </a:p>
                  </a:txBody>
                  <a:tcPr anchor="ctr"/>
                </a:tc>
                <a:tc>
                  <a:txBody>
                    <a:bodyPr/>
                    <a:lstStyle/>
                    <a:p>
                      <a:r>
                        <a:rPr lang="en-GB"/>
                        <a:t>Dexterity</a:t>
                      </a:r>
                    </a:p>
                  </a:txBody>
                  <a:tcPr anchor="ctr"/>
                </a:tc>
                <a:tc>
                  <a:txBody>
                    <a:bodyPr/>
                    <a:lstStyle/>
                    <a:p>
                      <a:r>
                        <a:rPr lang="en-GB"/>
                        <a:t>Mouse pad layout, keyboard layout, touch screens, ports and buttons</a:t>
                      </a:r>
                    </a:p>
                  </a:txBody>
                  <a:tcPr anchor="ctr"/>
                </a:tc>
                <a:extLst>
                  <a:ext uri="{0D108BD9-81ED-4DB2-BD59-A6C34878D82A}">
                    <a16:rowId xmlns:a16="http://schemas.microsoft.com/office/drawing/2014/main" val="139275974"/>
                  </a:ext>
                </a:extLst>
              </a:tr>
              <a:tr h="190500">
                <a:tc>
                  <a:txBody>
                    <a:bodyPr/>
                    <a:lstStyle/>
                    <a:p>
                      <a:r>
                        <a:rPr lang="en-GB">
                          <a:effectLst/>
                        </a:rPr>
                        <a:t>K-1-2-3</a:t>
                      </a:r>
                    </a:p>
                  </a:txBody>
                  <a:tcPr anchor="ctr"/>
                </a:tc>
                <a:tc>
                  <a:txBody>
                    <a:bodyPr/>
                    <a:lstStyle/>
                    <a:p>
                      <a:r>
                        <a:rPr lang="en-GB"/>
                        <a:t>Listening</a:t>
                      </a:r>
                    </a:p>
                  </a:txBody>
                  <a:tcPr anchor="ctr"/>
                </a:tc>
                <a:tc>
                  <a:txBody>
                    <a:bodyPr/>
                    <a:lstStyle/>
                    <a:p>
                      <a:r>
                        <a:rPr lang="en-GB"/>
                        <a:t>Respect for others, minimize distractions, tilt screen, turn tablet over</a:t>
                      </a:r>
                    </a:p>
                  </a:txBody>
                  <a:tcPr anchor="ctr"/>
                </a:tc>
                <a:extLst>
                  <a:ext uri="{0D108BD9-81ED-4DB2-BD59-A6C34878D82A}">
                    <a16:rowId xmlns:a16="http://schemas.microsoft.com/office/drawing/2014/main" val="1716475923"/>
                  </a:ext>
                </a:extLst>
              </a:tr>
              <a:tr h="190500">
                <a:tc>
                  <a:txBody>
                    <a:bodyPr/>
                    <a:lstStyle/>
                    <a:p>
                      <a:r>
                        <a:rPr lang="en-GB">
                          <a:effectLst/>
                        </a:rPr>
                        <a:t>K-1-2-3-4</a:t>
                      </a:r>
                    </a:p>
                  </a:txBody>
                  <a:tcPr anchor="ctr"/>
                </a:tc>
                <a:tc>
                  <a:txBody>
                    <a:bodyPr/>
                    <a:lstStyle/>
                    <a:p>
                      <a:r>
                        <a:rPr lang="en-GB"/>
                        <a:t>Sharing</a:t>
                      </a:r>
                    </a:p>
                  </a:txBody>
                  <a:tcPr anchor="ctr"/>
                </a:tc>
                <a:tc>
                  <a:txBody>
                    <a:bodyPr/>
                    <a:lstStyle/>
                    <a:p>
                      <a:r>
                        <a:rPr lang="en-GB"/>
                        <a:t>Listening, preparedness, staying on topic</a:t>
                      </a:r>
                    </a:p>
                  </a:txBody>
                  <a:tcPr anchor="ctr"/>
                </a:tc>
                <a:extLst>
                  <a:ext uri="{0D108BD9-81ED-4DB2-BD59-A6C34878D82A}">
                    <a16:rowId xmlns:a16="http://schemas.microsoft.com/office/drawing/2014/main" val="1996876196"/>
                  </a:ext>
                </a:extLst>
              </a:tr>
              <a:tr h="190500">
                <a:tc>
                  <a:txBody>
                    <a:bodyPr/>
                    <a:lstStyle/>
                    <a:p>
                      <a:r>
                        <a:rPr lang="en-GB">
                          <a:effectLst/>
                        </a:rPr>
                        <a:t>3-4-5-6-7</a:t>
                      </a:r>
                    </a:p>
                  </a:txBody>
                  <a:tcPr anchor="ctr"/>
                </a:tc>
                <a:tc>
                  <a:txBody>
                    <a:bodyPr/>
                    <a:lstStyle/>
                    <a:p>
                      <a:r>
                        <a:rPr lang="en-GB"/>
                        <a:t>Online Behaviour</a:t>
                      </a:r>
                    </a:p>
                  </a:txBody>
                  <a:tcPr anchor="ctr"/>
                </a:tc>
                <a:tc>
                  <a:txBody>
                    <a:bodyPr/>
                    <a:lstStyle/>
                    <a:p>
                      <a:r>
                        <a:rPr lang="en-GB"/>
                        <a:t>Staying on task, LanSchool, safe sites and searches, commenting</a:t>
                      </a:r>
                    </a:p>
                  </a:txBody>
                  <a:tcPr anchor="ctr"/>
                </a:tc>
                <a:extLst>
                  <a:ext uri="{0D108BD9-81ED-4DB2-BD59-A6C34878D82A}">
                    <a16:rowId xmlns:a16="http://schemas.microsoft.com/office/drawing/2014/main" val="2554555846"/>
                  </a:ext>
                </a:extLst>
              </a:tr>
              <a:tr h="190500">
                <a:tc>
                  <a:txBody>
                    <a:bodyPr/>
                    <a:lstStyle/>
                    <a:p>
                      <a:r>
                        <a:rPr lang="en-GB">
                          <a:effectLst/>
                        </a:rPr>
                        <a:t>4-5-6-7</a:t>
                      </a:r>
                    </a:p>
                  </a:txBody>
                  <a:tcPr anchor="ctr"/>
                </a:tc>
                <a:tc>
                  <a:txBody>
                    <a:bodyPr/>
                    <a:lstStyle/>
                    <a:p>
                      <a:r>
                        <a:rPr lang="en-GB"/>
                        <a:t>Security</a:t>
                      </a:r>
                    </a:p>
                  </a:txBody>
                  <a:tcPr anchor="ctr"/>
                </a:tc>
                <a:tc>
                  <a:txBody>
                    <a:bodyPr/>
                    <a:lstStyle/>
                    <a:p>
                      <a:r>
                        <a:rPr lang="en-GB"/>
                        <a:t>Passwords, logging off/on, Sharing information</a:t>
                      </a:r>
                    </a:p>
                  </a:txBody>
                  <a:tcPr anchor="ctr"/>
                </a:tc>
                <a:extLst>
                  <a:ext uri="{0D108BD9-81ED-4DB2-BD59-A6C34878D82A}">
                    <a16:rowId xmlns:a16="http://schemas.microsoft.com/office/drawing/2014/main" val="383924434"/>
                  </a:ext>
                </a:extLst>
              </a:tr>
              <a:tr h="190500">
                <a:tc>
                  <a:txBody>
                    <a:bodyPr/>
                    <a:lstStyle/>
                    <a:p>
                      <a:r>
                        <a:rPr lang="en-GB">
                          <a:effectLst/>
                        </a:rPr>
                        <a:t>4*-5-6-7-8</a:t>
                      </a:r>
                    </a:p>
                  </a:txBody>
                  <a:tcPr anchor="ctr"/>
                </a:tc>
                <a:tc>
                  <a:txBody>
                    <a:bodyPr/>
                    <a:lstStyle/>
                    <a:p>
                      <a:r>
                        <a:rPr lang="en-GB"/>
                        <a:t>Online Safety</a:t>
                      </a:r>
                    </a:p>
                  </a:txBody>
                  <a:tcPr anchor="ctr"/>
                </a:tc>
                <a:tc>
                  <a:txBody>
                    <a:bodyPr/>
                    <a:lstStyle/>
                    <a:p>
                      <a:r>
                        <a:rPr lang="en-GB"/>
                        <a:t>Personal information, communication,</a:t>
                      </a:r>
                      <a:r>
                        <a:rPr lang="en-GB">
                          <a:effectLst/>
                        </a:rPr>
                        <a:t> </a:t>
                      </a:r>
                      <a:endParaRPr lang="en-GB"/>
                    </a:p>
                  </a:txBody>
                  <a:tcPr anchor="ctr"/>
                </a:tc>
                <a:extLst>
                  <a:ext uri="{0D108BD9-81ED-4DB2-BD59-A6C34878D82A}">
                    <a16:rowId xmlns:a16="http://schemas.microsoft.com/office/drawing/2014/main" val="3682045211"/>
                  </a:ext>
                </a:extLst>
              </a:tr>
              <a:tr h="190500">
                <a:tc>
                  <a:txBody>
                    <a:bodyPr/>
                    <a:lstStyle/>
                    <a:p>
                      <a:r>
                        <a:rPr lang="en-GB">
                          <a:effectLst/>
                        </a:rPr>
                        <a:t>5-6-7-8</a:t>
                      </a:r>
                    </a:p>
                  </a:txBody>
                  <a:tcPr anchor="ctr"/>
                </a:tc>
                <a:tc>
                  <a:txBody>
                    <a:bodyPr/>
                    <a:lstStyle/>
                    <a:p>
                      <a:r>
                        <a:rPr lang="en-GB"/>
                        <a:t>Physical Well-Being</a:t>
                      </a:r>
                    </a:p>
                  </a:txBody>
                  <a:tcPr anchor="ctr"/>
                </a:tc>
                <a:tc>
                  <a:txBody>
                    <a:bodyPr/>
                    <a:lstStyle/>
                    <a:p>
                      <a:r>
                        <a:rPr lang="en-GB"/>
                        <a:t>Posture, screen time, screen setup (zoom, font, brightness)</a:t>
                      </a:r>
                    </a:p>
                  </a:txBody>
                  <a:tcPr anchor="ctr"/>
                </a:tc>
                <a:extLst>
                  <a:ext uri="{0D108BD9-81ED-4DB2-BD59-A6C34878D82A}">
                    <a16:rowId xmlns:a16="http://schemas.microsoft.com/office/drawing/2014/main" val="2048237799"/>
                  </a:ext>
                </a:extLst>
              </a:tr>
              <a:tr h="190500">
                <a:tc>
                  <a:txBody>
                    <a:bodyPr/>
                    <a:lstStyle/>
                    <a:p>
                      <a:r>
                        <a:rPr lang="en-GB">
                          <a:effectLst/>
                        </a:rPr>
                        <a:t>7-8-9-10</a:t>
                      </a:r>
                    </a:p>
                  </a:txBody>
                  <a:tcPr anchor="ctr"/>
                </a:tc>
                <a:tc>
                  <a:txBody>
                    <a:bodyPr/>
                    <a:lstStyle/>
                    <a:p>
                      <a:r>
                        <a:rPr lang="en-GB"/>
                        <a:t>Digital Literacy</a:t>
                      </a:r>
                    </a:p>
                  </a:txBody>
                  <a:tcPr anchor="ctr"/>
                </a:tc>
                <a:tc>
                  <a:txBody>
                    <a:bodyPr/>
                    <a:lstStyle/>
                    <a:p>
                      <a:r>
                        <a:rPr lang="en-GB"/>
                        <a:t>Website evaluation, source evaluation and cross checking,</a:t>
                      </a:r>
                      <a:r>
                        <a:rPr lang="en-GB">
                          <a:effectLst/>
                        </a:rPr>
                        <a:t> </a:t>
                      </a:r>
                      <a:endParaRPr lang="en-GB"/>
                    </a:p>
                  </a:txBody>
                  <a:tcPr anchor="ctr"/>
                </a:tc>
                <a:extLst>
                  <a:ext uri="{0D108BD9-81ED-4DB2-BD59-A6C34878D82A}">
                    <a16:rowId xmlns:a16="http://schemas.microsoft.com/office/drawing/2014/main" val="3764710688"/>
                  </a:ext>
                </a:extLst>
              </a:tr>
              <a:tr h="190500">
                <a:tc>
                  <a:txBody>
                    <a:bodyPr/>
                    <a:lstStyle/>
                    <a:p>
                      <a:r>
                        <a:rPr lang="en-GB">
                          <a:effectLst/>
                        </a:rPr>
                        <a:t>6-7-8-9-10</a:t>
                      </a:r>
                    </a:p>
                  </a:txBody>
                  <a:tcPr anchor="ctr"/>
                </a:tc>
                <a:tc>
                  <a:txBody>
                    <a:bodyPr/>
                    <a:lstStyle/>
                    <a:p>
                      <a:r>
                        <a:rPr lang="en-GB"/>
                        <a:t>Mental Well-Being</a:t>
                      </a:r>
                    </a:p>
                  </a:txBody>
                  <a:tcPr anchor="ctr"/>
                </a:tc>
                <a:tc>
                  <a:txBody>
                    <a:bodyPr/>
                    <a:lstStyle/>
                    <a:p>
                      <a:r>
                        <a:rPr lang="en-GB"/>
                        <a:t>Screen time, Online peer group, social media</a:t>
                      </a:r>
                    </a:p>
                  </a:txBody>
                  <a:tcPr anchor="ctr"/>
                </a:tc>
                <a:extLst>
                  <a:ext uri="{0D108BD9-81ED-4DB2-BD59-A6C34878D82A}">
                    <a16:rowId xmlns:a16="http://schemas.microsoft.com/office/drawing/2014/main" val="3272170080"/>
                  </a:ext>
                </a:extLst>
              </a:tr>
              <a:tr h="190500">
                <a:tc>
                  <a:txBody>
                    <a:bodyPr/>
                    <a:lstStyle/>
                    <a:p>
                      <a:r>
                        <a:rPr lang="en-GB">
                          <a:effectLst/>
                        </a:rPr>
                        <a:t>8-9-10-11-12</a:t>
                      </a:r>
                    </a:p>
                  </a:txBody>
                  <a:tcPr anchor="ctr"/>
                </a:tc>
                <a:tc>
                  <a:txBody>
                    <a:bodyPr/>
                    <a:lstStyle/>
                    <a:p>
                      <a:r>
                        <a:rPr lang="en-GB"/>
                        <a:t>Copyright</a:t>
                      </a:r>
                    </a:p>
                  </a:txBody>
                  <a:tcPr anchor="ctr"/>
                </a:tc>
                <a:tc>
                  <a:txBody>
                    <a:bodyPr/>
                    <a:lstStyle/>
                    <a:p>
                      <a:r>
                        <a:rPr lang="en-GB"/>
                        <a:t>Citations, summarizing, sources</a:t>
                      </a:r>
                    </a:p>
                  </a:txBody>
                  <a:tcPr anchor="ctr"/>
                </a:tc>
                <a:extLst>
                  <a:ext uri="{0D108BD9-81ED-4DB2-BD59-A6C34878D82A}">
                    <a16:rowId xmlns:a16="http://schemas.microsoft.com/office/drawing/2014/main" val="908385785"/>
                  </a:ext>
                </a:extLst>
              </a:tr>
            </a:tbl>
          </a:graphicData>
        </a:graphic>
      </p:graphicFrame>
      <p:sp>
        <p:nvSpPr>
          <p:cNvPr id="8" name="TextBox 7">
            <a:extLst>
              <a:ext uri="{FF2B5EF4-FFF2-40B4-BE49-F238E27FC236}">
                <a16:creationId xmlns:a16="http://schemas.microsoft.com/office/drawing/2014/main" id="{2D638E35-1296-7876-5EA9-D83A1C8E0273}"/>
              </a:ext>
            </a:extLst>
          </p:cNvPr>
          <p:cNvSpPr txBox="1"/>
          <p:nvPr/>
        </p:nvSpPr>
        <p:spPr>
          <a:xfrm>
            <a:off x="7427343" y="5966604"/>
            <a:ext cx="40957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GB" sz="4000"/>
              <a:t>Social Skills</a:t>
            </a:r>
          </a:p>
        </p:txBody>
      </p:sp>
    </p:spTree>
    <p:extLst>
      <p:ext uri="{BB962C8B-B14F-4D97-AF65-F5344CB8AC3E}">
        <p14:creationId xmlns:p14="http://schemas.microsoft.com/office/powerpoint/2010/main" val="193423378"/>
      </p:ext>
    </p:extLst>
  </p:cSld>
  <p:clrMapOvr>
    <a:masterClrMapping/>
  </p:clrMapOvr>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8E28A4242D0F849B5F0F41AE3C6E1CB" ma:contentTypeVersion="1" ma:contentTypeDescription="Create a new document." ma:contentTypeScope="" ma:versionID="c15227d0540276fff592de6e83db9408">
  <xsd:schema xmlns:xsd="http://www.w3.org/2001/XMLSchema" xmlns:xs="http://www.w3.org/2001/XMLSchema" xmlns:p="http://schemas.microsoft.com/office/2006/metadata/properties" xmlns:ns1="http://schemas.microsoft.com/sharepoint/v3" targetNamespace="http://schemas.microsoft.com/office/2006/metadata/properties" ma:root="true" ma:fieldsID="55d3c2ff1dfae606d6f8168c3878679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0DED67-E568-4BE1-BB17-03C04530DEAF}">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0EF6C4CD-CB75-405B-B77B-CC488F1708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68F5CE8-CD31-419B-A54D-7F36821365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TF00001241</Template>
  <Application>Microsoft Office PowerPoint</Application>
  <PresentationFormat>Widescreen</PresentationFormat>
  <Slides>21</Slides>
  <Notes>15</Notes>
  <HiddenSlides>1</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AccentBoxVTI</vt:lpstr>
      <vt:lpstr>WHILE YOU WAIT What Digital Literacy skills can be taught by allowing students to have mobile phones in classrooms? </vt:lpstr>
      <vt:lpstr>You Can't Pause the Game!  What the Grade 4 Students Want You to Know</vt:lpstr>
      <vt:lpstr> Digital Literacy is...</vt:lpstr>
      <vt:lpstr>Digital Literacy is </vt:lpstr>
      <vt:lpstr>Assessing Digital Literacies</vt:lpstr>
      <vt:lpstr>Perception versus Reality</vt:lpstr>
      <vt:lpstr>What we did – SD5 FESL Team 2021-22</vt:lpstr>
      <vt:lpstr>You Can't Pause the Game</vt:lpstr>
      <vt:lpstr>PowerPoint Presentation</vt:lpstr>
      <vt:lpstr>PowerPoint Presentation</vt:lpstr>
      <vt:lpstr>PowerPoint Presentation</vt:lpstr>
      <vt:lpstr>PowerPoint Presentation</vt:lpstr>
      <vt:lpstr>SD5 Resources</vt:lpstr>
      <vt:lpstr>Digital Literacy Competencies</vt:lpstr>
      <vt:lpstr>Photo Visual Literacy</vt:lpstr>
      <vt:lpstr>Reproduction Literacy</vt:lpstr>
      <vt:lpstr>Information Literacy</vt:lpstr>
      <vt:lpstr>Branching Literacy</vt:lpstr>
      <vt:lpstr>Social Emotional Literacy</vt:lpstr>
      <vt:lpstr>Kialo – Discuss &amp; Debate</vt:lpstr>
      <vt:lpstr>Real-time Thinking Literacy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88</cp:revision>
  <dcterms:created xsi:type="dcterms:W3CDTF">2022-11-02T15:17:57Z</dcterms:created>
  <dcterms:modified xsi:type="dcterms:W3CDTF">2023-09-14T16:46:44Z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0x01010098E28A4242D0F849B5F0F41AE3C6E1CB</vt:lpwstr>
  </property>
</Properties>
</file>