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4"/>
  </p:sldMasterIdLst>
  <p:notesMasterIdLst>
    <p:notesMasterId r:id="rId19"/>
  </p:notesMasterIdLst>
  <p:handoutMasterIdLst>
    <p:handoutMasterId r:id="rId20"/>
  </p:handoutMasterIdLst>
  <p:sldIdLst>
    <p:sldId id="312" r:id="rId5"/>
    <p:sldId id="324" r:id="rId6"/>
    <p:sldId id="325" r:id="rId7"/>
    <p:sldId id="326" r:id="rId8"/>
    <p:sldId id="327" r:id="rId9"/>
    <p:sldId id="282" r:id="rId10"/>
    <p:sldId id="314" r:id="rId11"/>
    <p:sldId id="304" r:id="rId12"/>
    <p:sldId id="307" r:id="rId13"/>
    <p:sldId id="322" r:id="rId14"/>
    <p:sldId id="318" r:id="rId15"/>
    <p:sldId id="315" r:id="rId16"/>
    <p:sldId id="321" r:id="rId17"/>
    <p:sldId id="323" r:id="rId1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973B6-441F-463F-9FD5-1FF68E956D27}" v="154" dt="2025-11-19T16:58:02.113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67" autoAdjust="0"/>
  </p:normalViewPr>
  <p:slideViewPr>
    <p:cSldViewPr snapToGrid="0" snapToObjects="1">
      <p:cViewPr varScale="1">
        <p:scale>
          <a:sx n="95" d="100"/>
          <a:sy n="95" d="100"/>
        </p:scale>
        <p:origin x="1194" y="10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-2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2F776-DC91-4670-8491-F429F79EE63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2FCE3-6EE6-4A06-88EE-34590F541DE5}">
      <dgm:prSet phldrT="[Text]" phldr="0"/>
      <dgm:spPr/>
      <dgm:t>
        <a:bodyPr/>
        <a:lstStyle/>
        <a:p>
          <a:pPr algn="l"/>
          <a:r>
            <a:rPr lang="en-US" dirty="0"/>
            <a:t>1. </a:t>
          </a:r>
          <a:r>
            <a:rPr lang="en-US" b="1" u="sng" dirty="0"/>
            <a:t>Internal</a:t>
          </a:r>
          <a:r>
            <a:rPr lang="en-US" dirty="0"/>
            <a:t>: MBSS graduates only</a:t>
          </a:r>
        </a:p>
      </dgm:t>
    </dgm:pt>
    <dgm:pt modelId="{22D6373B-0E42-4719-852F-FD449364903C}" type="parTrans" cxnId="{5DDC1A0D-D633-403C-921C-69C65CBBAE3A}">
      <dgm:prSet/>
      <dgm:spPr/>
      <dgm:t>
        <a:bodyPr/>
        <a:lstStyle/>
        <a:p>
          <a:endParaRPr lang="en-US"/>
        </a:p>
      </dgm:t>
    </dgm:pt>
    <dgm:pt modelId="{ADDB4C74-9BDC-4149-BECC-BA4A161C14FA}" type="sibTrans" cxnId="{5DDC1A0D-D633-403C-921C-69C65CBBAE3A}">
      <dgm:prSet/>
      <dgm:spPr/>
      <dgm:t>
        <a:bodyPr/>
        <a:lstStyle/>
        <a:p>
          <a:endParaRPr lang="en-US"/>
        </a:p>
      </dgm:t>
    </dgm:pt>
    <dgm:pt modelId="{27DCF3FD-FA6C-4018-9B47-FFE25BD1D464}">
      <dgm:prSet phldrT="[Text]" phldr="0"/>
      <dgm:spPr/>
      <dgm:t>
        <a:bodyPr/>
        <a:lstStyle/>
        <a:p>
          <a:pPr algn="l"/>
          <a:r>
            <a:rPr lang="en-US" dirty="0"/>
            <a:t>2. </a:t>
          </a:r>
          <a:r>
            <a:rPr lang="en-US" b="1" u="sng" dirty="0"/>
            <a:t>District/Provincial</a:t>
          </a:r>
          <a:r>
            <a:rPr lang="en-US" dirty="0"/>
            <a:t>: BC graduates</a:t>
          </a:r>
        </a:p>
      </dgm:t>
    </dgm:pt>
    <dgm:pt modelId="{55AD3173-9E1C-4032-A43D-09857593E3D2}" type="parTrans" cxnId="{89FB97B4-EF64-488D-B974-8BB4400895F3}">
      <dgm:prSet/>
      <dgm:spPr/>
      <dgm:t>
        <a:bodyPr/>
        <a:lstStyle/>
        <a:p>
          <a:endParaRPr lang="en-US"/>
        </a:p>
      </dgm:t>
    </dgm:pt>
    <dgm:pt modelId="{810BBE0C-4D0B-433E-B62B-20FCF64C1D40}" type="sibTrans" cxnId="{89FB97B4-EF64-488D-B974-8BB4400895F3}">
      <dgm:prSet/>
      <dgm:spPr/>
      <dgm:t>
        <a:bodyPr/>
        <a:lstStyle/>
        <a:p>
          <a:endParaRPr lang="en-US"/>
        </a:p>
      </dgm:t>
    </dgm:pt>
    <dgm:pt modelId="{B7D03121-9DA4-4693-8710-CC27FCA61FDF}">
      <dgm:prSet phldrT="[Text]" phldr="0"/>
      <dgm:spPr/>
      <dgm:t>
        <a:bodyPr/>
        <a:lstStyle/>
        <a:p>
          <a:pPr algn="l"/>
          <a:r>
            <a:rPr lang="en-US" dirty="0"/>
            <a:t>3. </a:t>
          </a:r>
          <a:r>
            <a:rPr lang="en-US" b="1" u="sng" dirty="0"/>
            <a:t>External</a:t>
          </a:r>
          <a:r>
            <a:rPr lang="en-US" dirty="0"/>
            <a:t>: Any graduate, anywhere.</a:t>
          </a:r>
        </a:p>
      </dgm:t>
    </dgm:pt>
    <dgm:pt modelId="{78B44517-6408-4B75-9667-BDEC4EE8F4FB}" type="parTrans" cxnId="{EC9BD596-5FB8-4D4F-B303-912F33890442}">
      <dgm:prSet/>
      <dgm:spPr/>
      <dgm:t>
        <a:bodyPr/>
        <a:lstStyle/>
        <a:p>
          <a:endParaRPr lang="en-US"/>
        </a:p>
      </dgm:t>
    </dgm:pt>
    <dgm:pt modelId="{F209C1F3-50FA-4590-8263-3DBC4E122175}" type="sibTrans" cxnId="{EC9BD596-5FB8-4D4F-B303-912F33890442}">
      <dgm:prSet/>
      <dgm:spPr/>
      <dgm:t>
        <a:bodyPr/>
        <a:lstStyle/>
        <a:p>
          <a:endParaRPr lang="en-US"/>
        </a:p>
      </dgm:t>
    </dgm:pt>
    <dgm:pt modelId="{3DDBD6AF-B289-43A0-8266-D31AB10DE585}">
      <dgm:prSet/>
      <dgm:spPr/>
      <dgm:t>
        <a:bodyPr/>
        <a:lstStyle/>
        <a:p>
          <a:r>
            <a:rPr lang="en-US" dirty="0"/>
            <a:t>4. </a:t>
          </a:r>
          <a:r>
            <a:rPr lang="en-US" b="1" u="sng" dirty="0"/>
            <a:t>Entrance</a:t>
          </a:r>
          <a:r>
            <a:rPr lang="en-US" dirty="0"/>
            <a:t>: Specific to each Post-Secondary </a:t>
          </a:r>
        </a:p>
      </dgm:t>
    </dgm:pt>
    <dgm:pt modelId="{438239BF-164F-48ED-A782-291278E1ECE6}" type="parTrans" cxnId="{25515D1D-D73E-4C4F-A2B5-A1E6A7B1A5B5}">
      <dgm:prSet/>
      <dgm:spPr/>
      <dgm:t>
        <a:bodyPr/>
        <a:lstStyle/>
        <a:p>
          <a:endParaRPr lang="en-US"/>
        </a:p>
      </dgm:t>
    </dgm:pt>
    <dgm:pt modelId="{552EDECF-DE66-43C0-A871-66D7959B8F22}" type="sibTrans" cxnId="{25515D1D-D73E-4C4F-A2B5-A1E6A7B1A5B5}">
      <dgm:prSet/>
      <dgm:spPr/>
      <dgm:t>
        <a:bodyPr/>
        <a:lstStyle/>
        <a:p>
          <a:endParaRPr lang="en-US"/>
        </a:p>
      </dgm:t>
    </dgm:pt>
    <dgm:pt modelId="{97F73593-9BFC-423C-8989-E43B59F5BA88}" type="pres">
      <dgm:prSet presAssocID="{1432F776-DC91-4670-8491-F429F79EE631}" presName="compositeShape" presStyleCnt="0">
        <dgm:presLayoutVars>
          <dgm:dir/>
          <dgm:resizeHandles/>
        </dgm:presLayoutVars>
      </dgm:prSet>
      <dgm:spPr/>
    </dgm:pt>
    <dgm:pt modelId="{33AD0B77-764D-40BA-B0DB-B95135200B50}" type="pres">
      <dgm:prSet presAssocID="{1432F776-DC91-4670-8491-F429F79EE631}" presName="pyramid" presStyleLbl="node1" presStyleIdx="0" presStyleCnt="1" custLinFactNeighborX="375"/>
      <dgm:spPr/>
    </dgm:pt>
    <dgm:pt modelId="{D7D4A163-C293-46FF-99F6-5096B885DA21}" type="pres">
      <dgm:prSet presAssocID="{1432F776-DC91-4670-8491-F429F79EE631}" presName="theList" presStyleCnt="0"/>
      <dgm:spPr/>
    </dgm:pt>
    <dgm:pt modelId="{C7D261AE-7408-4F75-B193-910ABEC0BEF0}" type="pres">
      <dgm:prSet presAssocID="{C652FCE3-6EE6-4A06-88EE-34590F541DE5}" presName="aNode" presStyleLbl="fgAcc1" presStyleIdx="0" presStyleCnt="4" custScaleX="196437">
        <dgm:presLayoutVars>
          <dgm:bulletEnabled val="1"/>
        </dgm:presLayoutVars>
      </dgm:prSet>
      <dgm:spPr/>
    </dgm:pt>
    <dgm:pt modelId="{7AC67733-617E-4EAE-A9D4-1E2BB2BE2781}" type="pres">
      <dgm:prSet presAssocID="{C652FCE3-6EE6-4A06-88EE-34590F541DE5}" presName="aSpace" presStyleCnt="0"/>
      <dgm:spPr/>
    </dgm:pt>
    <dgm:pt modelId="{5BBAEE14-72CE-4BF0-8DAA-F5EF6EBC8918}" type="pres">
      <dgm:prSet presAssocID="{27DCF3FD-FA6C-4018-9B47-FFE25BD1D464}" presName="aNode" presStyleLbl="fgAcc1" presStyleIdx="1" presStyleCnt="4" custScaleX="194410">
        <dgm:presLayoutVars>
          <dgm:bulletEnabled val="1"/>
        </dgm:presLayoutVars>
      </dgm:prSet>
      <dgm:spPr/>
    </dgm:pt>
    <dgm:pt modelId="{CACF82EC-6038-4448-BCE8-668B13E0D9BA}" type="pres">
      <dgm:prSet presAssocID="{27DCF3FD-FA6C-4018-9B47-FFE25BD1D464}" presName="aSpace" presStyleCnt="0"/>
      <dgm:spPr/>
    </dgm:pt>
    <dgm:pt modelId="{D9E6EB0E-974F-4682-ABF9-8D5BC932EE1C}" type="pres">
      <dgm:prSet presAssocID="{B7D03121-9DA4-4693-8710-CC27FCA61FDF}" presName="aNode" presStyleLbl="fgAcc1" presStyleIdx="2" presStyleCnt="4" custScaleX="196963" custLinFactNeighborX="521" custLinFactNeighborY="-7580">
        <dgm:presLayoutVars>
          <dgm:bulletEnabled val="1"/>
        </dgm:presLayoutVars>
      </dgm:prSet>
      <dgm:spPr/>
    </dgm:pt>
    <dgm:pt modelId="{65CB3516-88B7-496F-85C5-689390628475}" type="pres">
      <dgm:prSet presAssocID="{B7D03121-9DA4-4693-8710-CC27FCA61FDF}" presName="aSpace" presStyleCnt="0"/>
      <dgm:spPr/>
    </dgm:pt>
    <dgm:pt modelId="{43B1739E-4B52-45EA-BB85-D2D950EEC849}" type="pres">
      <dgm:prSet presAssocID="{3DDBD6AF-B289-43A0-8266-D31AB10DE585}" presName="aNode" presStyleLbl="fgAcc1" presStyleIdx="3" presStyleCnt="4" custScaleX="196662">
        <dgm:presLayoutVars>
          <dgm:bulletEnabled val="1"/>
        </dgm:presLayoutVars>
      </dgm:prSet>
      <dgm:spPr/>
    </dgm:pt>
    <dgm:pt modelId="{6193C381-A7E7-456E-8352-7B2E266D56A5}" type="pres">
      <dgm:prSet presAssocID="{3DDBD6AF-B289-43A0-8266-D31AB10DE585}" presName="aSpace" presStyleCnt="0"/>
      <dgm:spPr/>
    </dgm:pt>
  </dgm:ptLst>
  <dgm:cxnLst>
    <dgm:cxn modelId="{5DDC1A0D-D633-403C-921C-69C65CBBAE3A}" srcId="{1432F776-DC91-4670-8491-F429F79EE631}" destId="{C652FCE3-6EE6-4A06-88EE-34590F541DE5}" srcOrd="0" destOrd="0" parTransId="{22D6373B-0E42-4719-852F-FD449364903C}" sibTransId="{ADDB4C74-9BDC-4149-BECC-BA4A161C14FA}"/>
    <dgm:cxn modelId="{25515D1D-D73E-4C4F-A2B5-A1E6A7B1A5B5}" srcId="{1432F776-DC91-4670-8491-F429F79EE631}" destId="{3DDBD6AF-B289-43A0-8266-D31AB10DE585}" srcOrd="3" destOrd="0" parTransId="{438239BF-164F-48ED-A782-291278E1ECE6}" sibTransId="{552EDECF-DE66-43C0-A871-66D7959B8F22}"/>
    <dgm:cxn modelId="{CFA29323-C721-40FD-82EF-0989A7E7A397}" type="presOf" srcId="{27DCF3FD-FA6C-4018-9B47-FFE25BD1D464}" destId="{5BBAEE14-72CE-4BF0-8DAA-F5EF6EBC8918}" srcOrd="0" destOrd="0" presId="urn:microsoft.com/office/officeart/2005/8/layout/pyramid2"/>
    <dgm:cxn modelId="{A7E1A52B-E031-4C8B-B2D3-1C997D0F54C3}" type="presOf" srcId="{C652FCE3-6EE6-4A06-88EE-34590F541DE5}" destId="{C7D261AE-7408-4F75-B193-910ABEC0BEF0}" srcOrd="0" destOrd="0" presId="urn:microsoft.com/office/officeart/2005/8/layout/pyramid2"/>
    <dgm:cxn modelId="{D067407C-45EE-41E2-9B16-C920E40DA28A}" type="presOf" srcId="{B7D03121-9DA4-4693-8710-CC27FCA61FDF}" destId="{D9E6EB0E-974F-4682-ABF9-8D5BC932EE1C}" srcOrd="0" destOrd="0" presId="urn:microsoft.com/office/officeart/2005/8/layout/pyramid2"/>
    <dgm:cxn modelId="{EC9BD596-5FB8-4D4F-B303-912F33890442}" srcId="{1432F776-DC91-4670-8491-F429F79EE631}" destId="{B7D03121-9DA4-4693-8710-CC27FCA61FDF}" srcOrd="2" destOrd="0" parTransId="{78B44517-6408-4B75-9667-BDEC4EE8F4FB}" sibTransId="{F209C1F3-50FA-4590-8263-3DBC4E122175}"/>
    <dgm:cxn modelId="{89FB97B4-EF64-488D-B974-8BB4400895F3}" srcId="{1432F776-DC91-4670-8491-F429F79EE631}" destId="{27DCF3FD-FA6C-4018-9B47-FFE25BD1D464}" srcOrd="1" destOrd="0" parTransId="{55AD3173-9E1C-4032-A43D-09857593E3D2}" sibTransId="{810BBE0C-4D0B-433E-B62B-20FCF64C1D40}"/>
    <dgm:cxn modelId="{B7DB68C2-DDE0-461B-8245-EC88669B204C}" type="presOf" srcId="{3DDBD6AF-B289-43A0-8266-D31AB10DE585}" destId="{43B1739E-4B52-45EA-BB85-D2D950EEC849}" srcOrd="0" destOrd="0" presId="urn:microsoft.com/office/officeart/2005/8/layout/pyramid2"/>
    <dgm:cxn modelId="{6F6A1DF6-2223-45D1-AE54-5457439D4552}" type="presOf" srcId="{1432F776-DC91-4670-8491-F429F79EE631}" destId="{97F73593-9BFC-423C-8989-E43B59F5BA88}" srcOrd="0" destOrd="0" presId="urn:microsoft.com/office/officeart/2005/8/layout/pyramid2"/>
    <dgm:cxn modelId="{5CD6CA1C-5D0C-4A41-AEFE-DB1FA237DC9C}" type="presParOf" srcId="{97F73593-9BFC-423C-8989-E43B59F5BA88}" destId="{33AD0B77-764D-40BA-B0DB-B95135200B50}" srcOrd="0" destOrd="0" presId="urn:microsoft.com/office/officeart/2005/8/layout/pyramid2"/>
    <dgm:cxn modelId="{0E1DB832-2D34-47B7-B78A-11488D426BE6}" type="presParOf" srcId="{97F73593-9BFC-423C-8989-E43B59F5BA88}" destId="{D7D4A163-C293-46FF-99F6-5096B885DA21}" srcOrd="1" destOrd="0" presId="urn:microsoft.com/office/officeart/2005/8/layout/pyramid2"/>
    <dgm:cxn modelId="{B36CD7D5-506A-4F66-8E65-83128A26152E}" type="presParOf" srcId="{D7D4A163-C293-46FF-99F6-5096B885DA21}" destId="{C7D261AE-7408-4F75-B193-910ABEC0BEF0}" srcOrd="0" destOrd="0" presId="urn:microsoft.com/office/officeart/2005/8/layout/pyramid2"/>
    <dgm:cxn modelId="{023D2119-012C-4EE4-ABB8-61259CBE9440}" type="presParOf" srcId="{D7D4A163-C293-46FF-99F6-5096B885DA21}" destId="{7AC67733-617E-4EAE-A9D4-1E2BB2BE2781}" srcOrd="1" destOrd="0" presId="urn:microsoft.com/office/officeart/2005/8/layout/pyramid2"/>
    <dgm:cxn modelId="{9A088A8F-505A-41DE-AF4F-1447C56D2306}" type="presParOf" srcId="{D7D4A163-C293-46FF-99F6-5096B885DA21}" destId="{5BBAEE14-72CE-4BF0-8DAA-F5EF6EBC8918}" srcOrd="2" destOrd="0" presId="urn:microsoft.com/office/officeart/2005/8/layout/pyramid2"/>
    <dgm:cxn modelId="{5BF0C7EE-9C45-4C7B-AF34-7F5A436D1C9B}" type="presParOf" srcId="{D7D4A163-C293-46FF-99F6-5096B885DA21}" destId="{CACF82EC-6038-4448-BCE8-668B13E0D9BA}" srcOrd="3" destOrd="0" presId="urn:microsoft.com/office/officeart/2005/8/layout/pyramid2"/>
    <dgm:cxn modelId="{410E5AAE-9ECB-4EA8-B19D-57C7163E1E84}" type="presParOf" srcId="{D7D4A163-C293-46FF-99F6-5096B885DA21}" destId="{D9E6EB0E-974F-4682-ABF9-8D5BC932EE1C}" srcOrd="4" destOrd="0" presId="urn:microsoft.com/office/officeart/2005/8/layout/pyramid2"/>
    <dgm:cxn modelId="{4F244DB7-7C88-4A7A-AE89-05A51695EEC7}" type="presParOf" srcId="{D7D4A163-C293-46FF-99F6-5096B885DA21}" destId="{65CB3516-88B7-496F-85C5-689390628475}" srcOrd="5" destOrd="0" presId="urn:microsoft.com/office/officeart/2005/8/layout/pyramid2"/>
    <dgm:cxn modelId="{CB218A2A-440B-4AD1-A852-CCE3B08FF0EF}" type="presParOf" srcId="{D7D4A163-C293-46FF-99F6-5096B885DA21}" destId="{43B1739E-4B52-45EA-BB85-D2D950EEC849}" srcOrd="6" destOrd="0" presId="urn:microsoft.com/office/officeart/2005/8/layout/pyramid2"/>
    <dgm:cxn modelId="{A2B4C4F5-C055-48C5-8A1B-A7198BC30B83}" type="presParOf" srcId="{D7D4A163-C293-46FF-99F6-5096B885DA21}" destId="{6193C381-A7E7-456E-8352-7B2E266D56A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D0B77-764D-40BA-B0DB-B95135200B50}">
      <dsp:nvSpPr>
        <dsp:cNvPr id="0" name=""/>
        <dsp:cNvSpPr/>
      </dsp:nvSpPr>
      <dsp:spPr>
        <a:xfrm>
          <a:off x="1085312" y="0"/>
          <a:ext cx="5708649" cy="570864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261AE-7408-4F75-B193-910ABEC0BEF0}">
      <dsp:nvSpPr>
        <dsp:cNvPr id="0" name=""/>
        <dsp:cNvSpPr/>
      </dsp:nvSpPr>
      <dsp:spPr>
        <a:xfrm>
          <a:off x="2129023" y="571422"/>
          <a:ext cx="7289034" cy="1014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</a:t>
          </a:r>
          <a:r>
            <a:rPr lang="en-US" sz="2600" b="1" u="sng" kern="1200" dirty="0"/>
            <a:t>Internal</a:t>
          </a:r>
          <a:r>
            <a:rPr lang="en-US" sz="2600" kern="1200" dirty="0"/>
            <a:t>: MBSS graduates only</a:t>
          </a:r>
        </a:p>
      </dsp:txBody>
      <dsp:txXfrm>
        <a:off x="2178553" y="620952"/>
        <a:ext cx="7189974" cy="915563"/>
      </dsp:txXfrm>
    </dsp:sp>
    <dsp:sp modelId="{5BBAEE14-72CE-4BF0-8DAA-F5EF6EBC8918}">
      <dsp:nvSpPr>
        <dsp:cNvPr id="0" name=""/>
        <dsp:cNvSpPr/>
      </dsp:nvSpPr>
      <dsp:spPr>
        <a:xfrm>
          <a:off x="2166630" y="1712873"/>
          <a:ext cx="7213819" cy="1014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</a:t>
          </a:r>
          <a:r>
            <a:rPr lang="en-US" sz="2500" b="1" u="sng" kern="1200" dirty="0"/>
            <a:t>District/Provincial</a:t>
          </a:r>
          <a:r>
            <a:rPr lang="en-US" sz="2500" kern="1200" dirty="0"/>
            <a:t>: BC graduates</a:t>
          </a:r>
        </a:p>
      </dsp:txBody>
      <dsp:txXfrm>
        <a:off x="2216160" y="1762403"/>
        <a:ext cx="7114759" cy="915563"/>
      </dsp:txXfrm>
    </dsp:sp>
    <dsp:sp modelId="{D9E6EB0E-974F-4682-ABF9-8D5BC932EE1C}">
      <dsp:nvSpPr>
        <dsp:cNvPr id="0" name=""/>
        <dsp:cNvSpPr/>
      </dsp:nvSpPr>
      <dsp:spPr>
        <a:xfrm>
          <a:off x="2138596" y="2844710"/>
          <a:ext cx="7308552" cy="1014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</a:t>
          </a:r>
          <a:r>
            <a:rPr lang="en-US" sz="2500" b="1" u="sng" kern="1200" dirty="0"/>
            <a:t>External</a:t>
          </a:r>
          <a:r>
            <a:rPr lang="en-US" sz="2500" kern="1200" dirty="0"/>
            <a:t>: Any graduate, anywhere.</a:t>
          </a:r>
        </a:p>
      </dsp:txBody>
      <dsp:txXfrm>
        <a:off x="2188126" y="2894240"/>
        <a:ext cx="7209492" cy="915563"/>
      </dsp:txXfrm>
    </dsp:sp>
    <dsp:sp modelId="{43B1739E-4B52-45EA-BB85-D2D950EEC849}">
      <dsp:nvSpPr>
        <dsp:cNvPr id="0" name=""/>
        <dsp:cNvSpPr/>
      </dsp:nvSpPr>
      <dsp:spPr>
        <a:xfrm>
          <a:off x="2124849" y="3995775"/>
          <a:ext cx="7297383" cy="1014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</a:t>
          </a:r>
          <a:r>
            <a:rPr lang="en-US" sz="2500" b="1" u="sng" kern="1200" dirty="0"/>
            <a:t>Entrance</a:t>
          </a:r>
          <a:r>
            <a:rPr lang="en-US" sz="2500" kern="1200" dirty="0"/>
            <a:t>: Specific to each Post-Secondary </a:t>
          </a:r>
        </a:p>
      </dsp:txBody>
      <dsp:txXfrm>
        <a:off x="2174379" y="4045305"/>
        <a:ext cx="7198323" cy="91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667"/>
          </a:xfrm>
          <a:prstGeom prst="rect">
            <a:avLst/>
          </a:prstGeom>
        </p:spPr>
        <p:txBody>
          <a:bodyPr vert="horz" lIns="39191" tIns="19596" rIns="39191" bIns="19596" rtlCol="0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6667"/>
          </a:xfrm>
          <a:prstGeom prst="rect">
            <a:avLst/>
          </a:prstGeom>
        </p:spPr>
        <p:txBody>
          <a:bodyPr vert="horz" lIns="39191" tIns="19596" rIns="39191" bIns="19596" rtlCol="0"/>
          <a:lstStyle>
            <a:lvl1pPr algn="r">
              <a:defRPr sz="5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433"/>
            <a:ext cx="3043343" cy="466667"/>
          </a:xfrm>
          <a:prstGeom prst="rect">
            <a:avLst/>
          </a:prstGeom>
        </p:spPr>
        <p:txBody>
          <a:bodyPr vert="horz" lIns="39191" tIns="19596" rIns="39191" bIns="19596" rtlCol="0" anchor="b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433"/>
            <a:ext cx="3043343" cy="466667"/>
          </a:xfrm>
          <a:prstGeom prst="rect">
            <a:avLst/>
          </a:prstGeom>
        </p:spPr>
        <p:txBody>
          <a:bodyPr vert="horz" lIns="39191" tIns="19596" rIns="39191" bIns="19596" rtlCol="0" anchor="b"/>
          <a:lstStyle>
            <a:lvl1pPr algn="r">
              <a:defRPr sz="5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Ministry Transcript Service</a:t>
            </a:r>
          </a:p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BCEID account</a:t>
            </a:r>
          </a:p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(need PEN number, legal name and a preferred email)</a:t>
            </a:r>
          </a:p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created, confirm email</a:t>
            </a:r>
          </a:p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Re-login to BC Transcript service and go to view transcript</a:t>
            </a:r>
          </a:p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below:</a:t>
            </a:r>
          </a:p>
          <a:p>
            <a:pPr fontAlgn="base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as PDF and it shows tons of information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9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pPr marL="122472" indent="-122472">
              <a:buFontTx/>
              <a:buChar char="-"/>
            </a:pPr>
            <a:r>
              <a:rPr lang="en-US" sz="300" dirty="0"/>
              <a:t>Application online that covers all local scholarships/bursaries</a:t>
            </a:r>
          </a:p>
          <a:p>
            <a:pPr marL="122472" indent="-122472">
              <a:buFontTx/>
              <a:buChar char="-"/>
            </a:pPr>
            <a:r>
              <a:rPr lang="en-US" sz="300" dirty="0"/>
              <a:t>Preference given to full-time students for the top academic awards</a:t>
            </a:r>
          </a:p>
          <a:p>
            <a:pPr marL="122472" indent="-122472">
              <a:buFontTx/>
              <a:buChar char="-"/>
            </a:pPr>
            <a:r>
              <a:rPr lang="en-US" sz="300" dirty="0"/>
              <a:t>Some require an additional application, see list on website </a:t>
            </a:r>
          </a:p>
          <a:p>
            <a:pPr marL="122472" indent="-122472">
              <a:buFontTx/>
              <a:buChar char="-"/>
            </a:pPr>
            <a:r>
              <a:rPr lang="en-US" sz="300" dirty="0"/>
              <a:t>Awarded on scholarship night from various local businesses and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pPr marL="293934" lvl="1" indent="-195956">
              <a:buFontTx/>
              <a:buChar char="-"/>
            </a:pPr>
            <a:r>
              <a:rPr lang="en-US" sz="1400" dirty="0"/>
              <a:t>Based on criteria of the donor – (academics, affiliation, or citizenship)</a:t>
            </a:r>
          </a:p>
          <a:p>
            <a:pPr marL="293934" lvl="1" indent="-195956" defTabSz="195956">
              <a:buFontTx/>
              <a:buChar char="-"/>
              <a:defRPr/>
            </a:pPr>
            <a:r>
              <a:rPr lang="en-US" sz="1400" dirty="0"/>
              <a:t>Print the booklet so that you know what the donor is looking for. </a:t>
            </a:r>
          </a:p>
          <a:p>
            <a:pPr marL="293934" lvl="1" indent="-195956" defTabSz="195956">
              <a:buFontTx/>
              <a:buChar char="-"/>
              <a:defRPr/>
            </a:pPr>
            <a:r>
              <a:rPr lang="en-US" sz="1400" u="sng" dirty="0"/>
              <a:t>Don’t undersell yourself. Put everything you are involved with. Too much </a:t>
            </a:r>
          </a:p>
          <a:p>
            <a:pPr marL="293934" lvl="1" indent="-195956" defTabSz="195956">
              <a:buFontTx/>
              <a:buChar char="-"/>
              <a:defRPr/>
            </a:pPr>
            <a:r>
              <a:rPr lang="en-US" sz="1400" u="sng" dirty="0"/>
              <a:t>*Fill out application with your student to help with the affiliation </a:t>
            </a:r>
            <a:endParaRPr lang="en-US" sz="300" u="sng" dirty="0"/>
          </a:p>
          <a:p>
            <a:pPr marL="293934" lvl="1" indent="-195956" defTabSz="195956">
              <a:buFontTx/>
              <a:buChar char="-"/>
              <a:defRPr/>
            </a:pPr>
            <a:r>
              <a:rPr lang="en-US" sz="1400" dirty="0"/>
              <a:t>Many are chosen by the donor</a:t>
            </a:r>
          </a:p>
          <a:p>
            <a:pPr marL="293934" lvl="1" indent="-195956">
              <a:buFontTx/>
              <a:buChar char="-"/>
            </a:pPr>
            <a:r>
              <a:rPr lang="en-US" sz="1400" dirty="0"/>
              <a:t>The principal will abstain from the scholarship selection committee</a:t>
            </a:r>
          </a:p>
          <a:p>
            <a:pPr marL="293934" lvl="1" indent="-195956">
              <a:buFontTx/>
              <a:buChar char="-"/>
            </a:pPr>
            <a:r>
              <a:rPr lang="en-US" sz="1400" dirty="0"/>
              <a:t>Academic averages based on </a:t>
            </a:r>
            <a:r>
              <a:rPr lang="en-US" sz="1400" dirty="0">
                <a:solidFill>
                  <a:srgbClr val="FF0000"/>
                </a:solidFill>
              </a:rPr>
              <a:t>five courses </a:t>
            </a:r>
            <a:r>
              <a:rPr lang="en-US" sz="1400" dirty="0"/>
              <a:t>from approved academic courses. Reference </a:t>
            </a:r>
            <a:r>
              <a:rPr lang="en-US" sz="1400" dirty="0">
                <a:solidFill>
                  <a:srgbClr val="FF0000"/>
                </a:solidFill>
              </a:rPr>
              <a:t>University of Victoria </a:t>
            </a:r>
            <a:r>
              <a:rPr lang="en-US" sz="1400" dirty="0"/>
              <a:t>entrance guide</a:t>
            </a:r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r>
              <a:rPr lang="en-US" u="sng" dirty="0"/>
              <a:t>Open: </a:t>
            </a:r>
          </a:p>
          <a:p>
            <a:r>
              <a:rPr lang="en-US" sz="1100" b="1" dirty="0"/>
              <a:t>General (examples)</a:t>
            </a:r>
          </a:p>
          <a:p>
            <a:pPr lvl="1" algn="l"/>
            <a:r>
              <a:rPr lang="en-US" sz="1100" dirty="0"/>
              <a:t>Cranbrook Lions Club– deserving graduate</a:t>
            </a:r>
          </a:p>
          <a:p>
            <a:pPr lvl="1" algn="l"/>
            <a:r>
              <a:rPr lang="en-US" sz="1100" dirty="0"/>
              <a:t>Cranbrook Rotary Club Scholarship – deserving graduate w/ preference to student demonstrating community involvement</a:t>
            </a:r>
          </a:p>
          <a:p>
            <a:r>
              <a:rPr lang="en-US" sz="1100" b="1" dirty="0"/>
              <a:t>Career-Related (examples)</a:t>
            </a:r>
          </a:p>
          <a:p>
            <a:pPr lvl="1" algn="l"/>
            <a:r>
              <a:rPr lang="en-US" sz="1100" dirty="0"/>
              <a:t>F.W. Green Scholarship – deserving graduate entering health care / medicine</a:t>
            </a:r>
          </a:p>
          <a:p>
            <a:pPr lvl="1" algn="l"/>
            <a:r>
              <a:rPr lang="en-US" sz="1100" dirty="0"/>
              <a:t>Brian Mackie Memorial Art Scholarship – deserving art student pursuing career in Visual Arts </a:t>
            </a:r>
          </a:p>
          <a:p>
            <a:pPr lvl="1" algn="l"/>
            <a:endParaRPr lang="en-US" sz="1100" dirty="0"/>
          </a:p>
          <a:p>
            <a:pPr lvl="1" algn="l"/>
            <a:r>
              <a:rPr lang="en-US" sz="1100" u="sng" dirty="0"/>
              <a:t>Closed: </a:t>
            </a:r>
          </a:p>
          <a:p>
            <a:r>
              <a:rPr lang="en-US" sz="1000" b="1" dirty="0"/>
              <a:t>Subject Area (examples)</a:t>
            </a:r>
          </a:p>
          <a:p>
            <a:r>
              <a:rPr lang="en-US" sz="1000" dirty="0"/>
              <a:t>	Apex Accounting Scholarship – Top student who has chosen accounting as Post-Secondary field of study (must have taken Accounting 11 &amp; 12)</a:t>
            </a:r>
          </a:p>
          <a:p>
            <a:r>
              <a:rPr lang="en-US" sz="1000" dirty="0"/>
              <a:t>	Larisa Zak Memorial Drafting Award – deserving Drafting student</a:t>
            </a:r>
          </a:p>
          <a:p>
            <a:r>
              <a:rPr lang="en-US" sz="1000" b="1" dirty="0"/>
              <a:t>Organization / Affiliation (examples)</a:t>
            </a:r>
          </a:p>
          <a:p>
            <a:r>
              <a:rPr lang="en-US" sz="1000" dirty="0"/>
              <a:t>	Gyro Open Scholarship – deserving graduate. Preference given to a child/grandchild of a Gyro member</a:t>
            </a:r>
          </a:p>
          <a:p>
            <a:r>
              <a:rPr lang="en-US" sz="1000" dirty="0"/>
              <a:t>	Chris Williams Bursary – deserving graduate of Indigenous Ancestry</a:t>
            </a:r>
            <a:endParaRPr lang="en-CA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pPr marL="244945" indent="-244945">
              <a:buFontTx/>
              <a:buChar char="-"/>
            </a:pPr>
            <a:r>
              <a:rPr lang="en-US" sz="300" dirty="0"/>
              <a:t>Separate applications required</a:t>
            </a:r>
          </a:p>
          <a:p>
            <a:pPr marL="244945" indent="-244945">
              <a:buFontTx/>
              <a:buChar char="-"/>
            </a:pPr>
            <a:r>
              <a:rPr lang="en-US" sz="300" dirty="0"/>
              <a:t>Closing dates vary</a:t>
            </a:r>
          </a:p>
          <a:p>
            <a:r>
              <a:rPr lang="en-US" sz="900" b="1" dirty="0"/>
              <a:t>Examples include:</a:t>
            </a:r>
          </a:p>
          <a:p>
            <a:r>
              <a:rPr lang="en-US" b="1" dirty="0"/>
              <a:t>Sarah Whetham Memorial Scholarship</a:t>
            </a:r>
          </a:p>
          <a:p>
            <a:pPr lvl="1"/>
            <a:r>
              <a:rPr lang="en-US" sz="900" dirty="0"/>
              <a:t>$1000,  female graduate</a:t>
            </a:r>
          </a:p>
          <a:p>
            <a:pPr lvl="1"/>
            <a:r>
              <a:rPr lang="en-US" sz="900" dirty="0"/>
              <a:t>Highest mark on the Euclid Exam – continuing studies in Math, Physics, Engineering or Computer Programming</a:t>
            </a:r>
          </a:p>
          <a:p>
            <a:r>
              <a:rPr lang="en-US" b="1" dirty="0"/>
              <a:t>School District No.5 Top Student Award</a:t>
            </a:r>
          </a:p>
          <a:p>
            <a:pPr lvl="1"/>
            <a:r>
              <a:rPr lang="en-US" sz="900" dirty="0"/>
              <a:t>$1000, best final mark in English 12 or English First Peoples 12</a:t>
            </a:r>
          </a:p>
          <a:p>
            <a:pPr lvl="1"/>
            <a:r>
              <a:rPr lang="en-US" sz="900" dirty="0"/>
              <a:t>Leadership qualities (ability to inspire others)</a:t>
            </a:r>
          </a:p>
          <a:p>
            <a:pPr lvl="1"/>
            <a:r>
              <a:rPr lang="en-US" sz="900" dirty="0"/>
              <a:t>Extra curricular activities both inside and outside of school</a:t>
            </a:r>
            <a:endParaRPr lang="en-US" dirty="0"/>
          </a:p>
          <a:p>
            <a:pPr marL="244945" indent="-244945">
              <a:buFontTx/>
              <a:buChar char="-"/>
            </a:pPr>
            <a:endParaRPr lang="en-US" sz="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027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726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784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217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1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727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14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07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9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2046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2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9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200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918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710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56A42B-3AFC-97AD-AA8A-ECED2BF7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C3D6DF-8692-D19B-ECCC-A185D657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10CD7C-AF3A-2B0D-13EA-CD938C014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AF3094-FD91-E59D-D75A-221218BF4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9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576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881E4B-C898-29FF-4ADC-C55673AAF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5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7" r:id="rId20"/>
    <p:sldLayoutId id="2147483908" r:id="rId21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sd5.bc.ca/scholarsh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5.bc.ca/mbss/external-scholarshi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tr.bc.ca/student-services/student-support/financial-ai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aidbc.ca/sabc-home-page" TargetMode="External"/><Relationship Id="rId3" Type="http://schemas.openxmlformats.org/officeDocument/2006/relationships/hyperlink" Target="https://apply.educationplannerbc.ca/" TargetMode="External"/><Relationship Id="rId7" Type="http://schemas.openxmlformats.org/officeDocument/2006/relationships/hyperlink" Target="https://www2.gov.bc.ca/gov/content/education-training/k-12/support/transcripts-and-certific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rod.applyalberta.ca/" TargetMode="External"/><Relationship Id="rId5" Type="http://schemas.openxmlformats.org/officeDocument/2006/relationships/hyperlink" Target="https://learnerregistry.ae.alberta.ca/Home/StartAsnRequest" TargetMode="External"/><Relationship Id="rId10" Type="http://schemas.openxmlformats.org/officeDocument/2006/relationships/image" Target="../media/image21.emf"/><Relationship Id="rId4" Type="http://schemas.openxmlformats.org/officeDocument/2006/relationships/hyperlink" Target="https://www.postsecondarybc.ca/" TargetMode="External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5.bc.ca/mbss/graduating-stud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ic.ca/undergraduate/admissions/how-to-apply/approved-high-school-courses/bc-yukon/index.php#ipn-academic-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994CD5-CD77-C51C-C0DD-36D8A926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4054" y="1056020"/>
            <a:ext cx="4586817" cy="2097781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6000" dirty="0">
                <a:latin typeface="Aharoni" panose="020F0502020204030204" pitchFamily="2" charset="-79"/>
                <a:ea typeface="ADLaM Display" panose="02010000000000000000" pitchFamily="2" charset="0"/>
                <a:cs typeface="Aharoni" panose="020F0502020204030204" pitchFamily="2" charset="-79"/>
              </a:rPr>
              <a:t>MBSS Grad Scholarship</a:t>
            </a:r>
            <a:br>
              <a:rPr lang="en-US" sz="6000" dirty="0">
                <a:latin typeface="Aharoni" panose="020F0502020204030204" pitchFamily="2" charset="-79"/>
                <a:ea typeface="ADLaM Display" panose="02010000000000000000" pitchFamily="2" charset="0"/>
                <a:cs typeface="Aharoni" panose="020F0502020204030204" pitchFamily="2" charset="-79"/>
              </a:rPr>
            </a:br>
            <a:r>
              <a:rPr lang="en-US" sz="6000" dirty="0">
                <a:latin typeface="Aharoni" panose="020F0502020204030204" pitchFamily="2" charset="-79"/>
                <a:ea typeface="ADLaM Display" panose="02010000000000000000" pitchFamily="2" charset="0"/>
                <a:cs typeface="Aharoni" panose="020F0502020204030204" pitchFamily="2" charset="-79"/>
              </a:rPr>
              <a:t>Information </a:t>
            </a:r>
            <a:br>
              <a:rPr lang="en-US" sz="6000" dirty="0">
                <a:latin typeface="Aharoni" panose="020F0502020204030204" pitchFamily="2" charset="-79"/>
                <a:ea typeface="ADLaM Display" panose="02010000000000000000" pitchFamily="2" charset="0"/>
                <a:cs typeface="Aharoni" panose="020F0502020204030204" pitchFamily="2" charset="-79"/>
              </a:rPr>
            </a:br>
            <a:r>
              <a:rPr lang="en-US" sz="6000" dirty="0">
                <a:latin typeface="Aharoni" panose="020F0502020204030204" pitchFamily="2" charset="-79"/>
                <a:ea typeface="ADLaM Display" panose="02010000000000000000" pitchFamily="2" charset="0"/>
                <a:cs typeface="Aharoni" panose="020F0502020204030204" pitchFamily="2" charset="-79"/>
              </a:rPr>
              <a:t>Night </a:t>
            </a:r>
          </a:p>
        </p:txBody>
      </p:sp>
      <p:sp>
        <p:nvSpPr>
          <p:cNvPr id="60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Who will get the scholarships in the new, expensive world ...">
            <a:extLst>
              <a:ext uri="{FF2B5EF4-FFF2-40B4-BE49-F238E27FC236}">
                <a16:creationId xmlns:a16="http://schemas.microsoft.com/office/drawing/2014/main" id="{CF6C185B-B8FA-07C9-90C7-C256FB15D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2"/>
          <a:stretch>
            <a:fillRect/>
          </a:stretch>
        </p:blipFill>
        <p:spPr>
          <a:xfrm>
            <a:off x="932740" y="1356349"/>
            <a:ext cx="6461830" cy="444812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321278"/>
            <a:ext cx="10511627" cy="1012785"/>
          </a:xfrm>
        </p:spPr>
        <p:txBody>
          <a:bodyPr>
            <a:normAutofit/>
          </a:bodyPr>
          <a:lstStyle/>
          <a:p>
            <a:r>
              <a:rPr lang="en-US" sz="4400" b="1" dirty="0"/>
              <a:t>District/Provincial Awards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DAD6F-F849-9BED-9ADC-07CF52F0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4" y="1443055"/>
            <a:ext cx="2823893" cy="2905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B045D9-00C1-3978-D394-D173FD130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23" y="1443056"/>
            <a:ext cx="2823893" cy="2905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4D10C-784B-7F22-9A9C-2BAD7C12F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43055"/>
            <a:ext cx="2898913" cy="2905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D89CC4-4C9F-B503-53A5-7C43C4479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096" y="1443055"/>
            <a:ext cx="2851239" cy="2905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730AE3-DDE8-9BEB-B14E-C7F1C7B009DC}"/>
              </a:ext>
            </a:extLst>
          </p:cNvPr>
          <p:cNvSpPr txBox="1"/>
          <p:nvPr/>
        </p:nvSpPr>
        <p:spPr>
          <a:xfrm>
            <a:off x="256374" y="4554908"/>
            <a:ext cx="26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+mj-lt"/>
              </a:rPr>
              <a:t>Apply by May 1</a:t>
            </a:r>
            <a:r>
              <a:rPr lang="en-CA" baseline="30000" dirty="0">
                <a:latin typeface="+mj-lt"/>
              </a:rPr>
              <a:t>st</a:t>
            </a:r>
            <a:r>
              <a:rPr lang="en-CA" dirty="0">
                <a:latin typeface="+mj-lt"/>
              </a:rPr>
              <a:t> </a:t>
            </a:r>
          </a:p>
          <a:p>
            <a:pPr algn="ctr"/>
            <a:r>
              <a:rPr lang="en-CA" dirty="0">
                <a:latin typeface="+mj-lt"/>
              </a:rPr>
              <a:t>(Involves presentation</a:t>
            </a:r>
            <a:r>
              <a:rPr lang="en-US" dirty="0">
                <a:latin typeface="+mj-lt"/>
              </a:rPr>
              <a:t>)</a:t>
            </a:r>
            <a:endParaRPr lang="en-CA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03156-BF33-C903-985D-D82A9BE170B9}"/>
              </a:ext>
            </a:extLst>
          </p:cNvPr>
          <p:cNvSpPr txBox="1"/>
          <p:nvPr/>
        </p:nvSpPr>
        <p:spPr>
          <a:xfrm>
            <a:off x="3113923" y="4566796"/>
            <a:ext cx="279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+mj-lt"/>
              </a:rPr>
              <a:t>Apply by Feb. 15</a:t>
            </a:r>
            <a:r>
              <a:rPr lang="en-CA" sz="2000" baseline="30000" dirty="0">
                <a:latin typeface="+mj-lt"/>
              </a:rPr>
              <a:t>th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35BA9-6AA2-AD0C-7888-0CF49E9763BC}"/>
              </a:ext>
            </a:extLst>
          </p:cNvPr>
          <p:cNvSpPr txBox="1"/>
          <p:nvPr/>
        </p:nvSpPr>
        <p:spPr>
          <a:xfrm>
            <a:off x="6096000" y="4566796"/>
            <a:ext cx="285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+mj-lt"/>
              </a:rPr>
              <a:t>No application required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8A2C39-66B9-F5E2-1399-635453709AC6}"/>
              </a:ext>
            </a:extLst>
          </p:cNvPr>
          <p:cNvSpPr txBox="1"/>
          <p:nvPr/>
        </p:nvSpPr>
        <p:spPr>
          <a:xfrm>
            <a:off x="9153096" y="4554908"/>
            <a:ext cx="285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+mj-lt"/>
              </a:rPr>
              <a:t>Apply to MBSS by Feb. 6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C0EBE4-6B4C-5E7C-3660-6A4665215066}"/>
              </a:ext>
            </a:extLst>
          </p:cNvPr>
          <p:cNvSpPr txBox="1"/>
          <p:nvPr/>
        </p:nvSpPr>
        <p:spPr>
          <a:xfrm>
            <a:off x="565878" y="5500685"/>
            <a:ext cx="10860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Check SD5 District Scholarship page:</a:t>
            </a:r>
          </a:p>
          <a:p>
            <a:pPr algn="ctr"/>
            <a:r>
              <a:rPr lang="en-US" sz="3600" dirty="0">
                <a:latin typeface="+mj-lt"/>
                <a:hlinkClick r:id="rId7"/>
              </a:rPr>
              <a:t>https://www.sd5.bc.ca/scholarships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6" y="299803"/>
            <a:ext cx="8524758" cy="1124263"/>
          </a:xfrm>
        </p:spPr>
        <p:txBody>
          <a:bodyPr/>
          <a:lstStyle/>
          <a:p>
            <a:pPr algn="ctr"/>
            <a:r>
              <a:rPr lang="en-US" sz="4400" dirty="0"/>
              <a:t>External Scholarships &amp; Awards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4696" y="1424066"/>
            <a:ext cx="8664315" cy="4069009"/>
          </a:xfrm>
        </p:spPr>
        <p:txBody>
          <a:bodyPr>
            <a:noAutofit/>
          </a:bodyPr>
          <a:lstStyle/>
          <a:p>
            <a:endParaRPr lang="en-CA" sz="2800" b="1" dirty="0">
              <a:latin typeface="+mj-lt"/>
            </a:endParaRPr>
          </a:p>
          <a:p>
            <a:r>
              <a:rPr lang="en-US" sz="4000" b="1" dirty="0">
                <a:latin typeface="+mj-lt"/>
                <a:hlinkClick r:id="rId3"/>
              </a:rPr>
              <a:t>https://www.sd5.bc.ca/mbss/external-scholarships</a:t>
            </a:r>
            <a:endParaRPr lang="en-US" sz="4000" b="1" dirty="0">
              <a:latin typeface="+mj-lt"/>
            </a:endParaRPr>
          </a:p>
          <a:p>
            <a:endParaRPr lang="en-US" sz="40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Self directed</a:t>
            </a:r>
            <a:r>
              <a:rPr lang="en-CA" sz="4000" dirty="0">
                <a:latin typeface="+mj-lt"/>
              </a:rPr>
              <a:t>: No connection to 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000" dirty="0">
                <a:latin typeface="+mj-lt"/>
              </a:rPr>
              <a:t>Available to any student, anywhere.</a:t>
            </a:r>
          </a:p>
          <a:p>
            <a:endParaRPr lang="en-US" sz="2800" b="1" dirty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A01FF0-7C48-199F-CDD1-6522A4E8C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Entrance Scholarships, Awards, &amp; Bursaries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7152710" cy="37203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Applications typically open October 1</a:t>
            </a:r>
            <a:r>
              <a:rPr lang="en-US" sz="3200" baseline="30000" dirty="0">
                <a:latin typeface="+mj-lt"/>
              </a:rPr>
              <a:t>st</a:t>
            </a: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Search “Financial Aid” on specific Post-Secondary Institution websites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4563474"/>
            <a:ext cx="7992093" cy="1920454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>
                <a:latin typeface="+mj-lt"/>
              </a:rPr>
              <a:t>Example:  College of the Rockies</a:t>
            </a:r>
          </a:p>
          <a:p>
            <a:r>
              <a:rPr lang="en-US" sz="11200" dirty="0">
                <a:latin typeface="+mj-lt"/>
                <a:hlinkClick r:id="rId3"/>
              </a:rPr>
              <a:t>https://cotr.bc.ca/student-services/student-support/financial-aid/</a:t>
            </a:r>
            <a:endParaRPr lang="en-US" sz="11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30" y="2664998"/>
            <a:ext cx="9875463" cy="999746"/>
          </a:xfrm>
        </p:spPr>
        <p:txBody>
          <a:bodyPr/>
          <a:lstStyle/>
          <a:p>
            <a:r>
              <a:rPr lang="en-US" dirty="0"/>
              <a:t>Support with Scholarships: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DC9106-D0E6-3C50-618F-85A58942E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60300"/>
              </p:ext>
            </p:extLst>
          </p:nvPr>
        </p:nvGraphicFramePr>
        <p:xfrm>
          <a:off x="6473055" y="600321"/>
          <a:ext cx="4331315" cy="612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56278" imgH="10693327" progId="Acrobat.Document.DC">
                  <p:embed/>
                </p:oleObj>
              </mc:Choice>
              <mc:Fallback>
                <p:oleObj name="Acrobat Document" r:id="rId3" imgW="7556278" imgH="10693327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DDC9106-D0E6-3C50-618F-85A58942E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3055" y="600321"/>
                        <a:ext cx="4331315" cy="612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D2D7-C40E-18B8-9F37-B8FE82FE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99" y="428815"/>
            <a:ext cx="10762089" cy="999746"/>
          </a:xfrm>
        </p:spPr>
        <p:txBody>
          <a:bodyPr/>
          <a:lstStyle/>
          <a:p>
            <a:pPr algn="ctr"/>
            <a:r>
              <a:rPr lang="en-US" dirty="0"/>
              <a:t>How to Apply &amp; Send Official Transcripts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57E12-3A33-74AD-5F07-6E6A1164E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6AFF6-1037-DAA5-0E75-B47BC2D6EAA2}"/>
              </a:ext>
            </a:extLst>
          </p:cNvPr>
          <p:cNvSpPr txBox="1"/>
          <p:nvPr/>
        </p:nvSpPr>
        <p:spPr>
          <a:xfrm>
            <a:off x="6689767" y="2148303"/>
            <a:ext cx="5330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https://apply.educationplannerbc.ca/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https://www.postsecondarybc.ca/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https://learnerregistry.ae.alberta.ca/Home/StartAsnRequest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https://prod.applyalberta.ca/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https://www2.gov.bc.ca/gov/content/education-training/k-12/support/transcripts-and-certificates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https://studentaidbc.ca/sabc-home-page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4C5ADE-B406-E0F3-26FA-E30D81435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259435"/>
              </p:ext>
            </p:extLst>
          </p:nvPr>
        </p:nvGraphicFramePr>
        <p:xfrm>
          <a:off x="2124446" y="1297932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7556278" imgH="10693327" progId="Acrobat.Document.DC">
                  <p:embed/>
                </p:oleObj>
              </mc:Choice>
              <mc:Fallback>
                <p:oleObj name="Acrobat Document" r:id="rId9" imgW="7556278" imgH="10693327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4C5ADE-B406-E0F3-26FA-E30D81435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4446" y="1297932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50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9C0CD-0C24-3131-62DC-D7519458DD01}"/>
              </a:ext>
            </a:extLst>
          </p:cNvPr>
          <p:cNvSpPr txBox="1"/>
          <p:nvPr/>
        </p:nvSpPr>
        <p:spPr>
          <a:xfrm>
            <a:off x="1898023" y="1245037"/>
            <a:ext cx="85285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Does your grad have what they need?</a:t>
            </a:r>
          </a:p>
          <a:p>
            <a:pPr indent="0">
              <a:spcBef>
                <a:spcPct val="0"/>
              </a:spcBef>
              <a:buClrTx/>
              <a:buSzTx/>
              <a:buNone/>
            </a:pPr>
            <a:endParaRPr lang="en-US" altLang="en-US" sz="32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200" u="sng" dirty="0">
                <a:solidFill>
                  <a:schemeClr val="bg1"/>
                </a:solidFill>
                <a:latin typeface="+mj-lt"/>
              </a:rPr>
              <a:t>All required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courses &amp; a </a:t>
            </a:r>
            <a:r>
              <a:rPr lang="en-US" altLang="en-US" sz="3200" b="1" u="sng" dirty="0">
                <a:solidFill>
                  <a:schemeClr val="bg1"/>
                </a:solidFill>
                <a:latin typeface="+mj-lt"/>
              </a:rPr>
              <a:t>minimum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u="sng" dirty="0">
                <a:solidFill>
                  <a:schemeClr val="bg1"/>
                </a:solidFill>
                <a:latin typeface="+mj-lt"/>
              </a:rPr>
              <a:t>80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 credits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At least </a:t>
            </a:r>
            <a:r>
              <a:rPr lang="en-US" altLang="en-US" sz="3200" u="sng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 Fine Arts or Applied Skill course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200" u="sng" dirty="0">
                <a:solidFill>
                  <a:schemeClr val="bg1"/>
                </a:solidFill>
                <a:latin typeface="+mj-lt"/>
              </a:rPr>
              <a:t>16 credits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at the grade 12 level (including CLC 12 and English 12)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200" u="sng" dirty="0">
                <a:solidFill>
                  <a:schemeClr val="bg1"/>
                </a:solidFill>
                <a:latin typeface="+mj-lt"/>
              </a:rPr>
              <a:t>3 x Assessments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 (Lit 10, Num 10 &amp; Lit 12)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1 x Indigenous focused course</a:t>
            </a:r>
          </a:p>
        </p:txBody>
      </p:sp>
    </p:spTree>
    <p:extLst>
      <p:ext uri="{BB962C8B-B14F-4D97-AF65-F5344CB8AC3E}">
        <p14:creationId xmlns:p14="http://schemas.microsoft.com/office/powerpoint/2010/main" val="120116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D909-8748-D92B-CF5A-8D328B19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sure? </a:t>
            </a:r>
            <a:br>
              <a:rPr lang="en-US" dirty="0"/>
            </a:br>
            <a:r>
              <a:rPr lang="en-US" dirty="0"/>
              <a:t>Log into the BC Transcript Service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D8F57-4840-2761-C333-DB70C49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4D3A6-1246-9686-5AE2-C21B5883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18" y="268173"/>
            <a:ext cx="4594711" cy="63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1DDE0-6DB2-DDBA-4E9D-19D747F3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9324E-A19E-4B6B-554D-05F33695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0" y="3034068"/>
            <a:ext cx="9715452" cy="3236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25446-9774-00C4-0432-158C6F4F2FA4}"/>
              </a:ext>
            </a:extLst>
          </p:cNvPr>
          <p:cNvSpPr txBox="1"/>
          <p:nvPr/>
        </p:nvSpPr>
        <p:spPr>
          <a:xfrm>
            <a:off x="2252156" y="480060"/>
            <a:ext cx="9132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u="sng" dirty="0">
                <a:latin typeface="+mj-lt"/>
              </a:rPr>
              <a:t>Steps:</a:t>
            </a:r>
          </a:p>
          <a:p>
            <a:pPr fontAlgn="base"/>
            <a:r>
              <a:rPr lang="en-US" sz="2400" dirty="0">
                <a:latin typeface="+mj-lt"/>
              </a:rPr>
              <a:t>1.	Go to Ministry Transcript Service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+mj-lt"/>
              </a:rPr>
              <a:t>Create a BCEID account</a:t>
            </a:r>
          </a:p>
          <a:p>
            <a:pPr fontAlgn="base"/>
            <a:r>
              <a:rPr lang="en-US" sz="2400" dirty="0">
                <a:latin typeface="+mj-lt"/>
              </a:rPr>
              <a:t>(need PEN number, legal name and a preferred email)</a:t>
            </a:r>
          </a:p>
          <a:p>
            <a:pPr fontAlgn="base"/>
            <a:r>
              <a:rPr lang="en-US" sz="2400" dirty="0">
                <a:latin typeface="+mj-lt"/>
              </a:rPr>
              <a:t>2.	Once created, confirm email.</a:t>
            </a:r>
          </a:p>
          <a:p>
            <a:pPr fontAlgn="base"/>
            <a:r>
              <a:rPr lang="en-US" sz="2400" dirty="0">
                <a:latin typeface="+mj-lt"/>
              </a:rPr>
              <a:t>3.	Re-login to BC Transcript service and go to </a:t>
            </a:r>
            <a:r>
              <a:rPr lang="en-US" sz="2400" b="1" dirty="0">
                <a:latin typeface="+mj-lt"/>
              </a:rPr>
              <a:t>“view transcript”</a:t>
            </a:r>
            <a:r>
              <a:rPr lang="en-US" sz="2400" dirty="0">
                <a:latin typeface="+mj-lt"/>
              </a:rPr>
              <a:t>.</a:t>
            </a:r>
          </a:p>
          <a:p>
            <a:pPr fontAlgn="base"/>
            <a:r>
              <a:rPr lang="en-US" sz="2400" dirty="0">
                <a:latin typeface="+mj-lt"/>
              </a:rPr>
              <a:t>4.	View as PDF.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3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48EC8-B7DE-A30B-E2EE-B7C62E26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733B5-5C23-F876-1BA5-ED800356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94" y="364418"/>
            <a:ext cx="4515065" cy="6004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74B9A-6E45-7022-2967-3A59B4B5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06" y="279811"/>
            <a:ext cx="4920074" cy="61735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08207E-0099-E3C2-69B0-D6BA1528D49D}"/>
              </a:ext>
            </a:extLst>
          </p:cNvPr>
          <p:cNvSpPr/>
          <p:nvPr/>
        </p:nvSpPr>
        <p:spPr>
          <a:xfrm>
            <a:off x="6007006" y="2771775"/>
            <a:ext cx="4920074" cy="16344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E2DF09-36A0-A7CA-159E-D4DEAD80DD2A}"/>
              </a:ext>
            </a:extLst>
          </p:cNvPr>
          <p:cNvSpPr/>
          <p:nvPr/>
        </p:nvSpPr>
        <p:spPr>
          <a:xfrm>
            <a:off x="1183192" y="4740300"/>
            <a:ext cx="4106439" cy="171305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7" y="-425451"/>
            <a:ext cx="3066637" cy="3079751"/>
          </a:xfrm>
        </p:spPr>
        <p:txBody>
          <a:bodyPr>
            <a:normAutofit/>
          </a:bodyPr>
          <a:lstStyle/>
          <a:p>
            <a:r>
              <a:rPr lang="en-US" sz="4400" dirty="0"/>
              <a:t>Scholarship </a:t>
            </a:r>
            <a:br>
              <a:rPr lang="en-US" sz="4400" dirty="0"/>
            </a:br>
            <a:r>
              <a:rPr lang="en-US" sz="4400" dirty="0"/>
              <a:t>Categories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6862E83-C56E-52D3-B8DF-16055B442AB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35843184"/>
              </p:ext>
            </p:extLst>
          </p:nvPr>
        </p:nvGraphicFramePr>
        <p:xfrm>
          <a:off x="1653478" y="449037"/>
          <a:ext cx="10491722" cy="570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681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7" y="4393367"/>
            <a:ext cx="3341914" cy="2046513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MBSS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(Internal) Scholarships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24943" y="326571"/>
            <a:ext cx="8207828" cy="6368141"/>
          </a:xfrm>
        </p:spPr>
        <p:txBody>
          <a:bodyPr>
            <a:normAutofit/>
          </a:bodyPr>
          <a:lstStyle/>
          <a:p>
            <a:pPr algn="ctr"/>
            <a:endParaRPr lang="en-CA" sz="4200" dirty="0">
              <a:latin typeface="+mj-lt"/>
            </a:endParaRPr>
          </a:p>
          <a:p>
            <a:pPr algn="ctr"/>
            <a:r>
              <a:rPr lang="en-CA" sz="4200" dirty="0">
                <a:latin typeface="+mj-lt"/>
              </a:rPr>
              <a:t>Mount Baker Students </a:t>
            </a:r>
            <a:r>
              <a:rPr lang="en-CA" sz="4200" b="1" u="sng" dirty="0">
                <a:latin typeface="+mj-lt"/>
              </a:rPr>
              <a:t>ONLY</a:t>
            </a:r>
            <a:endParaRPr lang="en-CA" sz="4200" dirty="0">
              <a:latin typeface="+mj-lt"/>
            </a:endParaRPr>
          </a:p>
          <a:p>
            <a:pPr algn="ctr"/>
            <a:endParaRPr lang="en-CA" sz="4200" dirty="0">
              <a:latin typeface="+mj-lt"/>
            </a:endParaRPr>
          </a:p>
          <a:p>
            <a:pPr algn="ctr"/>
            <a:r>
              <a:rPr lang="en-CA" sz="4200" dirty="0">
                <a:latin typeface="+mj-lt"/>
              </a:rPr>
              <a:t>Apply online on MBSS website:</a:t>
            </a:r>
          </a:p>
          <a:p>
            <a:pPr algn="ctr"/>
            <a:endParaRPr lang="en-CA" sz="42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CA" sz="4200" dirty="0">
                <a:solidFill>
                  <a:srgbClr val="FF0000"/>
                </a:solidFill>
                <a:latin typeface="+mj-lt"/>
              </a:rPr>
              <a:t>Opens Feb 17, 2026 – April 2, 2026 (*3:00PM)</a:t>
            </a:r>
          </a:p>
          <a:p>
            <a:pPr algn="ctr"/>
            <a:endParaRPr lang="en-CA" sz="42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CA" sz="3200" b="1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https://www.sd5.bc.ca/mbss/graduating-student</a:t>
            </a:r>
            <a:endParaRPr lang="en-CA" sz="3200" b="1" dirty="0">
              <a:latin typeface="+mj-lt"/>
            </a:endParaRPr>
          </a:p>
          <a:p>
            <a:pPr algn="ctr"/>
            <a:endParaRPr lang="en-CA" sz="3200" b="1" dirty="0">
              <a:latin typeface="+mj-lt"/>
            </a:endParaRPr>
          </a:p>
          <a:p>
            <a:pPr algn="ctr"/>
            <a:endParaRPr lang="en-CA" sz="4200" b="1" dirty="0">
              <a:solidFill>
                <a:srgbClr val="FF0000"/>
              </a:solidFill>
            </a:endParaRPr>
          </a:p>
          <a:p>
            <a:endParaRPr lang="en-CA" sz="4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4400" dirty="0"/>
          </a:p>
          <a:p>
            <a:pPr algn="ctr"/>
            <a:endParaRPr lang="en-US" sz="4200" b="1" dirty="0">
              <a:solidFill>
                <a:srgbClr val="FF0000"/>
              </a:solidFill>
            </a:endParaRPr>
          </a:p>
          <a:p>
            <a:pPr algn="ctr"/>
            <a:endParaRPr lang="en-US" sz="4200" b="1" dirty="0">
              <a:solidFill>
                <a:srgbClr val="FF0000"/>
              </a:solidFill>
            </a:endParaRPr>
          </a:p>
          <a:p>
            <a:pPr algn="ctr"/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" y="450396"/>
            <a:ext cx="7030387" cy="956583"/>
          </a:xfrm>
        </p:spPr>
        <p:txBody>
          <a:bodyPr/>
          <a:lstStyle/>
          <a:p>
            <a:r>
              <a:rPr lang="en-US" u="sng" dirty="0"/>
              <a:t>MBSS (Internal) Scholarship Eligibility:</a:t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0" y="1171234"/>
            <a:ext cx="8281531" cy="579919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4500" dirty="0">
                <a:latin typeface="+mj-lt"/>
              </a:rPr>
              <a:t>Graduate in good academic standing </a:t>
            </a:r>
          </a:p>
          <a:p>
            <a:pPr lvl="1"/>
            <a:r>
              <a:rPr lang="en-US" sz="4500" dirty="0">
                <a:latin typeface="+mj-lt"/>
              </a:rPr>
              <a:t>Completed the online application by </a:t>
            </a:r>
            <a:r>
              <a:rPr lang="en-US" sz="4500" dirty="0">
                <a:solidFill>
                  <a:srgbClr val="FF0000"/>
                </a:solidFill>
                <a:latin typeface="+mj-lt"/>
              </a:rPr>
              <a:t>April 2, 2026</a:t>
            </a:r>
          </a:p>
          <a:p>
            <a:pPr lvl="1"/>
            <a:r>
              <a:rPr lang="en-US" sz="4500" dirty="0">
                <a:latin typeface="+mj-lt"/>
              </a:rPr>
              <a:t>Completed minimum 32 credits through SD #5 </a:t>
            </a:r>
          </a:p>
          <a:p>
            <a:pPr lvl="1"/>
            <a:r>
              <a:rPr lang="en-US" sz="4500" dirty="0">
                <a:latin typeface="+mj-lt"/>
              </a:rPr>
              <a:t>Affiliation and/or Citizenship and/or Academic</a:t>
            </a:r>
          </a:p>
          <a:p>
            <a:pPr lvl="2"/>
            <a:r>
              <a:rPr lang="en-US" sz="4500" dirty="0">
                <a:latin typeface="+mj-lt"/>
              </a:rPr>
              <a:t>Academic based on UVIC entrance guide</a:t>
            </a:r>
            <a:r>
              <a:rPr lang="en-US" sz="4300" dirty="0">
                <a:latin typeface="+mj-lt"/>
              </a:rPr>
              <a:t>:</a:t>
            </a:r>
          </a:p>
          <a:p>
            <a:pPr marL="1371600" lvl="3" indent="0">
              <a:buNone/>
            </a:pPr>
            <a:r>
              <a:rPr lang="en-US" sz="3800" dirty="0">
                <a:hlinkClick r:id="rId3" tooltip="https://www.uvic.ca/undergraduate/admissions/how-to-apply/approved-high-school-courses/bc-yukon/index.php#ipn-academic-12"/>
              </a:rPr>
              <a:t>https://www.uvic.ca/undergraduate/admissions/how-to-apply/approved-high-school-courses/bc-yukon/index.php#ipn-academic-12</a:t>
            </a:r>
            <a:endParaRPr lang="en-US" sz="3800" dirty="0">
              <a:latin typeface="+mj-lt"/>
            </a:endParaRPr>
          </a:p>
          <a:p>
            <a:pPr lvl="1"/>
            <a:r>
              <a:rPr lang="en-US" sz="4500" dirty="0">
                <a:latin typeface="+mj-lt"/>
              </a:rPr>
              <a:t>Online courses must be 75% complete and self-reported by </a:t>
            </a:r>
            <a:r>
              <a:rPr lang="en-US" sz="4500" dirty="0">
                <a:solidFill>
                  <a:schemeClr val="accent1"/>
                </a:solidFill>
                <a:latin typeface="+mj-lt"/>
              </a:rPr>
              <a:t>May 1, 2025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59ABC0E-B336-E81B-4552-507D7A1C198B}"/>
              </a:ext>
            </a:extLst>
          </p:cNvPr>
          <p:cNvSpPr/>
          <p:nvPr/>
        </p:nvSpPr>
        <p:spPr>
          <a:xfrm>
            <a:off x="4654055" y="1839600"/>
            <a:ext cx="3763950" cy="436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C4EDF3B-3F30-9B77-915A-AC91FCA8F8B9}"/>
              </a:ext>
            </a:extLst>
          </p:cNvPr>
          <p:cNvSpPr/>
          <p:nvPr/>
        </p:nvSpPr>
        <p:spPr>
          <a:xfrm>
            <a:off x="914400" y="1839600"/>
            <a:ext cx="3763950" cy="436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03" y="650600"/>
            <a:ext cx="8364511" cy="1091627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u="sng" dirty="0">
                <a:solidFill>
                  <a:schemeClr val="tx1"/>
                </a:solidFill>
              </a:rPr>
              <a:t>Open Awards   vs.   Limited Awards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B055515B-16B2-6245-F5FB-7CB40C0F030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1839600"/>
            <a:ext cx="3283119" cy="41441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Open:</a:t>
            </a:r>
          </a:p>
          <a:p>
            <a:pPr algn="ctr">
              <a:buFontTx/>
              <a:buChar char="-"/>
            </a:pPr>
            <a:r>
              <a:rPr lang="en-US" sz="3200" dirty="0">
                <a:latin typeface="+mj-lt"/>
              </a:rPr>
              <a:t>All students who have applied</a:t>
            </a:r>
          </a:p>
          <a:p>
            <a:pPr algn="ctr">
              <a:buFontTx/>
              <a:buChar char="-"/>
            </a:pPr>
            <a:r>
              <a:rPr lang="en-US" sz="3200" dirty="0">
                <a:latin typeface="+mj-lt"/>
              </a:rPr>
              <a:t>Generally based on academics and/or citizenship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ABDC41-15EC-6C8E-8874-ECBFD655B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2159" y="1894126"/>
            <a:ext cx="3763950" cy="41441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Limited:</a:t>
            </a:r>
          </a:p>
          <a:p>
            <a:pPr algn="ctr"/>
            <a:r>
              <a:rPr lang="en-US" sz="3200" dirty="0">
                <a:latin typeface="+mj-lt"/>
              </a:rPr>
              <a:t>- Criteria specified by donor</a:t>
            </a:r>
          </a:p>
          <a:p>
            <a:pPr algn="ctr"/>
            <a:r>
              <a:rPr lang="en-US" sz="3200" dirty="0">
                <a:latin typeface="+mj-lt"/>
              </a:rPr>
              <a:t>- May be based on specific subject area or direct affiliation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33443E1-A890-6A67-9B97-2A4189B82F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tlas">
  <a:themeElements>
    <a:clrScheme name="Custom 1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B91401"/>
      </a:accent2>
      <a:accent3>
        <a:srgbClr val="8F8F8F"/>
      </a:accent3>
      <a:accent4>
        <a:srgbClr val="333333"/>
      </a:accent4>
      <a:accent5>
        <a:srgbClr val="7C0D00"/>
      </a:accent5>
      <a:accent6>
        <a:srgbClr val="0C0C0C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purl.org/dc/dcmitype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230e9df3-be65-4c73-a93b-d1236ebd677e"/>
    <ds:schemaRef ds:uri="http://purl.org/dc/elements/1.1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4599</TotalTime>
  <Words>922</Words>
  <Application>Microsoft Office PowerPoint</Application>
  <PresentationFormat>Widescreen</PresentationFormat>
  <Paragraphs>135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Rockwell</vt:lpstr>
      <vt:lpstr>Wingdings</vt:lpstr>
      <vt:lpstr>Atlas</vt:lpstr>
      <vt:lpstr>Acrobat Document</vt:lpstr>
      <vt:lpstr>MBSS Grad Scholarship Information  Night </vt:lpstr>
      <vt:lpstr>PowerPoint Presentation</vt:lpstr>
      <vt:lpstr>Not sure?  Log into the BC Transcript Service </vt:lpstr>
      <vt:lpstr>PowerPoint Presentation</vt:lpstr>
      <vt:lpstr>PowerPoint Presentation</vt:lpstr>
      <vt:lpstr>Scholarship  Categories</vt:lpstr>
      <vt:lpstr>MBSS (Internal) Scholarships </vt:lpstr>
      <vt:lpstr>MBSS (Internal) Scholarship Eligibility: </vt:lpstr>
      <vt:lpstr>Open Awards   vs.   Limited Awards </vt:lpstr>
      <vt:lpstr>District/Provincial Awards</vt:lpstr>
      <vt:lpstr>External Scholarships &amp; Awards</vt:lpstr>
      <vt:lpstr>Entrance Scholarships, Awards, &amp; Bursaries</vt:lpstr>
      <vt:lpstr>Support with Scholarships:</vt:lpstr>
      <vt:lpstr>How to Apply &amp; Send Official Transcripts</vt:lpstr>
    </vt:vector>
  </TitlesOfParts>
  <Company>SD5 Southeast Kootenay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Leah Draper</dc:creator>
  <cp:lastModifiedBy>Brittney Boehmer</cp:lastModifiedBy>
  <cp:revision>2</cp:revision>
  <cp:lastPrinted>2025-11-17T20:07:18Z</cp:lastPrinted>
  <dcterms:created xsi:type="dcterms:W3CDTF">2025-11-13T16:20:35Z</dcterms:created>
  <dcterms:modified xsi:type="dcterms:W3CDTF">2025-11-19T22:23:46Z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