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1"/>
  </p:sldMasterIdLst>
  <p:notesMasterIdLst>
    <p:notesMasterId r:id="rId11"/>
  </p:notesMasterIdLst>
  <p:handoutMasterIdLst>
    <p:handoutMasterId r:id="rId12"/>
  </p:handoutMasterIdLst>
  <p:sldIdLst>
    <p:sldId id="257" r:id="rId2"/>
    <p:sldId id="258" r:id="rId3"/>
    <p:sldId id="267" r:id="rId4"/>
    <p:sldId id="268" r:id="rId5"/>
    <p:sldId id="269" r:id="rId6"/>
    <p:sldId id="271" r:id="rId7"/>
    <p:sldId id="270" r:id="rId8"/>
    <p:sldId id="262" r:id="rId9"/>
    <p:sldId id="272" r:id="rId10"/>
  </p:sldIdLst>
  <p:sldSz cx="12188825" cy="6858000"/>
  <p:notesSz cx="7023100" cy="93091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945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192">
          <p15:clr>
            <a:srgbClr val="A4A3A4"/>
          </p15:clr>
        </p15:guide>
        <p15:guide id="5" orient="horz" pos="1072">
          <p15:clr>
            <a:srgbClr val="A4A3A4"/>
          </p15:clr>
        </p15:guide>
        <p15:guide id="6" pos="3839">
          <p15:clr>
            <a:srgbClr val="A4A3A4"/>
          </p15:clr>
        </p15:guide>
        <p15:guide id="7" pos="704">
          <p15:clr>
            <a:srgbClr val="A4A3A4"/>
          </p15:clr>
        </p15:guide>
        <p15:guide id="8" pos="71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DBED569-4797-4DF1-A0F4-6AAB3CD982D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6" autoAdjust="0"/>
    <p:restoredTop sz="96182" autoAdjust="0"/>
  </p:normalViewPr>
  <p:slideViewPr>
    <p:cSldViewPr showGuides="1">
      <p:cViewPr varScale="1">
        <p:scale>
          <a:sx n="68" d="100"/>
          <a:sy n="68" d="100"/>
        </p:scale>
        <p:origin x="576" y="68"/>
      </p:cViewPr>
      <p:guideLst>
        <p:guide orient="horz" pos="2160"/>
        <p:guide orient="horz" pos="945"/>
        <p:guide orient="horz" pos="3888"/>
        <p:guide orient="horz" pos="192"/>
        <p:guide orient="horz" pos="1072"/>
        <p:guide pos="3839"/>
        <p:guide pos="704"/>
        <p:guide pos="7102"/>
      </p:guideLst>
    </p:cSldViewPr>
  </p:slideViewPr>
  <p:outlineViewPr>
    <p:cViewPr>
      <p:scale>
        <a:sx n="33" d="100"/>
        <a:sy n="33" d="100"/>
      </p:scale>
      <p:origin x="0" y="-2886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1644" y="96"/>
      </p:cViewPr>
      <p:guideLst>
        <p:guide orient="horz" pos="2932"/>
        <p:guide pos="221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CA" dirty="0"/>
              <a:t>Literacy Locater</a:t>
            </a:r>
            <a:r>
              <a:rPr lang="en-CA" baseline="0" dirty="0"/>
              <a:t> Reading Levels</a:t>
            </a:r>
            <a:endParaRPr lang="en-CA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E5-4BA0-ADB5-49D00AC11B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E5-4BA0-ADB5-49D00AC11B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7E5-4BA0-ADB5-49D00AC11B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31460719"/>
        <c:axId val="1836629615"/>
      </c:barChart>
      <c:catAx>
        <c:axId val="183146071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836629615"/>
        <c:crosses val="autoZero"/>
        <c:auto val="1"/>
        <c:lblAlgn val="ctr"/>
        <c:lblOffset val="100"/>
        <c:noMultiLvlLbl val="0"/>
      </c:catAx>
      <c:valAx>
        <c:axId val="18366296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1460719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19415D-4377-4039-938C-68A08F015439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C4D59347-D7B1-4CD6-B2EE-0C19F497E705}">
      <dgm:prSet phldrT="[Text]" phldr="0" custT="1"/>
      <dgm:spPr/>
      <dgm:t>
        <a:bodyPr/>
        <a:lstStyle/>
        <a:p>
          <a:r>
            <a:rPr lang="en-US" sz="3200" dirty="0"/>
            <a:t>Level 4</a:t>
          </a:r>
          <a:endParaRPr lang="en-CA" sz="3200" dirty="0"/>
        </a:p>
      </dgm:t>
    </dgm:pt>
    <dgm:pt modelId="{067092CD-60D1-44BC-A84F-6C01A0878024}" type="parTrans" cxnId="{3FE9495B-2769-45EA-836A-3F93E21F4887}">
      <dgm:prSet/>
      <dgm:spPr/>
      <dgm:t>
        <a:bodyPr/>
        <a:lstStyle/>
        <a:p>
          <a:endParaRPr lang="en-CA"/>
        </a:p>
      </dgm:t>
    </dgm:pt>
    <dgm:pt modelId="{B523CDA0-3370-46BA-984F-832AAA6E8C70}" type="sibTrans" cxnId="{3FE9495B-2769-45EA-836A-3F93E21F4887}">
      <dgm:prSet/>
      <dgm:spPr/>
      <dgm:t>
        <a:bodyPr/>
        <a:lstStyle/>
        <a:p>
          <a:endParaRPr lang="en-CA"/>
        </a:p>
      </dgm:t>
    </dgm:pt>
    <dgm:pt modelId="{98C8AD9B-2E20-4487-B44B-F1857CDB769C}">
      <dgm:prSet phldrT="[Text]" phldr="0" custT="1"/>
      <dgm:spPr/>
      <dgm:t>
        <a:bodyPr/>
        <a:lstStyle/>
        <a:p>
          <a:r>
            <a:rPr lang="en-US" sz="3200" dirty="0"/>
            <a:t>Level 3</a:t>
          </a:r>
          <a:endParaRPr lang="en-CA" sz="3200" dirty="0"/>
        </a:p>
      </dgm:t>
    </dgm:pt>
    <dgm:pt modelId="{953E0E50-0A5B-4921-992E-BC08D574919E}" type="parTrans" cxnId="{DF23A8BE-52E8-4DEB-A74A-FA572BB403DD}">
      <dgm:prSet/>
      <dgm:spPr/>
      <dgm:t>
        <a:bodyPr/>
        <a:lstStyle/>
        <a:p>
          <a:endParaRPr lang="en-CA"/>
        </a:p>
      </dgm:t>
    </dgm:pt>
    <dgm:pt modelId="{3A6C2644-288D-4C2C-8557-89C7D006EF34}" type="sibTrans" cxnId="{DF23A8BE-52E8-4DEB-A74A-FA572BB403DD}">
      <dgm:prSet/>
      <dgm:spPr/>
      <dgm:t>
        <a:bodyPr/>
        <a:lstStyle/>
        <a:p>
          <a:endParaRPr lang="en-CA"/>
        </a:p>
      </dgm:t>
    </dgm:pt>
    <dgm:pt modelId="{D338361F-09AB-4F53-829C-FF5CBB191943}">
      <dgm:prSet phldrT="[Text]" phldr="0" custT="1"/>
      <dgm:spPr/>
      <dgm:t>
        <a:bodyPr/>
        <a:lstStyle/>
        <a:p>
          <a:r>
            <a:rPr lang="en-US" sz="3200" dirty="0"/>
            <a:t>Level 1/2</a:t>
          </a:r>
          <a:endParaRPr lang="en-CA" sz="3200" dirty="0"/>
        </a:p>
      </dgm:t>
    </dgm:pt>
    <dgm:pt modelId="{6A3C77D7-AAA8-4CEB-A0EC-801035D69008}" type="parTrans" cxnId="{0B942759-4157-441A-8E7B-1A145EA871DB}">
      <dgm:prSet/>
      <dgm:spPr/>
      <dgm:t>
        <a:bodyPr/>
        <a:lstStyle/>
        <a:p>
          <a:endParaRPr lang="en-CA"/>
        </a:p>
      </dgm:t>
    </dgm:pt>
    <dgm:pt modelId="{6FAE51DD-A33C-4C2E-A55A-7E958EC88A34}" type="sibTrans" cxnId="{0B942759-4157-441A-8E7B-1A145EA871DB}">
      <dgm:prSet/>
      <dgm:spPr/>
      <dgm:t>
        <a:bodyPr/>
        <a:lstStyle/>
        <a:p>
          <a:endParaRPr lang="en-CA"/>
        </a:p>
      </dgm:t>
    </dgm:pt>
    <dgm:pt modelId="{7144F6E3-810E-43BB-B885-76D14C92824D}" type="pres">
      <dgm:prSet presAssocID="{4A19415D-4377-4039-938C-68A08F015439}" presName="Name0" presStyleCnt="0">
        <dgm:presLayoutVars>
          <dgm:dir/>
          <dgm:animLvl val="lvl"/>
          <dgm:resizeHandles val="exact"/>
        </dgm:presLayoutVars>
      </dgm:prSet>
      <dgm:spPr/>
    </dgm:pt>
    <dgm:pt modelId="{61C7D7E4-288B-4676-A9AF-79308A992F55}" type="pres">
      <dgm:prSet presAssocID="{C4D59347-D7B1-4CD6-B2EE-0C19F497E705}" presName="Name8" presStyleCnt="0"/>
      <dgm:spPr/>
    </dgm:pt>
    <dgm:pt modelId="{366273EE-5285-4B33-8825-576F0941F9C4}" type="pres">
      <dgm:prSet presAssocID="{C4D59347-D7B1-4CD6-B2EE-0C19F497E705}" presName="level" presStyleLbl="node1" presStyleIdx="0" presStyleCnt="3">
        <dgm:presLayoutVars>
          <dgm:chMax val="1"/>
          <dgm:bulletEnabled val="1"/>
        </dgm:presLayoutVars>
      </dgm:prSet>
      <dgm:spPr/>
    </dgm:pt>
    <dgm:pt modelId="{A762ABF8-5AE8-409C-9E3B-EB265D10BCFD}" type="pres">
      <dgm:prSet presAssocID="{C4D59347-D7B1-4CD6-B2EE-0C19F497E705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9B82874B-E0F0-4CE0-8D02-5ED89E229124}" type="pres">
      <dgm:prSet presAssocID="{98C8AD9B-2E20-4487-B44B-F1857CDB769C}" presName="Name8" presStyleCnt="0"/>
      <dgm:spPr/>
    </dgm:pt>
    <dgm:pt modelId="{B7DB8784-BB1E-4179-9795-BA09C98D6216}" type="pres">
      <dgm:prSet presAssocID="{98C8AD9B-2E20-4487-B44B-F1857CDB769C}" presName="level" presStyleLbl="node1" presStyleIdx="1" presStyleCnt="3">
        <dgm:presLayoutVars>
          <dgm:chMax val="1"/>
          <dgm:bulletEnabled val="1"/>
        </dgm:presLayoutVars>
      </dgm:prSet>
      <dgm:spPr/>
    </dgm:pt>
    <dgm:pt modelId="{CF55A9EF-02FE-43CC-8BDF-B59D12EFE13C}" type="pres">
      <dgm:prSet presAssocID="{98C8AD9B-2E20-4487-B44B-F1857CDB769C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79AE9F46-4D42-4FA8-AA7B-C32F3E3AD51B}" type="pres">
      <dgm:prSet presAssocID="{D338361F-09AB-4F53-829C-FF5CBB191943}" presName="Name8" presStyleCnt="0"/>
      <dgm:spPr/>
    </dgm:pt>
    <dgm:pt modelId="{C34081D3-D23B-4880-BDD0-1339368FA4F6}" type="pres">
      <dgm:prSet presAssocID="{D338361F-09AB-4F53-829C-FF5CBB191943}" presName="level" presStyleLbl="node1" presStyleIdx="2" presStyleCnt="3">
        <dgm:presLayoutVars>
          <dgm:chMax val="1"/>
          <dgm:bulletEnabled val="1"/>
        </dgm:presLayoutVars>
      </dgm:prSet>
      <dgm:spPr/>
    </dgm:pt>
    <dgm:pt modelId="{D36E76F5-4A10-4BC7-B2F7-45662D565D18}" type="pres">
      <dgm:prSet presAssocID="{D338361F-09AB-4F53-829C-FF5CBB191943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48E27C28-0E6A-4998-8E2E-F1A5B2D525C4}" type="presOf" srcId="{D338361F-09AB-4F53-829C-FF5CBB191943}" destId="{C34081D3-D23B-4880-BDD0-1339368FA4F6}" srcOrd="0" destOrd="0" presId="urn:microsoft.com/office/officeart/2005/8/layout/pyramid1"/>
    <dgm:cxn modelId="{3FE9495B-2769-45EA-836A-3F93E21F4887}" srcId="{4A19415D-4377-4039-938C-68A08F015439}" destId="{C4D59347-D7B1-4CD6-B2EE-0C19F497E705}" srcOrd="0" destOrd="0" parTransId="{067092CD-60D1-44BC-A84F-6C01A0878024}" sibTransId="{B523CDA0-3370-46BA-984F-832AAA6E8C70}"/>
    <dgm:cxn modelId="{2ACE4269-24B1-4D25-8E51-9EFB01B99FBC}" type="presOf" srcId="{C4D59347-D7B1-4CD6-B2EE-0C19F497E705}" destId="{366273EE-5285-4B33-8825-576F0941F9C4}" srcOrd="0" destOrd="0" presId="urn:microsoft.com/office/officeart/2005/8/layout/pyramid1"/>
    <dgm:cxn modelId="{98065F6F-12E7-4EB8-A505-C06C24B8EF8E}" type="presOf" srcId="{4A19415D-4377-4039-938C-68A08F015439}" destId="{7144F6E3-810E-43BB-B885-76D14C92824D}" srcOrd="0" destOrd="0" presId="urn:microsoft.com/office/officeart/2005/8/layout/pyramid1"/>
    <dgm:cxn modelId="{7EC82451-6B8F-4276-8135-89AF012D06A6}" type="presOf" srcId="{98C8AD9B-2E20-4487-B44B-F1857CDB769C}" destId="{B7DB8784-BB1E-4179-9795-BA09C98D6216}" srcOrd="0" destOrd="0" presId="urn:microsoft.com/office/officeart/2005/8/layout/pyramid1"/>
    <dgm:cxn modelId="{6E8B7E72-A88F-45E9-ACA6-186B95347810}" type="presOf" srcId="{D338361F-09AB-4F53-829C-FF5CBB191943}" destId="{D36E76F5-4A10-4BC7-B2F7-45662D565D18}" srcOrd="1" destOrd="0" presId="urn:microsoft.com/office/officeart/2005/8/layout/pyramid1"/>
    <dgm:cxn modelId="{0B942759-4157-441A-8E7B-1A145EA871DB}" srcId="{4A19415D-4377-4039-938C-68A08F015439}" destId="{D338361F-09AB-4F53-829C-FF5CBB191943}" srcOrd="2" destOrd="0" parTransId="{6A3C77D7-AAA8-4CEB-A0EC-801035D69008}" sibTransId="{6FAE51DD-A33C-4C2E-A55A-7E958EC88A34}"/>
    <dgm:cxn modelId="{BC61B77C-2B9B-4358-AC16-A7DB79E20945}" type="presOf" srcId="{C4D59347-D7B1-4CD6-B2EE-0C19F497E705}" destId="{A762ABF8-5AE8-409C-9E3B-EB265D10BCFD}" srcOrd="1" destOrd="0" presId="urn:microsoft.com/office/officeart/2005/8/layout/pyramid1"/>
    <dgm:cxn modelId="{B6120BB5-4188-453A-83E3-8BE44DA02F46}" type="presOf" srcId="{98C8AD9B-2E20-4487-B44B-F1857CDB769C}" destId="{CF55A9EF-02FE-43CC-8BDF-B59D12EFE13C}" srcOrd="1" destOrd="0" presId="urn:microsoft.com/office/officeart/2005/8/layout/pyramid1"/>
    <dgm:cxn modelId="{DF23A8BE-52E8-4DEB-A74A-FA572BB403DD}" srcId="{4A19415D-4377-4039-938C-68A08F015439}" destId="{98C8AD9B-2E20-4487-B44B-F1857CDB769C}" srcOrd="1" destOrd="0" parTransId="{953E0E50-0A5B-4921-992E-BC08D574919E}" sibTransId="{3A6C2644-288D-4C2C-8557-89C7D006EF34}"/>
    <dgm:cxn modelId="{AA22B9F1-0618-4A21-B069-25E4302E5094}" type="presParOf" srcId="{7144F6E3-810E-43BB-B885-76D14C92824D}" destId="{61C7D7E4-288B-4676-A9AF-79308A992F55}" srcOrd="0" destOrd="0" presId="urn:microsoft.com/office/officeart/2005/8/layout/pyramid1"/>
    <dgm:cxn modelId="{A7982D22-D132-4053-87F8-2E10E9658141}" type="presParOf" srcId="{61C7D7E4-288B-4676-A9AF-79308A992F55}" destId="{366273EE-5285-4B33-8825-576F0941F9C4}" srcOrd="0" destOrd="0" presId="urn:microsoft.com/office/officeart/2005/8/layout/pyramid1"/>
    <dgm:cxn modelId="{2CDDEA58-1505-40AE-87AD-AB10CB1A1845}" type="presParOf" srcId="{61C7D7E4-288B-4676-A9AF-79308A992F55}" destId="{A762ABF8-5AE8-409C-9E3B-EB265D10BCFD}" srcOrd="1" destOrd="0" presId="urn:microsoft.com/office/officeart/2005/8/layout/pyramid1"/>
    <dgm:cxn modelId="{11122440-26D5-48A8-AD10-E5B735D5E455}" type="presParOf" srcId="{7144F6E3-810E-43BB-B885-76D14C92824D}" destId="{9B82874B-E0F0-4CE0-8D02-5ED89E229124}" srcOrd="1" destOrd="0" presId="urn:microsoft.com/office/officeart/2005/8/layout/pyramid1"/>
    <dgm:cxn modelId="{C1C526D6-9BFC-46E0-9807-9AF108544BAB}" type="presParOf" srcId="{9B82874B-E0F0-4CE0-8D02-5ED89E229124}" destId="{B7DB8784-BB1E-4179-9795-BA09C98D6216}" srcOrd="0" destOrd="0" presId="urn:microsoft.com/office/officeart/2005/8/layout/pyramid1"/>
    <dgm:cxn modelId="{E1289FF7-7091-451D-8294-83C863EBD8F0}" type="presParOf" srcId="{9B82874B-E0F0-4CE0-8D02-5ED89E229124}" destId="{CF55A9EF-02FE-43CC-8BDF-B59D12EFE13C}" srcOrd="1" destOrd="0" presId="urn:microsoft.com/office/officeart/2005/8/layout/pyramid1"/>
    <dgm:cxn modelId="{3259712A-3E03-4382-AEF0-ED724F0A1363}" type="presParOf" srcId="{7144F6E3-810E-43BB-B885-76D14C92824D}" destId="{79AE9F46-4D42-4FA8-AA7B-C32F3E3AD51B}" srcOrd="2" destOrd="0" presId="urn:microsoft.com/office/officeart/2005/8/layout/pyramid1"/>
    <dgm:cxn modelId="{A5024753-CAEB-428D-88E2-57C80C449C52}" type="presParOf" srcId="{79AE9F46-4D42-4FA8-AA7B-C32F3E3AD51B}" destId="{C34081D3-D23B-4880-BDD0-1339368FA4F6}" srcOrd="0" destOrd="0" presId="urn:microsoft.com/office/officeart/2005/8/layout/pyramid1"/>
    <dgm:cxn modelId="{6AFF5BF6-E7AF-4A94-AFB7-D65CBCDFF700}" type="presParOf" srcId="{79AE9F46-4D42-4FA8-AA7B-C32F3E3AD51B}" destId="{D36E76F5-4A10-4BC7-B2F7-45662D565D18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6273EE-5285-4B33-8825-576F0941F9C4}">
      <dsp:nvSpPr>
        <dsp:cNvPr id="0" name=""/>
        <dsp:cNvSpPr/>
      </dsp:nvSpPr>
      <dsp:spPr>
        <a:xfrm>
          <a:off x="1658937" y="0"/>
          <a:ext cx="1658937" cy="1490133"/>
        </a:xfrm>
        <a:prstGeom prst="trapezoid">
          <a:avLst>
            <a:gd name="adj" fmla="val 5566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Level 4</a:t>
          </a:r>
          <a:endParaRPr lang="en-CA" sz="3200" kern="1200" dirty="0"/>
        </a:p>
      </dsp:txBody>
      <dsp:txXfrm>
        <a:off x="1658937" y="0"/>
        <a:ext cx="1658937" cy="1490133"/>
      </dsp:txXfrm>
    </dsp:sp>
    <dsp:sp modelId="{B7DB8784-BB1E-4179-9795-BA09C98D6216}">
      <dsp:nvSpPr>
        <dsp:cNvPr id="0" name=""/>
        <dsp:cNvSpPr/>
      </dsp:nvSpPr>
      <dsp:spPr>
        <a:xfrm>
          <a:off x="829468" y="1490133"/>
          <a:ext cx="3317874" cy="1490133"/>
        </a:xfrm>
        <a:prstGeom prst="trapezoid">
          <a:avLst>
            <a:gd name="adj" fmla="val 5566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Level 3</a:t>
          </a:r>
          <a:endParaRPr lang="en-CA" sz="3200" kern="1200" dirty="0"/>
        </a:p>
      </dsp:txBody>
      <dsp:txXfrm>
        <a:off x="1410096" y="1490133"/>
        <a:ext cx="2156618" cy="1490133"/>
      </dsp:txXfrm>
    </dsp:sp>
    <dsp:sp modelId="{C34081D3-D23B-4880-BDD0-1339368FA4F6}">
      <dsp:nvSpPr>
        <dsp:cNvPr id="0" name=""/>
        <dsp:cNvSpPr/>
      </dsp:nvSpPr>
      <dsp:spPr>
        <a:xfrm>
          <a:off x="0" y="2980266"/>
          <a:ext cx="4976812" cy="1490133"/>
        </a:xfrm>
        <a:prstGeom prst="trapezoid">
          <a:avLst>
            <a:gd name="adj" fmla="val 5566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Level 1/2</a:t>
          </a:r>
          <a:endParaRPr lang="en-CA" sz="3200" kern="1200" dirty="0"/>
        </a:p>
      </dsp:txBody>
      <dsp:txXfrm>
        <a:off x="870942" y="2980266"/>
        <a:ext cx="3234927" cy="14901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9/28/2026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9/28/2026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39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705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804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4C5A2-D61F-B634-39DB-2DAA9F160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667654-FE45-B67D-3845-A1C8E4FA12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AA8ADB-670C-7FAD-3025-0680C3D4D1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31AF13-59EE-EEA9-3EAD-54F0F74F3C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796F01-7154-41E0-B48B-A6921757531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880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12190572" cy="6858000"/>
            <a:chOff x="0" y="0"/>
            <a:chExt cx="12190572" cy="6858000"/>
          </a:xfrm>
        </p:grpSpPr>
        <p:sp>
          <p:nvSpPr>
            <p:cNvPr id="13" name="Rectangle 12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0" y="0"/>
              <a:ext cx="4742741" cy="6858000"/>
              <a:chOff x="0" y="0"/>
              <a:chExt cx="4742741" cy="6858000"/>
            </a:xfrm>
          </p:grpSpPr>
          <p:pic>
            <p:nvPicPr>
              <p:cNvPr id="9" name="Picture 8" descr="Stacked books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4591594" cy="6858000"/>
              </a:xfrm>
              <a:prstGeom prst="rect">
                <a:avLst/>
              </a:prstGeom>
            </p:spPr>
          </p:pic>
          <p:sp>
            <p:nvSpPr>
              <p:cNvPr id="10" name="Rectangle 9"/>
              <p:cNvSpPr/>
              <p:nvPr/>
            </p:nvSpPr>
            <p:spPr>
              <a:xfrm>
                <a:off x="4605581" y="0"/>
                <a:ext cx="137160" cy="68580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79346" y="1498601"/>
            <a:ext cx="7008574" cy="3298825"/>
          </a:xfrm>
        </p:spPr>
        <p:txBody>
          <a:bodyPr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79346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>
                    <a:lumMod val="50000"/>
                  </a:schemeClr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6A09E-12D5-4B1D-B8BB-C300B1DDD423}" type="datetime1">
              <a:rPr lang="en-US" smtClean="0"/>
              <a:t>9/28/2026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0121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9377B-053C-438C-8A98-92C419A6701C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35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4" name="Rectangle 3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8818" y="0"/>
              <a:ext cx="4591594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7481252" y="0"/>
              <a:ext cx="137160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0">
                <a:solidFill>
                  <a:schemeClr val="tx2"/>
                </a:solidFill>
              </a:endParaRPr>
            </a:p>
          </p:txBody>
        </p:sp>
      </p:grpSp>
      <p:pic>
        <p:nvPicPr>
          <p:cNvPr id="5" name="Picture 4" descr="Stacked book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818" y="0"/>
            <a:ext cx="4591594" cy="68580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37149" y="1498601"/>
            <a:ext cx="7008574" cy="3298825"/>
          </a:xfrm>
        </p:spPr>
        <p:txBody>
          <a:bodyPr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37149" y="4927600"/>
            <a:ext cx="7008574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>
                    <a:lumMod val="50000"/>
                  </a:schemeClr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CEF46-0123-4A75-9835-49DC49D53DE2}" type="datetime1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5827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buFont typeface="Century Gothic" panose="020B0502020202020204" pitchFamily="34" charset="0"/>
              <a:buChar char="–"/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8"/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7559" y="1701800"/>
            <a:ext cx="4977104" cy="4470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6378D-18AE-47D1-B10A-42F623B40082}" type="datetime1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04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37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11730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1622" y="1608836"/>
            <a:ext cx="4973041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297559" y="2209800"/>
            <a:ext cx="4977104" cy="3962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297078" indent="-285750">
              <a:buFont typeface="Century Gothic" panose="020B0502020202020204" pitchFamily="34" charset="0"/>
              <a:buChar char="–"/>
              <a:defRPr sz="1800"/>
            </a:lvl6pPr>
            <a:lvl7pPr marL="2568575" indent="-285750">
              <a:defRPr sz="1800"/>
            </a:lvl7pPr>
            <a:lvl8pPr marL="2860675" indent="-285750">
              <a:defRPr sz="1800"/>
            </a:lvl8pPr>
            <a:lvl9pPr marL="3151188" indent="-285750"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F6AE8-D704-41F6-B16A-5547B5672AC1}" type="datetime1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07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B9538-6F63-4C0B-916D-ED3F4E0A1B28}" type="datetime1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84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F15BF-7116-4A9E-8022-5A2DC937F971}" type="datetime1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0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2" y="1701800"/>
            <a:ext cx="3351927" cy="2844800"/>
          </a:xfrm>
        </p:spPr>
        <p:txBody>
          <a:bodyPr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469236" y="482600"/>
            <a:ext cx="6805427" cy="5892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418976" indent="-285750">
              <a:buFont typeface="Century Gothic" panose="020B0502020202020204" pitchFamily="34" charset="0"/>
              <a:buChar char="–"/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5612" y="4648200"/>
            <a:ext cx="3351927" cy="17272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8DC91-5A3B-40CE-8C1D-279A8EF6E008}" type="datetime1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11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2437765" y="279401"/>
            <a:ext cx="7313295" cy="4448175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37765" y="5562600"/>
            <a:ext cx="7313295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7C20A-B94A-4E20-B4B2-88A7825AE904}" type="datetime1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37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>
            <a:lvl5pPr>
              <a:defRPr/>
            </a:lvl5pPr>
            <a:lvl6pPr marL="2418976" indent="-285750">
              <a:buFont typeface="Century Gothic" panose="020B0502020202020204" pitchFamily="34" charset="0"/>
              <a:buChar char="–"/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CA53D-4C84-40AA-983E-A1E818A7FEFC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61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1117309" y="274638"/>
            <a:ext cx="8532178" cy="5897561"/>
          </a:xfrm>
        </p:spPr>
        <p:txBody>
          <a:bodyPr vert="eaVert"/>
          <a:lstStyle>
            <a:lvl5pPr>
              <a:defRPr/>
            </a:lvl5pPr>
            <a:lvl6pPr marL="2418976" indent="-285750">
              <a:buFont typeface="Century Gothic" panose="020B0502020202020204" pitchFamily="34" charset="0"/>
              <a:buChar char="–"/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2FCEE-AE66-4EAB-9C04-97F8A56A6354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69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10" name="Rectangle 9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304721" y="0"/>
              <a:ext cx="11579384" cy="68580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859468AF-EFCF-4AAD-ACF4-3BA83EC4AF4E}" type="datetime1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187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b="0" kern="1200" cap="none" baseline="0">
          <a:solidFill>
            <a:schemeClr val="accent2">
              <a:lumMod val="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Clr>
          <a:schemeClr val="accent6">
            <a:lumMod val="50000"/>
          </a:schemeClr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133226" indent="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None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84562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272267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759862" indent="-28575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anose="020B0502020202020204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97694" y="-387424"/>
            <a:ext cx="7008574" cy="3298825"/>
          </a:xfrm>
        </p:spPr>
        <p:txBody>
          <a:bodyPr/>
          <a:lstStyle/>
          <a:p>
            <a:r>
              <a:rPr lang="en-US" dirty="0"/>
              <a:t>Mount Baker Secondary School 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879346" y="3573016"/>
            <a:ext cx="7008574" cy="2599184"/>
          </a:xfrm>
        </p:spPr>
        <p:txBody>
          <a:bodyPr>
            <a:normAutofit/>
          </a:bodyPr>
          <a:lstStyle/>
          <a:p>
            <a:r>
              <a:rPr lang="en-US" sz="3600" dirty="0"/>
              <a:t>Growth Plan</a:t>
            </a:r>
          </a:p>
          <a:p>
            <a:r>
              <a:rPr lang="en-US" sz="3600" dirty="0"/>
              <a:t>2026-2027 </a:t>
            </a:r>
          </a:p>
        </p:txBody>
      </p:sp>
    </p:spTree>
    <p:extLst>
      <p:ext uri="{BB962C8B-B14F-4D97-AF65-F5344CB8AC3E}">
        <p14:creationId xmlns:p14="http://schemas.microsoft.com/office/powerpoint/2010/main" val="16898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</p:spPr>
        <p:txBody>
          <a:bodyPr anchor="b">
            <a:normAutofit/>
          </a:bodyPr>
          <a:lstStyle/>
          <a:p>
            <a:r>
              <a:rPr lang="en-US" sz="3100" dirty="0"/>
              <a:t>Goal #1 – Using Literacy Locater Levels from “Read Forward” to Gauge/Improve Reading Comprehension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309" y="1701800"/>
            <a:ext cx="4977104" cy="4470400"/>
          </a:xfrm>
        </p:spPr>
        <p:txBody>
          <a:bodyPr>
            <a:normAutofit/>
          </a:bodyPr>
          <a:lstStyle/>
          <a:p>
            <a:r>
              <a:rPr lang="en-US" sz="2000" dirty="0"/>
              <a:t>Utilizing the “Read Forward” program and adapting it to MBSS classrooms.</a:t>
            </a:r>
          </a:p>
          <a:p>
            <a:r>
              <a:rPr lang="en-US" sz="2000" dirty="0"/>
              <a:t>Testing will occur at the beginning, middle, and end of the semester.   </a:t>
            </a:r>
          </a:p>
          <a:p>
            <a:r>
              <a:rPr lang="en-US" sz="2000" dirty="0"/>
              <a:t>Data sets will be taken over a three year period, starting with the 2029 grad cohort.</a:t>
            </a:r>
          </a:p>
          <a:p>
            <a:r>
              <a:rPr lang="en-US" sz="2000" dirty="0"/>
              <a:t>The goal is to move students up one to two literacy locater levels from their initial testing scores.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DBEDF7E-14B0-D45F-C863-CFBE6E11E90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06529428"/>
              </p:ext>
            </p:extLst>
          </p:nvPr>
        </p:nvGraphicFramePr>
        <p:xfrm>
          <a:off x="6297613" y="1701800"/>
          <a:ext cx="4976812" cy="447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9532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67F92-92A3-DD6D-8E3F-9B10DD165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56027-4367-EA77-3A33-6C7023192E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97694" y="-387423"/>
            <a:ext cx="7008574" cy="1512168"/>
          </a:xfrm>
        </p:spPr>
        <p:txBody>
          <a:bodyPr/>
          <a:lstStyle/>
          <a:p>
            <a:r>
              <a:rPr lang="en-US" dirty="0"/>
              <a:t>Curriculum Goals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C4AAFD6-C2EA-EAF0-B5EC-3DBE5CF7C0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79346" y="1268760"/>
            <a:ext cx="7008574" cy="5112568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Navigate longer and more complex texts.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Manage conditional information.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Complete complex cycling processes.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Identify, compare and contrast multiple pieces of information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Put a set in a requested order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Generate ideas and opinions by integrating information from a text with background information from outside the text.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033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18B0C-C8B8-C6D3-F695-85FE25BC41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79346" y="254001"/>
            <a:ext cx="7008574" cy="1066303"/>
          </a:xfrm>
        </p:spPr>
        <p:txBody>
          <a:bodyPr/>
          <a:lstStyle/>
          <a:p>
            <a:r>
              <a:rPr lang="en-US" dirty="0"/>
              <a:t>Text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1ED5B4-6242-78C4-5DD7-0A4E0A42D3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79346" y="1320303"/>
            <a:ext cx="7008574" cy="5283695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Students will read informational text – focusing on being able to navigate scientific texts, articles from magazines and journals, and Indigenous texts.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An example of inclusion of an Indigenous text would be “Night Chanter,” an excerpt from a longer novel which describes a young Navajo man’s homecoming.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Other texts include reading of graphs and tables, which has cross curricular implications for science, social studies, and math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91084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7058D-921A-8412-6E2C-88F37DD46A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79346" y="130175"/>
            <a:ext cx="7008574" cy="994569"/>
          </a:xfrm>
        </p:spPr>
        <p:txBody>
          <a:bodyPr/>
          <a:lstStyle/>
          <a:p>
            <a:r>
              <a:rPr lang="en-US" dirty="0"/>
              <a:t>Data Interpretation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EF017C-1049-FBB6-C003-83623FD396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79346" y="1052736"/>
            <a:ext cx="7008574" cy="5544616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Students will be tested at the beginning, middle, and end of the semester.</a:t>
            </a:r>
          </a:p>
          <a:p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Over the three year cycle, it is expected that students will move up one to two literacy levels.</a:t>
            </a:r>
          </a:p>
          <a:p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Ideally, the goal is to have all students capable of reading at a Level 3 or 4 by their graduation year.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77318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AE37A96-2998-6B20-DE00-A067FF1C1F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7259764"/>
              </p:ext>
            </p:extLst>
          </p:nvPr>
        </p:nvGraphicFramePr>
        <p:xfrm>
          <a:off x="5014293" y="439385"/>
          <a:ext cx="6768752" cy="5417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5661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05AFF-A2E1-2D53-2891-2683F3699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547" y="548680"/>
            <a:ext cx="10157354" cy="1397000"/>
          </a:xfrm>
        </p:spPr>
        <p:txBody>
          <a:bodyPr>
            <a:normAutofit fontScale="90000"/>
          </a:bodyPr>
          <a:lstStyle/>
          <a:p>
            <a:r>
              <a:rPr lang="en-US" dirty="0"/>
              <a:t>Goal #2 - Indigenizing Mount Baker school culture (creating a culture of care)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413D89-1C0C-BFA3-090C-2F06FBB739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5547" y="1838920"/>
            <a:ext cx="10157354" cy="4470400"/>
          </a:xfrm>
        </p:spPr>
        <p:txBody>
          <a:bodyPr/>
          <a:lstStyle/>
          <a:p>
            <a:r>
              <a:rPr lang="en-US" dirty="0"/>
              <a:t>Conversations around the following cultural markers: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Which students attend and which do not?  Why?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What does your course or classroom look like? Time, space, tone?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How do you arrive in your space? How does your class start and finish?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Do students know you?  What is the tone of the relationships that are established day one and beyond?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9678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7149" y="548680"/>
            <a:ext cx="7008574" cy="850279"/>
          </a:xfrm>
        </p:spPr>
        <p:txBody>
          <a:bodyPr anchor="b">
            <a:normAutofit/>
          </a:bodyPr>
          <a:lstStyle/>
          <a:p>
            <a:r>
              <a:rPr lang="en-US" sz="4600" dirty="0"/>
              <a:t>Data Interpretation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3615A23-17F8-860E-AFFB-13DB585E4E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7149" y="1844824"/>
            <a:ext cx="7008574" cy="3816424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Student learning survey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Parent satisfaction survey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Using the survey data will help us gauge how our students are showing up, how our staff is showing up, and how we can improve on creating a culture of care at MBSS.</a:t>
            </a:r>
          </a:p>
        </p:txBody>
      </p:sp>
    </p:spTree>
    <p:extLst>
      <p:ext uri="{BB962C8B-B14F-4D97-AF65-F5344CB8AC3E}">
        <p14:creationId xmlns:p14="http://schemas.microsoft.com/office/powerpoint/2010/main" val="397904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8269B-2305-2612-8153-E466181D4E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7149" y="332657"/>
            <a:ext cx="7008574" cy="1872208"/>
          </a:xfrm>
        </p:spPr>
        <p:txBody>
          <a:bodyPr/>
          <a:lstStyle/>
          <a:p>
            <a:r>
              <a:rPr lang="en-US" dirty="0"/>
              <a:t>Indigenizing practice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6FBFA8-C91C-CE0B-412F-0B49A58C14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748" y="2420888"/>
            <a:ext cx="7008574" cy="432048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On going staff Professional Development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Personal Commitment Pledges of Reconciliation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Truth and Reconciliation assemblies and Orange Shirt Day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Moving past “the poster on the wall”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Next steps in our school’s journey to Truth and Reconciliation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03065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lass open house presentat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Classroom open house presentation.potx" id="{AB7D8AB0-4323-4322-AB21-8CB398DB9E96}" vid="{5BFEA1FF-C39F-48A2-B239-4B55565FC3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Classroom open house presentation</Template>
  <TotalTime>124</TotalTime>
  <Words>462</Words>
  <Application>Microsoft Office PowerPoint</Application>
  <PresentationFormat>Custom</PresentationFormat>
  <Paragraphs>51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Wingdings</vt:lpstr>
      <vt:lpstr>Class open house presentation</vt:lpstr>
      <vt:lpstr>Mount Baker Secondary School </vt:lpstr>
      <vt:lpstr>Goal #1 – Using Literacy Locater Levels from “Read Forward” to Gauge/Improve Reading Comprehension Skills</vt:lpstr>
      <vt:lpstr>Curriculum Goals </vt:lpstr>
      <vt:lpstr>Text</vt:lpstr>
      <vt:lpstr>Data Interpretation</vt:lpstr>
      <vt:lpstr>PowerPoint Presentation</vt:lpstr>
      <vt:lpstr>Goal #2 - Indigenizing Mount Baker school culture (creating a culture of care)</vt:lpstr>
      <vt:lpstr>Data Interpretation</vt:lpstr>
      <vt:lpstr>Indigenizing practice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Christie Johnson</dc:creator>
  <cp:lastModifiedBy>Christie Johnson</cp:lastModifiedBy>
  <cp:revision>1</cp:revision>
  <cp:lastPrinted>2026-09-28T19:37:39Z</cp:lastPrinted>
  <dcterms:created xsi:type="dcterms:W3CDTF">2026-09-28T17:37:39Z</dcterms:created>
  <dcterms:modified xsi:type="dcterms:W3CDTF">2026-09-28T19:42:23Z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74062800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