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4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8"/>
  </p:handoutMasterIdLst>
  <p:sldIdLst>
    <p:sldId id="257" r:id="rId2"/>
    <p:sldId id="258" r:id="rId3"/>
    <p:sldId id="262" r:id="rId4"/>
    <p:sldId id="292" r:id="rId5"/>
    <p:sldId id="287" r:id="rId6"/>
    <p:sldId id="297" r:id="rId7"/>
    <p:sldId id="293" r:id="rId8"/>
    <p:sldId id="277" r:id="rId9"/>
    <p:sldId id="302" r:id="rId10"/>
    <p:sldId id="303" r:id="rId11"/>
    <p:sldId id="294" r:id="rId12"/>
    <p:sldId id="280" r:id="rId13"/>
    <p:sldId id="276" r:id="rId14"/>
    <p:sldId id="259" r:id="rId15"/>
    <p:sldId id="263" r:id="rId16"/>
    <p:sldId id="288" r:id="rId17"/>
    <p:sldId id="265" r:id="rId18"/>
    <p:sldId id="260" r:id="rId19"/>
    <p:sldId id="266" r:id="rId20"/>
    <p:sldId id="264" r:id="rId21"/>
    <p:sldId id="267" r:id="rId22"/>
    <p:sldId id="269" r:id="rId23"/>
    <p:sldId id="268" r:id="rId24"/>
    <p:sldId id="270" r:id="rId25"/>
    <p:sldId id="273" r:id="rId26"/>
    <p:sldId id="271" r:id="rId27"/>
    <p:sldId id="272" r:id="rId28"/>
    <p:sldId id="274" r:id="rId29"/>
    <p:sldId id="275" r:id="rId30"/>
    <p:sldId id="278" r:id="rId31"/>
    <p:sldId id="279" r:id="rId32"/>
    <p:sldId id="281" r:id="rId33"/>
    <p:sldId id="282" r:id="rId34"/>
    <p:sldId id="295" r:id="rId35"/>
    <p:sldId id="296" r:id="rId36"/>
    <p:sldId id="298" r:id="rId37"/>
    <p:sldId id="299" r:id="rId38"/>
    <p:sldId id="300" r:id="rId39"/>
    <p:sldId id="301" r:id="rId40"/>
    <p:sldId id="283" r:id="rId41"/>
    <p:sldId id="284" r:id="rId42"/>
    <p:sldId id="286" r:id="rId43"/>
    <p:sldId id="289" r:id="rId44"/>
    <p:sldId id="285" r:id="rId45"/>
    <p:sldId id="290" r:id="rId46"/>
    <p:sldId id="291" r:id="rId4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5994"/>
  </p:normalViewPr>
  <p:slideViewPr>
    <p:cSldViewPr snapToGrid="0">
      <p:cViewPr varScale="1">
        <p:scale>
          <a:sx n="53" d="100"/>
          <a:sy n="53" d="100"/>
        </p:scale>
        <p:origin x="42" y="30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CC7EB7C9-8CA2-4B3A-B960-122009CB2426}" type="datetimeFigureOut">
              <a:rPr lang="en-CA" smtClean="0"/>
              <a:t>2019-08-26</a:t>
            </a:fld>
            <a:endParaRPr lang="en-CA"/>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5408EE3C-7FE9-45A2-806E-A4322C3C1B1A}" type="slidenum">
              <a:rPr lang="en-CA" smtClean="0"/>
              <a:t>‹#›</a:t>
            </a:fld>
            <a:endParaRPr lang="en-CA"/>
          </a:p>
        </p:txBody>
      </p:sp>
    </p:spTree>
    <p:extLst>
      <p:ext uri="{BB962C8B-B14F-4D97-AF65-F5344CB8AC3E}">
        <p14:creationId xmlns:p14="http://schemas.microsoft.com/office/powerpoint/2010/main" val="27871744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856EC8E-D9AD-4223-96F5-3C6274D39D6D}" type="datetimeFigureOut">
              <a:rPr lang="en-CA" smtClean="0"/>
              <a:t>2019-08-26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DF024FE-756E-43BE-8DB0-3901381E8673}" type="slidenum">
              <a:rPr lang="en-CA" smtClean="0"/>
              <a:t>‹#›</a:t>
            </a:fld>
            <a:endParaRPr lang="en-CA" dirty="0"/>
          </a:p>
        </p:txBody>
      </p:sp>
    </p:spTree>
    <p:extLst>
      <p:ext uri="{BB962C8B-B14F-4D97-AF65-F5344CB8AC3E}">
        <p14:creationId xmlns:p14="http://schemas.microsoft.com/office/powerpoint/2010/main" val="114553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856EC8E-D9AD-4223-96F5-3C6274D39D6D}" type="datetimeFigureOut">
              <a:rPr lang="en-CA" smtClean="0"/>
              <a:t>2019-08-26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DF024FE-756E-43BE-8DB0-3901381E8673}" type="slidenum">
              <a:rPr lang="en-CA" smtClean="0"/>
              <a:t>‹#›</a:t>
            </a:fld>
            <a:endParaRPr lang="en-CA" dirty="0"/>
          </a:p>
        </p:txBody>
      </p:sp>
    </p:spTree>
    <p:extLst>
      <p:ext uri="{BB962C8B-B14F-4D97-AF65-F5344CB8AC3E}">
        <p14:creationId xmlns:p14="http://schemas.microsoft.com/office/powerpoint/2010/main" val="87552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856EC8E-D9AD-4223-96F5-3C6274D39D6D}" type="datetimeFigureOut">
              <a:rPr lang="en-CA" smtClean="0"/>
              <a:t>2019-08-26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DF024FE-756E-43BE-8DB0-3901381E8673}" type="slidenum">
              <a:rPr lang="en-CA" smtClean="0"/>
              <a:t>‹#›</a:t>
            </a:fld>
            <a:endParaRPr lang="en-CA" dirty="0"/>
          </a:p>
        </p:txBody>
      </p:sp>
    </p:spTree>
    <p:extLst>
      <p:ext uri="{BB962C8B-B14F-4D97-AF65-F5344CB8AC3E}">
        <p14:creationId xmlns:p14="http://schemas.microsoft.com/office/powerpoint/2010/main" val="76166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856EC8E-D9AD-4223-96F5-3C6274D39D6D}" type="datetimeFigureOut">
              <a:rPr lang="en-CA" smtClean="0"/>
              <a:t>2019-08-26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DF024FE-756E-43BE-8DB0-3901381E8673}" type="slidenum">
              <a:rPr lang="en-CA" smtClean="0"/>
              <a:t>‹#›</a:t>
            </a:fld>
            <a:endParaRPr lang="en-CA" dirty="0"/>
          </a:p>
        </p:txBody>
      </p:sp>
    </p:spTree>
    <p:extLst>
      <p:ext uri="{BB962C8B-B14F-4D97-AF65-F5344CB8AC3E}">
        <p14:creationId xmlns:p14="http://schemas.microsoft.com/office/powerpoint/2010/main" val="76562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56EC8E-D9AD-4223-96F5-3C6274D39D6D}" type="datetimeFigureOut">
              <a:rPr lang="en-CA" smtClean="0"/>
              <a:t>2019-08-26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DF024FE-756E-43BE-8DB0-3901381E8673}" type="slidenum">
              <a:rPr lang="en-CA" smtClean="0"/>
              <a:t>‹#›</a:t>
            </a:fld>
            <a:endParaRPr lang="en-CA" dirty="0"/>
          </a:p>
        </p:txBody>
      </p:sp>
    </p:spTree>
    <p:extLst>
      <p:ext uri="{BB962C8B-B14F-4D97-AF65-F5344CB8AC3E}">
        <p14:creationId xmlns:p14="http://schemas.microsoft.com/office/powerpoint/2010/main" val="269369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856EC8E-D9AD-4223-96F5-3C6274D39D6D}" type="datetimeFigureOut">
              <a:rPr lang="en-CA" smtClean="0"/>
              <a:t>2019-08-26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DF024FE-756E-43BE-8DB0-3901381E8673}" type="slidenum">
              <a:rPr lang="en-CA" smtClean="0"/>
              <a:t>‹#›</a:t>
            </a:fld>
            <a:endParaRPr lang="en-CA" dirty="0"/>
          </a:p>
        </p:txBody>
      </p:sp>
    </p:spTree>
    <p:extLst>
      <p:ext uri="{BB962C8B-B14F-4D97-AF65-F5344CB8AC3E}">
        <p14:creationId xmlns:p14="http://schemas.microsoft.com/office/powerpoint/2010/main" val="110912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856EC8E-D9AD-4223-96F5-3C6274D39D6D}" type="datetimeFigureOut">
              <a:rPr lang="en-CA" smtClean="0"/>
              <a:t>2019-08-26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DF024FE-756E-43BE-8DB0-3901381E8673}" type="slidenum">
              <a:rPr lang="en-CA" smtClean="0"/>
              <a:t>‹#›</a:t>
            </a:fld>
            <a:endParaRPr lang="en-CA" dirty="0"/>
          </a:p>
        </p:txBody>
      </p:sp>
    </p:spTree>
    <p:extLst>
      <p:ext uri="{BB962C8B-B14F-4D97-AF65-F5344CB8AC3E}">
        <p14:creationId xmlns:p14="http://schemas.microsoft.com/office/powerpoint/2010/main" val="3528668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856EC8E-D9AD-4223-96F5-3C6274D39D6D}" type="datetimeFigureOut">
              <a:rPr lang="en-CA" smtClean="0"/>
              <a:t>2019-08-26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DDF024FE-756E-43BE-8DB0-3901381E8673}" type="slidenum">
              <a:rPr lang="en-CA" smtClean="0"/>
              <a:t>‹#›</a:t>
            </a:fld>
            <a:endParaRPr lang="en-CA" dirty="0"/>
          </a:p>
        </p:txBody>
      </p:sp>
    </p:spTree>
    <p:extLst>
      <p:ext uri="{BB962C8B-B14F-4D97-AF65-F5344CB8AC3E}">
        <p14:creationId xmlns:p14="http://schemas.microsoft.com/office/powerpoint/2010/main" val="410373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6EC8E-D9AD-4223-96F5-3C6274D39D6D}" type="datetimeFigureOut">
              <a:rPr lang="en-CA" smtClean="0"/>
              <a:t>2019-08-26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DDF024FE-756E-43BE-8DB0-3901381E8673}" type="slidenum">
              <a:rPr lang="en-CA" smtClean="0"/>
              <a:t>‹#›</a:t>
            </a:fld>
            <a:endParaRPr lang="en-CA" dirty="0"/>
          </a:p>
        </p:txBody>
      </p:sp>
    </p:spTree>
    <p:extLst>
      <p:ext uri="{BB962C8B-B14F-4D97-AF65-F5344CB8AC3E}">
        <p14:creationId xmlns:p14="http://schemas.microsoft.com/office/powerpoint/2010/main" val="37848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56EC8E-D9AD-4223-96F5-3C6274D39D6D}" type="datetimeFigureOut">
              <a:rPr lang="en-CA" smtClean="0"/>
              <a:t>2019-08-26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DF024FE-756E-43BE-8DB0-3901381E8673}" type="slidenum">
              <a:rPr lang="en-CA" smtClean="0"/>
              <a:t>‹#›</a:t>
            </a:fld>
            <a:endParaRPr lang="en-CA" dirty="0"/>
          </a:p>
        </p:txBody>
      </p:sp>
    </p:spTree>
    <p:extLst>
      <p:ext uri="{BB962C8B-B14F-4D97-AF65-F5344CB8AC3E}">
        <p14:creationId xmlns:p14="http://schemas.microsoft.com/office/powerpoint/2010/main" val="285133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56EC8E-D9AD-4223-96F5-3C6274D39D6D}" type="datetimeFigureOut">
              <a:rPr lang="en-CA" smtClean="0"/>
              <a:t>2019-08-26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DF024FE-756E-43BE-8DB0-3901381E8673}" type="slidenum">
              <a:rPr lang="en-CA" smtClean="0"/>
              <a:t>‹#›</a:t>
            </a:fld>
            <a:endParaRPr lang="en-CA" dirty="0"/>
          </a:p>
        </p:txBody>
      </p:sp>
    </p:spTree>
    <p:extLst>
      <p:ext uri="{BB962C8B-B14F-4D97-AF65-F5344CB8AC3E}">
        <p14:creationId xmlns:p14="http://schemas.microsoft.com/office/powerpoint/2010/main" val="371086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6EC8E-D9AD-4223-96F5-3C6274D39D6D}" type="datetimeFigureOut">
              <a:rPr lang="en-CA" smtClean="0"/>
              <a:t>2019-08-26</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024FE-756E-43BE-8DB0-3901381E8673}" type="slidenum">
              <a:rPr lang="en-CA" smtClean="0"/>
              <a:t>‹#›</a:t>
            </a:fld>
            <a:endParaRPr lang="en-CA" dirty="0"/>
          </a:p>
        </p:txBody>
      </p:sp>
    </p:spTree>
    <p:extLst>
      <p:ext uri="{BB962C8B-B14F-4D97-AF65-F5344CB8AC3E}">
        <p14:creationId xmlns:p14="http://schemas.microsoft.com/office/powerpoint/2010/main" val="1066327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ictinc.ca/blog/royal-proclamation-of-1763"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76479"/>
          </a:xfrm>
        </p:spPr>
        <p:txBody>
          <a:bodyPr/>
          <a:lstStyle/>
          <a:p>
            <a:r>
              <a:rPr lang="en-CA" b="1" dirty="0" smtClean="0"/>
              <a:t>Terminology Discussion</a:t>
            </a:r>
            <a:endParaRPr lang="en-CA" b="1" dirty="0"/>
          </a:p>
        </p:txBody>
      </p:sp>
      <p:sp>
        <p:nvSpPr>
          <p:cNvPr id="3" name="Subtitle 2"/>
          <p:cNvSpPr>
            <a:spLocks noGrp="1"/>
          </p:cNvSpPr>
          <p:nvPr>
            <p:ph type="subTitle" idx="1"/>
          </p:nvPr>
        </p:nvSpPr>
        <p:spPr>
          <a:xfrm>
            <a:off x="831808" y="1614949"/>
            <a:ext cx="9828326" cy="5243051"/>
          </a:xfrm>
        </p:spPr>
        <p:txBody>
          <a:bodyPr>
            <a:normAutofit/>
          </a:bodyPr>
          <a:lstStyle/>
          <a:p>
            <a:r>
              <a:rPr lang="en-CA" dirty="0" smtClean="0"/>
              <a:t>Further to the video…</a:t>
            </a:r>
          </a:p>
          <a:p>
            <a:endParaRPr lang="en-CA" sz="4000" dirty="0" smtClean="0"/>
          </a:p>
          <a:p>
            <a:r>
              <a:rPr lang="en-CA" sz="4000" dirty="0" smtClean="0"/>
              <a:t>Always try to be as specific as possible to clarify your intention about whom you are speaking:</a:t>
            </a:r>
          </a:p>
          <a:p>
            <a:pPr algn="l"/>
            <a:endParaRPr lang="en-CA" dirty="0" smtClean="0"/>
          </a:p>
          <a:p>
            <a:pPr algn="l"/>
            <a:r>
              <a:rPr lang="en-CA" dirty="0" smtClean="0"/>
              <a:t>For example: 	Indigenous People, Indigenous Women, Indigenous Students</a:t>
            </a:r>
          </a:p>
          <a:p>
            <a:r>
              <a:rPr lang="en-CA" dirty="0"/>
              <a:t> </a:t>
            </a:r>
            <a:r>
              <a:rPr lang="en-CA" dirty="0" smtClean="0"/>
              <a:t>    First Nation Communities, Ktunaxa Children, Inuit Men</a:t>
            </a:r>
          </a:p>
          <a:p>
            <a:endParaRPr lang="en-CA" dirty="0"/>
          </a:p>
          <a:p>
            <a:r>
              <a:rPr lang="en-CA" i="1" dirty="0" smtClean="0"/>
              <a:t>Don’t say “Aboriginals” – Say Aboriginal People</a:t>
            </a:r>
          </a:p>
          <a:p>
            <a:endParaRPr lang="en-CA" dirty="0" smtClean="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Tree>
    <p:extLst>
      <p:ext uri="{BB962C8B-B14F-4D97-AF65-F5344CB8AC3E}">
        <p14:creationId xmlns:p14="http://schemas.microsoft.com/office/powerpoint/2010/main" val="1817982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409" y="0"/>
            <a:ext cx="5626436"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39" y="0"/>
            <a:ext cx="4317767" cy="6858000"/>
          </a:xfrm>
          <a:prstGeom prst="rect">
            <a:avLst/>
          </a:prstGeom>
        </p:spPr>
      </p:pic>
    </p:spTree>
    <p:extLst>
      <p:ext uri="{BB962C8B-B14F-4D97-AF65-F5344CB8AC3E}">
        <p14:creationId xmlns:p14="http://schemas.microsoft.com/office/powerpoint/2010/main" val="4062959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003"/>
            <a:ext cx="9144000" cy="1262462"/>
          </a:xfrm>
        </p:spPr>
        <p:txBody>
          <a:bodyPr>
            <a:normAutofit fontScale="90000"/>
          </a:bodyPr>
          <a:lstStyle/>
          <a:p>
            <a:r>
              <a:rPr lang="en-CA" b="1" dirty="0"/>
              <a:t>Acknowledgements of Territory</a:t>
            </a:r>
            <a:r>
              <a:rPr lang="en-CA" b="1" dirty="0" smtClean="0"/>
              <a:t>:</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171082" y="1412895"/>
            <a:ext cx="11356258" cy="5170646"/>
          </a:xfrm>
          <a:prstGeom prst="rect">
            <a:avLst/>
          </a:prstGeom>
          <a:noFill/>
        </p:spPr>
        <p:txBody>
          <a:bodyPr wrap="square" rtlCol="0">
            <a:spAutoFit/>
          </a:bodyPr>
          <a:lstStyle/>
          <a:p>
            <a:r>
              <a:rPr lang="en-CA" dirty="0"/>
              <a:t> </a:t>
            </a:r>
          </a:p>
          <a:p>
            <a:r>
              <a:rPr lang="en-CA" sz="2400" dirty="0"/>
              <a:t>For a written acknowledgement, more thought regarding details can happen </a:t>
            </a:r>
            <a:endParaRPr lang="en-CA" sz="2400" dirty="0" smtClean="0"/>
          </a:p>
          <a:p>
            <a:r>
              <a:rPr lang="en-CA" sz="2400" dirty="0" smtClean="0"/>
              <a:t>(i.e. webpage</a:t>
            </a:r>
            <a:r>
              <a:rPr lang="en-CA" sz="2400" dirty="0"/>
              <a:t>, calendar).  </a:t>
            </a:r>
            <a:r>
              <a:rPr lang="en-CA" sz="2400" dirty="0" smtClean="0"/>
              <a:t>Here </a:t>
            </a:r>
            <a:r>
              <a:rPr lang="en-CA" sz="2400" dirty="0"/>
              <a:t>is the basic idea:</a:t>
            </a:r>
          </a:p>
          <a:p>
            <a:r>
              <a:rPr lang="en-CA" sz="2400" dirty="0"/>
              <a:t> </a:t>
            </a:r>
          </a:p>
          <a:p>
            <a:r>
              <a:rPr lang="en-CA" sz="2400" dirty="0"/>
              <a:t>College of the Rockies serves the communities of the East </a:t>
            </a:r>
            <a:r>
              <a:rPr lang="en-CA" sz="2400" dirty="0" err="1"/>
              <a:t>Kootenays</a:t>
            </a:r>
            <a:r>
              <a:rPr lang="en-CA" sz="2400" dirty="0"/>
              <a:t>, all of which are located on the </a:t>
            </a:r>
            <a:r>
              <a:rPr lang="en-CA" sz="2400" dirty="0" err="1" smtClean="0"/>
              <a:t>unceded</a:t>
            </a:r>
            <a:r>
              <a:rPr lang="en-CA" sz="2400" dirty="0" smtClean="0"/>
              <a:t> ancestral lands </a:t>
            </a:r>
            <a:r>
              <a:rPr lang="en-CA" sz="2400" dirty="0"/>
              <a:t>of the Ktunaxa People.  We acknowledge, value and honour our partnerships with four Ktunaxa communities, as well as with the Shuswap Band, and </a:t>
            </a:r>
            <a:r>
              <a:rPr lang="en-CA" sz="2400" dirty="0" smtClean="0"/>
              <a:t>the</a:t>
            </a:r>
            <a:r>
              <a:rPr lang="en-CA" i="1" dirty="0"/>
              <a:t> </a:t>
            </a:r>
            <a:r>
              <a:rPr lang="en-CA" sz="2400" dirty="0"/>
              <a:t>Kootenay Regional Office of the Métis Nation, BC. </a:t>
            </a:r>
            <a:endParaRPr lang="en-CA" sz="2400" dirty="0" smtClean="0"/>
          </a:p>
          <a:p>
            <a:endParaRPr lang="en-CA" sz="2400" dirty="0" smtClean="0"/>
          </a:p>
          <a:p>
            <a:r>
              <a:rPr lang="en-CA" sz="2400" dirty="0"/>
              <a:t>We try to encourage that verbal acknowledgements are not scripted, but come from whatever your heart is telling you to </a:t>
            </a:r>
            <a:r>
              <a:rPr lang="en-CA" sz="2400" dirty="0" smtClean="0"/>
              <a:t>say.</a:t>
            </a:r>
          </a:p>
          <a:p>
            <a:endParaRPr lang="en-CA" sz="2400" dirty="0"/>
          </a:p>
          <a:p>
            <a:r>
              <a:rPr lang="en-CA" sz="2400" dirty="0" smtClean="0"/>
              <a:t>You </a:t>
            </a:r>
            <a:r>
              <a:rPr lang="en-CA" sz="2400" dirty="0"/>
              <a:t>can replace “ancestral lands” with “traditional territory”, and you can add any other details describing </a:t>
            </a:r>
            <a:r>
              <a:rPr lang="en-CA" sz="2400" dirty="0" smtClean="0"/>
              <a:t>your relationships.</a:t>
            </a:r>
            <a:endParaRPr lang="en-CA" sz="2400" dirty="0"/>
          </a:p>
        </p:txBody>
      </p:sp>
    </p:spTree>
    <p:extLst>
      <p:ext uri="{BB962C8B-B14F-4D97-AF65-F5344CB8AC3E}">
        <p14:creationId xmlns:p14="http://schemas.microsoft.com/office/powerpoint/2010/main" val="179006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421745"/>
          </a:xfrm>
        </p:spPr>
        <p:txBody>
          <a:bodyPr>
            <a:normAutofit fontScale="90000"/>
          </a:bodyPr>
          <a:lstStyle/>
          <a:p>
            <a:r>
              <a:rPr lang="en-CA" b="1" dirty="0"/>
              <a:t>Acknowledgements of Territory</a:t>
            </a:r>
            <a:r>
              <a:rPr lang="en-CA" b="1" dirty="0" smtClean="0"/>
              <a:t>:</a:t>
            </a:r>
            <a:r>
              <a:rPr lang="en-CA" sz="1400" b="1" dirty="0" smtClean="0"/>
              <a:t/>
            </a:r>
            <a:br>
              <a:rPr lang="en-CA" sz="1400" b="1" dirty="0" smtClean="0"/>
            </a:br>
            <a:r>
              <a:rPr lang="en-CA" sz="3600" b="1" dirty="0"/>
              <a:t>When, Where &amp; How Often</a:t>
            </a:r>
            <a:r>
              <a:rPr lang="en-CA" sz="3600" b="1" dirty="0" smtClean="0"/>
              <a:t>?</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176981" y="1679919"/>
            <a:ext cx="11356258" cy="6001643"/>
          </a:xfrm>
          <a:prstGeom prst="rect">
            <a:avLst/>
          </a:prstGeom>
          <a:noFill/>
        </p:spPr>
        <p:txBody>
          <a:bodyPr wrap="square" rtlCol="0">
            <a:spAutoFit/>
          </a:bodyPr>
          <a:lstStyle/>
          <a:p>
            <a:r>
              <a:rPr lang="en-CA" sz="2400" b="1" dirty="0" smtClean="0"/>
              <a:t>In Classrooms:</a:t>
            </a:r>
            <a:r>
              <a:rPr lang="en-CA" sz="2400" dirty="0" smtClean="0"/>
              <a:t>  As often as you want, but at minimum:</a:t>
            </a:r>
          </a:p>
          <a:p>
            <a:pPr marL="1257300" lvl="2" indent="-342900">
              <a:buFont typeface="Arial" panose="020B0604020202020204" pitchFamily="34" charset="0"/>
              <a:buChar char="•"/>
            </a:pPr>
            <a:r>
              <a:rPr lang="en-CA" sz="2400" dirty="0"/>
              <a:t>T</a:t>
            </a:r>
            <a:r>
              <a:rPr lang="en-CA" sz="2400" dirty="0" smtClean="0"/>
              <a:t>he beginning of class each term </a:t>
            </a:r>
            <a:endParaRPr lang="en-CA" sz="2400" dirty="0"/>
          </a:p>
          <a:p>
            <a:pPr marL="1257300" lvl="2" indent="-342900">
              <a:buFont typeface="Arial" panose="020B0604020202020204" pitchFamily="34" charset="0"/>
              <a:buChar char="•"/>
            </a:pPr>
            <a:r>
              <a:rPr lang="en-CA" sz="2400" dirty="0"/>
              <a:t>W</a:t>
            </a:r>
            <a:r>
              <a:rPr lang="en-CA" sz="2400" dirty="0" smtClean="0"/>
              <a:t>hen you are covering a topic that is Indigenous</a:t>
            </a:r>
          </a:p>
          <a:p>
            <a:pPr marL="1257300" lvl="2" indent="-342900">
              <a:buFont typeface="Arial" panose="020B0604020202020204" pitchFamily="34" charset="0"/>
              <a:buChar char="•"/>
            </a:pPr>
            <a:r>
              <a:rPr lang="en-CA" sz="2400" dirty="0" smtClean="0"/>
              <a:t>A topic that may involve class decisions </a:t>
            </a:r>
          </a:p>
          <a:p>
            <a:pPr marL="1257300" lvl="2" indent="-342900">
              <a:buFont typeface="Arial" panose="020B0604020202020204" pitchFamily="34" charset="0"/>
              <a:buChar char="•"/>
            </a:pPr>
            <a:r>
              <a:rPr lang="en-CA" sz="2400" dirty="0" smtClean="0"/>
              <a:t>A topic that could lead to emotional or contentious discussion.  </a:t>
            </a:r>
          </a:p>
          <a:p>
            <a:pPr marL="1257300" lvl="2" indent="-342900">
              <a:buFont typeface="Arial" panose="020B0604020202020204" pitchFamily="34" charset="0"/>
              <a:buChar char="•"/>
            </a:pPr>
            <a:r>
              <a:rPr lang="en-CA" sz="2400" dirty="0" smtClean="0"/>
              <a:t>When you feel tension among students</a:t>
            </a:r>
          </a:p>
          <a:p>
            <a:pPr marL="536575" lvl="2"/>
            <a:r>
              <a:rPr lang="en-CA" sz="2400" dirty="0" smtClean="0"/>
              <a:t>Often an acknowledgement at the beginning can set a calming tone and remind students that the ancestors may be listening and respect is paramount.</a:t>
            </a:r>
          </a:p>
          <a:p>
            <a:pPr marL="536575" lvl="2"/>
            <a:endParaRPr lang="en-CA" sz="2400" dirty="0" smtClean="0"/>
          </a:p>
          <a:p>
            <a:pPr lvl="2" indent="-914400"/>
            <a:r>
              <a:rPr lang="en-CA" sz="2400" b="1" dirty="0" smtClean="0"/>
              <a:t>In Meetings:  </a:t>
            </a:r>
            <a:r>
              <a:rPr lang="en-CA" sz="2400" dirty="0" smtClean="0"/>
              <a:t>Again as often as desired, but at minimum:</a:t>
            </a:r>
          </a:p>
          <a:p>
            <a:pPr marL="1160463" lvl="3" indent="-342900">
              <a:buFont typeface="Arial" panose="020B0604020202020204" pitchFamily="34" charset="0"/>
              <a:buChar char="•"/>
            </a:pPr>
            <a:r>
              <a:rPr lang="en-CA" sz="2400" dirty="0" smtClean="0"/>
              <a:t>Meetings with guests from outside the territory</a:t>
            </a:r>
          </a:p>
          <a:p>
            <a:pPr marL="1160463" lvl="3" indent="-342900">
              <a:buFont typeface="Arial" panose="020B0604020202020204" pitchFamily="34" charset="0"/>
              <a:buChar char="•"/>
            </a:pPr>
            <a:r>
              <a:rPr lang="en-CA" sz="2400" dirty="0" smtClean="0"/>
              <a:t>Meetings with guests from local nation or other Indigenous Groups</a:t>
            </a:r>
          </a:p>
          <a:p>
            <a:pPr marL="1160463" lvl="3" indent="-342900">
              <a:buFont typeface="Arial" panose="020B0604020202020204" pitchFamily="34" charset="0"/>
              <a:buChar char="•"/>
            </a:pPr>
            <a:r>
              <a:rPr lang="en-CA" sz="2400" dirty="0" smtClean="0"/>
              <a:t>As above – Indigenous topics, important decisions, tension among participants, topics that could lead to emotional or contentious discussions</a:t>
            </a:r>
          </a:p>
          <a:p>
            <a:pPr marL="0" lvl="3"/>
            <a:endParaRPr lang="en-CA" sz="2400" dirty="0" smtClean="0"/>
          </a:p>
          <a:p>
            <a:endParaRPr lang="en-CA" sz="2400" dirty="0"/>
          </a:p>
        </p:txBody>
      </p:sp>
    </p:spTree>
    <p:extLst>
      <p:ext uri="{BB962C8B-B14F-4D97-AF65-F5344CB8AC3E}">
        <p14:creationId xmlns:p14="http://schemas.microsoft.com/office/powerpoint/2010/main" val="763472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421745"/>
          </a:xfrm>
        </p:spPr>
        <p:txBody>
          <a:bodyPr>
            <a:normAutofit fontScale="90000"/>
          </a:bodyPr>
          <a:lstStyle/>
          <a:p>
            <a:r>
              <a:rPr lang="en-CA" b="1" dirty="0"/>
              <a:t>Acknowledgements of Territory</a:t>
            </a:r>
            <a:r>
              <a:rPr lang="en-CA" b="1" dirty="0" smtClean="0"/>
              <a:t>:</a:t>
            </a:r>
            <a:r>
              <a:rPr lang="en-CA" sz="1400" b="1" dirty="0" smtClean="0"/>
              <a:t/>
            </a:r>
            <a:br>
              <a:rPr lang="en-CA" sz="1400" b="1" dirty="0" smtClean="0"/>
            </a:br>
            <a:r>
              <a:rPr lang="en-CA" sz="3600" b="1" dirty="0"/>
              <a:t>When, Where &amp; How Often</a:t>
            </a:r>
            <a:r>
              <a:rPr lang="en-CA" sz="3600" b="1" dirty="0" smtClean="0"/>
              <a:t>?</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176981" y="1679919"/>
            <a:ext cx="11356258" cy="5262979"/>
          </a:xfrm>
          <a:prstGeom prst="rect">
            <a:avLst/>
          </a:prstGeom>
          <a:noFill/>
        </p:spPr>
        <p:txBody>
          <a:bodyPr wrap="square" rtlCol="0">
            <a:spAutoFit/>
          </a:bodyPr>
          <a:lstStyle/>
          <a:p>
            <a:pPr marL="817563" lvl="3" indent="-817563"/>
            <a:r>
              <a:rPr lang="en-CA" sz="2400" b="1" dirty="0"/>
              <a:t>At all large or public events, announcements, and celebrations</a:t>
            </a:r>
            <a:r>
              <a:rPr lang="en-CA" sz="2400" b="1" dirty="0" smtClean="0"/>
              <a:t>.</a:t>
            </a:r>
          </a:p>
          <a:p>
            <a:pPr marL="817563" lvl="3" indent="-457200">
              <a:buFont typeface="Arial" panose="020B0604020202020204" pitchFamily="34" charset="0"/>
              <a:buChar char="•"/>
            </a:pPr>
            <a:r>
              <a:rPr lang="en-CA" sz="2400" dirty="0" smtClean="0"/>
              <a:t>Graduation and Awards Recognition Events </a:t>
            </a:r>
          </a:p>
          <a:p>
            <a:pPr marL="817563" lvl="3" indent="-457200">
              <a:buFont typeface="Arial" panose="020B0604020202020204" pitchFamily="34" charset="0"/>
              <a:buChar char="•"/>
            </a:pPr>
            <a:r>
              <a:rPr lang="en-CA" sz="2400" dirty="0" smtClean="0"/>
              <a:t>Professional Development Events</a:t>
            </a:r>
          </a:p>
          <a:p>
            <a:pPr marL="817563" lvl="3" indent="-457200">
              <a:buFont typeface="Arial" panose="020B0604020202020204" pitchFamily="34" charset="0"/>
              <a:buChar char="•"/>
            </a:pPr>
            <a:r>
              <a:rPr lang="en-CA" sz="2400" dirty="0" smtClean="0"/>
              <a:t>Performances, Assemblies, etc.</a:t>
            </a:r>
          </a:p>
          <a:p>
            <a:pPr marL="817563" lvl="3" indent="-457200">
              <a:buFont typeface="Arial" panose="020B0604020202020204" pitchFamily="34" charset="0"/>
              <a:buChar char="•"/>
            </a:pPr>
            <a:endParaRPr lang="en-CA" sz="2400" dirty="0"/>
          </a:p>
          <a:p>
            <a:pPr lvl="2" indent="-914400"/>
            <a:r>
              <a:rPr lang="en-CA" sz="2400" b="1" dirty="0" smtClean="0"/>
              <a:t>Email:  </a:t>
            </a:r>
          </a:p>
          <a:p>
            <a:pPr lvl="2" indent="-554038">
              <a:buFont typeface="Arial" panose="020B0604020202020204" pitchFamily="34" charset="0"/>
              <a:buChar char="•"/>
            </a:pPr>
            <a:r>
              <a:rPr lang="en-CA" sz="2400" dirty="0" smtClean="0"/>
              <a:t>Add an acknowledgement to your signature!  This is an easy way to incorporate respectful practise into your everyday work.</a:t>
            </a:r>
          </a:p>
          <a:p>
            <a:pPr lvl="2" indent="-914400"/>
            <a:endParaRPr lang="en-CA" sz="2400" dirty="0" smtClean="0"/>
          </a:p>
          <a:p>
            <a:pPr marL="0" lvl="3"/>
            <a:r>
              <a:rPr lang="en-CA" sz="2400" dirty="0" smtClean="0"/>
              <a:t>You don’t need to bring in an elder to do an acknowledgement!  Everyone should feel comfortable enough to be called upon to do an acknowledgement – practise if you feel you need to.  Elders are brought in sometimes to provide a welcome to the territory – this is different than an acknowledgement.</a:t>
            </a:r>
          </a:p>
          <a:p>
            <a:endParaRPr lang="en-CA" sz="2400" dirty="0"/>
          </a:p>
        </p:txBody>
      </p:sp>
    </p:spTree>
    <p:extLst>
      <p:ext uri="{BB962C8B-B14F-4D97-AF65-F5344CB8AC3E}">
        <p14:creationId xmlns:p14="http://schemas.microsoft.com/office/powerpoint/2010/main" val="426625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848" y="106980"/>
            <a:ext cx="9144000" cy="2387600"/>
          </a:xfrm>
        </p:spPr>
        <p:txBody>
          <a:bodyPr/>
          <a:lstStyle/>
          <a:p>
            <a:r>
              <a:rPr lang="en-CA" sz="6600" b="1" dirty="0" smtClean="0"/>
              <a:t>Indigenizing Practice</a:t>
            </a:r>
            <a:r>
              <a:rPr lang="en-CA" dirty="0" smtClean="0"/>
              <a:t/>
            </a:r>
            <a:br>
              <a:rPr lang="en-CA" dirty="0" smtClean="0"/>
            </a:br>
            <a:r>
              <a:rPr lang="en-CA" dirty="0" smtClean="0"/>
              <a:t>includes:</a:t>
            </a:r>
            <a:endParaRPr lang="en-CA" dirty="0"/>
          </a:p>
        </p:txBody>
      </p:sp>
      <p:sp>
        <p:nvSpPr>
          <p:cNvPr id="3" name="Subtitle 2"/>
          <p:cNvSpPr>
            <a:spLocks noGrp="1"/>
          </p:cNvSpPr>
          <p:nvPr>
            <p:ph type="subTitle" idx="1"/>
          </p:nvPr>
        </p:nvSpPr>
        <p:spPr>
          <a:xfrm>
            <a:off x="672860" y="2854414"/>
            <a:ext cx="9144000" cy="4003586"/>
          </a:xfrm>
        </p:spPr>
        <p:txBody>
          <a:bodyPr>
            <a:normAutofit/>
          </a:bodyPr>
          <a:lstStyle/>
          <a:p>
            <a:pPr marL="342900" indent="-342900" algn="l">
              <a:buFont typeface="Wingdings" panose="05000000000000000000" pitchFamily="2" charset="2"/>
              <a:buChar char="Ø"/>
            </a:pPr>
            <a:r>
              <a:rPr lang="en-CA" sz="4400" dirty="0" smtClean="0"/>
              <a:t>Indigenous Ways of Knowing</a:t>
            </a:r>
          </a:p>
          <a:p>
            <a:pPr marL="342900" indent="-342900" algn="l">
              <a:buFont typeface="Wingdings" panose="05000000000000000000" pitchFamily="2" charset="2"/>
              <a:buChar char="Ø"/>
            </a:pPr>
            <a:r>
              <a:rPr lang="en-CA" sz="4400" dirty="0" smtClean="0"/>
              <a:t>Indigenous Perspective &amp; Principles of Learning</a:t>
            </a:r>
          </a:p>
          <a:p>
            <a:pPr marL="342900" indent="-342900" algn="l">
              <a:buFont typeface="Wingdings" panose="05000000000000000000" pitchFamily="2" charset="2"/>
              <a:buChar char="Ø"/>
            </a:pPr>
            <a:r>
              <a:rPr lang="en-CA" sz="4400" dirty="0" smtClean="0"/>
              <a:t>Incorporating traditional knowledge &amp; awareness of current issues</a:t>
            </a:r>
          </a:p>
          <a:p>
            <a:pPr marL="342900" indent="-342900">
              <a:buFont typeface="Wingdings" panose="05000000000000000000" pitchFamily="2" charset="2"/>
              <a:buChar char="Ø"/>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Tree>
    <p:extLst>
      <p:ext uri="{BB962C8B-B14F-4D97-AF65-F5344CB8AC3E}">
        <p14:creationId xmlns:p14="http://schemas.microsoft.com/office/powerpoint/2010/main" val="396133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983411"/>
          </a:xfrm>
        </p:spPr>
        <p:txBody>
          <a:bodyPr/>
          <a:lstStyle/>
          <a:p>
            <a:r>
              <a:rPr lang="en-CA" b="1" dirty="0" smtClean="0"/>
              <a:t>Indigenous Ways of Knowing</a:t>
            </a:r>
            <a:endParaRPr lang="en-CA" b="1" dirty="0"/>
          </a:p>
        </p:txBody>
      </p:sp>
      <p:sp>
        <p:nvSpPr>
          <p:cNvPr id="3" name="Subtitle 2"/>
          <p:cNvSpPr>
            <a:spLocks noGrp="1"/>
          </p:cNvSpPr>
          <p:nvPr>
            <p:ph type="subTitle" idx="1"/>
          </p:nvPr>
        </p:nvSpPr>
        <p:spPr>
          <a:xfrm>
            <a:off x="566005" y="1300780"/>
            <a:ext cx="9989388" cy="5084646"/>
          </a:xfrm>
        </p:spPr>
        <p:txBody>
          <a:bodyPr>
            <a:normAutofit/>
          </a:bodyPr>
          <a:lstStyle/>
          <a:p>
            <a:pPr marL="342900" indent="-342900" algn="l">
              <a:buFont typeface="Arial" panose="020B0604020202020204" pitchFamily="34" charset="0"/>
              <a:buChar char="•"/>
            </a:pPr>
            <a:r>
              <a:rPr lang="en-CA" dirty="0" smtClean="0"/>
              <a:t>Holistic</a:t>
            </a:r>
          </a:p>
          <a:p>
            <a:pPr marL="342900" indent="-342900" algn="l">
              <a:buFont typeface="Arial" panose="020B0604020202020204" pitchFamily="34" charset="0"/>
              <a:buChar char="•"/>
            </a:pPr>
            <a:r>
              <a:rPr lang="en-CA" dirty="0" smtClean="0"/>
              <a:t>Trust for inherited wisdom</a:t>
            </a:r>
          </a:p>
          <a:p>
            <a:pPr marL="342900" indent="-342900" algn="l">
              <a:buFont typeface="Arial" panose="020B0604020202020204" pitchFamily="34" charset="0"/>
              <a:buChar char="•"/>
            </a:pPr>
            <a:r>
              <a:rPr lang="en-CA" dirty="0" smtClean="0"/>
              <a:t>Respect for all things</a:t>
            </a:r>
          </a:p>
          <a:p>
            <a:pPr marL="342900" indent="-342900" algn="l">
              <a:buFont typeface="Arial" panose="020B0604020202020204" pitchFamily="34" charset="0"/>
              <a:buChar char="•"/>
            </a:pPr>
            <a:r>
              <a:rPr lang="en-CA" dirty="0" smtClean="0"/>
              <a:t>Includes physical &amp; metaphysical world linked to moral code</a:t>
            </a:r>
          </a:p>
          <a:p>
            <a:pPr marL="342900" indent="-342900" algn="l">
              <a:buFont typeface="Arial" panose="020B0604020202020204" pitchFamily="34" charset="0"/>
              <a:buChar char="•"/>
            </a:pPr>
            <a:r>
              <a:rPr lang="en-CA" dirty="0" smtClean="0"/>
              <a:t>Emphasis of practical application of skills &amp; knowledge</a:t>
            </a:r>
          </a:p>
          <a:p>
            <a:pPr marL="342900" indent="-342900" algn="l">
              <a:buFont typeface="Arial" panose="020B0604020202020204" pitchFamily="34" charset="0"/>
              <a:buChar char="•"/>
            </a:pPr>
            <a:r>
              <a:rPr lang="en-CA" dirty="0" smtClean="0"/>
              <a:t>Communication of metaphor &amp; story connected to life, values and proper behaviour</a:t>
            </a:r>
          </a:p>
          <a:p>
            <a:pPr marL="342900" indent="-342900" algn="l">
              <a:buFont typeface="Arial" panose="020B0604020202020204" pitchFamily="34" charset="0"/>
              <a:buChar char="•"/>
            </a:pPr>
            <a:r>
              <a:rPr lang="en-CA" dirty="0" smtClean="0"/>
              <a:t>Practical Experimentation</a:t>
            </a:r>
          </a:p>
          <a:p>
            <a:pPr marL="342900" indent="-342900" algn="l">
              <a:buFont typeface="Arial" panose="020B0604020202020204" pitchFamily="34" charset="0"/>
              <a:buChar char="•"/>
            </a:pPr>
            <a:r>
              <a:rPr lang="en-CA" dirty="0" smtClean="0"/>
              <a:t>Qualitative oral record</a:t>
            </a:r>
          </a:p>
          <a:p>
            <a:pPr marL="342900" indent="-342900" algn="l">
              <a:buFont typeface="Arial" panose="020B0604020202020204" pitchFamily="34" charset="0"/>
              <a:buChar char="•"/>
            </a:pPr>
            <a:r>
              <a:rPr lang="en-CA" dirty="0" smtClean="0"/>
              <a:t>Local verification</a:t>
            </a:r>
          </a:p>
          <a:p>
            <a:pPr marL="342900" indent="-342900" algn="l">
              <a:buFont typeface="Arial" panose="020B0604020202020204" pitchFamily="34" charset="0"/>
              <a:buChar char="•"/>
            </a:pPr>
            <a:r>
              <a:rPr lang="en-CA" dirty="0" smtClean="0"/>
              <a:t>Integrated and applied to daily living &amp; traditional sustenance practices</a:t>
            </a:r>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Tree>
    <p:extLst>
      <p:ext uri="{BB962C8B-B14F-4D97-AF65-F5344CB8AC3E}">
        <p14:creationId xmlns:p14="http://schemas.microsoft.com/office/powerpoint/2010/main" val="3104960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983411"/>
          </a:xfrm>
        </p:spPr>
        <p:txBody>
          <a:bodyPr/>
          <a:lstStyle/>
          <a:p>
            <a:r>
              <a:rPr lang="en-CA" b="1" dirty="0" smtClean="0"/>
              <a:t>Indigenous Ways of Knowing</a:t>
            </a:r>
            <a:endParaRPr lang="en-CA" b="1" dirty="0"/>
          </a:p>
        </p:txBody>
      </p:sp>
      <p:sp>
        <p:nvSpPr>
          <p:cNvPr id="3" name="Subtitle 2"/>
          <p:cNvSpPr>
            <a:spLocks noGrp="1"/>
          </p:cNvSpPr>
          <p:nvPr>
            <p:ph type="subTitle" idx="1"/>
          </p:nvPr>
        </p:nvSpPr>
        <p:spPr>
          <a:xfrm>
            <a:off x="625332" y="1701467"/>
            <a:ext cx="9605596" cy="5084646"/>
          </a:xfrm>
        </p:spPr>
        <p:txBody>
          <a:bodyPr>
            <a:normAutofit/>
          </a:bodyPr>
          <a:lstStyle/>
          <a:p>
            <a:pPr algn="l"/>
            <a:r>
              <a:rPr lang="en-US" b="1" i="1" dirty="0"/>
              <a:t>W</a:t>
            </a:r>
            <a:r>
              <a:rPr lang="en-US" b="1" i="1" dirty="0" smtClean="0"/>
              <a:t>hat </a:t>
            </a:r>
            <a:r>
              <a:rPr lang="en-US" b="1" i="1" dirty="0"/>
              <a:t>the community deems worth knowing, how they come to know it and how and with whom the knowledge is </a:t>
            </a:r>
            <a:r>
              <a:rPr lang="en-US" b="1" i="1" dirty="0" smtClean="0"/>
              <a:t>shared. </a:t>
            </a:r>
          </a:p>
          <a:p>
            <a:pPr algn="l"/>
            <a:r>
              <a:rPr lang="en-US" dirty="0" smtClean="0"/>
              <a:t>Programs </a:t>
            </a:r>
            <a:r>
              <a:rPr lang="en-US" dirty="0"/>
              <a:t>must consider historical, social, cultural, family and personal factors in order to be </a:t>
            </a:r>
            <a:r>
              <a:rPr lang="en-US" dirty="0" smtClean="0"/>
              <a:t>effective: </a:t>
            </a:r>
          </a:p>
          <a:p>
            <a:pPr marL="342900" indent="-342900" algn="l">
              <a:buFont typeface="Arial" panose="020B0604020202020204" pitchFamily="34" charset="0"/>
              <a:buChar char="•"/>
            </a:pPr>
            <a:r>
              <a:rPr lang="en-US" dirty="0" smtClean="0"/>
              <a:t>cultural </a:t>
            </a:r>
            <a:r>
              <a:rPr lang="en-US" dirty="0"/>
              <a:t>identity, </a:t>
            </a:r>
            <a:endParaRPr lang="en-US" dirty="0" smtClean="0"/>
          </a:p>
          <a:p>
            <a:pPr marL="342900" indent="-342900" algn="l">
              <a:buFont typeface="Arial" panose="020B0604020202020204" pitchFamily="34" charset="0"/>
              <a:buChar char="•"/>
            </a:pPr>
            <a:r>
              <a:rPr lang="en-US" dirty="0" smtClean="0"/>
              <a:t>gender</a:t>
            </a:r>
            <a:r>
              <a:rPr lang="en-US" dirty="0"/>
              <a:t>, </a:t>
            </a:r>
            <a:endParaRPr lang="en-US" dirty="0" smtClean="0"/>
          </a:p>
          <a:p>
            <a:pPr marL="342900" indent="-342900" algn="l">
              <a:buFont typeface="Arial" panose="020B0604020202020204" pitchFamily="34" charset="0"/>
              <a:buChar char="•"/>
            </a:pPr>
            <a:r>
              <a:rPr lang="en-US" dirty="0" smtClean="0"/>
              <a:t>family </a:t>
            </a:r>
            <a:r>
              <a:rPr lang="en-US" dirty="0"/>
              <a:t>responsibilities, </a:t>
            </a:r>
            <a:endParaRPr lang="en-US" dirty="0" smtClean="0"/>
          </a:p>
          <a:p>
            <a:pPr marL="342900" indent="-342900" algn="l">
              <a:buFont typeface="Arial" panose="020B0604020202020204" pitchFamily="34" charset="0"/>
              <a:buChar char="•"/>
            </a:pPr>
            <a:r>
              <a:rPr lang="en-US" dirty="0" smtClean="0"/>
              <a:t>geography </a:t>
            </a:r>
            <a:r>
              <a:rPr lang="en-US" dirty="0"/>
              <a:t>(urban, rural, remote, on-reserve), </a:t>
            </a:r>
            <a:endParaRPr lang="en-US" dirty="0" smtClean="0"/>
          </a:p>
          <a:p>
            <a:pPr marL="342900" indent="-342900" algn="l">
              <a:buFont typeface="Arial" panose="020B0604020202020204" pitchFamily="34" charset="0"/>
              <a:buChar char="•"/>
            </a:pPr>
            <a:r>
              <a:rPr lang="en-US" dirty="0" smtClean="0"/>
              <a:t>first </a:t>
            </a:r>
            <a:r>
              <a:rPr lang="en-US" dirty="0"/>
              <a:t>language, </a:t>
            </a:r>
            <a:endParaRPr lang="en-US" dirty="0" smtClean="0"/>
          </a:p>
          <a:p>
            <a:pPr marL="342900" indent="-342900" algn="l">
              <a:buFont typeface="Arial" panose="020B0604020202020204" pitchFamily="34" charset="0"/>
              <a:buChar char="•"/>
            </a:pPr>
            <a:r>
              <a:rPr lang="en-US" dirty="0" smtClean="0"/>
              <a:t>age </a:t>
            </a:r>
            <a:r>
              <a:rPr lang="en-US" dirty="0"/>
              <a:t>and </a:t>
            </a:r>
            <a:endParaRPr lang="en-US" dirty="0" smtClean="0"/>
          </a:p>
          <a:p>
            <a:pPr marL="342900" indent="-342900" algn="l">
              <a:buFont typeface="Arial" panose="020B0604020202020204" pitchFamily="34" charset="0"/>
              <a:buChar char="•"/>
            </a:pPr>
            <a:r>
              <a:rPr lang="en-US" dirty="0" smtClean="0"/>
              <a:t>previous</a:t>
            </a:r>
            <a:r>
              <a:rPr lang="en-CA" dirty="0" smtClean="0"/>
              <a:t> educational </a:t>
            </a:r>
            <a:r>
              <a:rPr lang="en-CA" dirty="0"/>
              <a:t>experience. </a:t>
            </a: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Tree>
    <p:extLst>
      <p:ext uri="{BB962C8B-B14F-4D97-AF65-F5344CB8AC3E}">
        <p14:creationId xmlns:p14="http://schemas.microsoft.com/office/powerpoint/2010/main" val="63471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983411"/>
          </a:xfrm>
        </p:spPr>
        <p:txBody>
          <a:bodyPr/>
          <a:lstStyle/>
          <a:p>
            <a:r>
              <a:rPr lang="en-CA" b="1" dirty="0" smtClean="0"/>
              <a:t>Indigenous Ways of Knowing</a:t>
            </a:r>
            <a:endParaRPr lang="en-CA" b="1" dirty="0"/>
          </a:p>
        </p:txBody>
      </p:sp>
      <p:sp>
        <p:nvSpPr>
          <p:cNvPr id="3" name="Subtitle 2"/>
          <p:cNvSpPr>
            <a:spLocks noGrp="1"/>
          </p:cNvSpPr>
          <p:nvPr>
            <p:ph type="subTitle" idx="1"/>
          </p:nvPr>
        </p:nvSpPr>
        <p:spPr>
          <a:xfrm>
            <a:off x="241540" y="1701467"/>
            <a:ext cx="9989388" cy="5084646"/>
          </a:xfrm>
        </p:spPr>
        <p:txBody>
          <a:bodyPr>
            <a:normAutofit/>
          </a:bodyPr>
          <a:lstStyle/>
          <a:p>
            <a:pPr marL="342900" indent="-342900" algn="l">
              <a:buFont typeface="Arial" panose="020B0604020202020204" pitchFamily="34" charset="0"/>
              <a:buChar char="•"/>
            </a:pPr>
            <a:r>
              <a:rPr lang="en-CA" sz="3600" dirty="0" smtClean="0"/>
              <a:t>Ktunaxa Elders say that everything you need to know about being a good Ktunaxa citizen is in the stories and the songs.</a:t>
            </a:r>
          </a:p>
          <a:p>
            <a:pPr marL="342900" indent="-342900" algn="l">
              <a:buFont typeface="Arial" panose="020B0604020202020204" pitchFamily="34" charset="0"/>
              <a:buChar char="•"/>
            </a:pPr>
            <a:r>
              <a:rPr lang="en-CA" sz="3600" dirty="0" smtClean="0"/>
              <a:t>Ktunaxa children know that lying is not a good idea because it always gets coyote into trouble.</a:t>
            </a:r>
          </a:p>
          <a:p>
            <a:pPr marL="342900" indent="-342900" algn="l">
              <a:buFont typeface="Arial" panose="020B0604020202020204" pitchFamily="34" charset="0"/>
              <a:buChar char="•"/>
            </a:pPr>
            <a:r>
              <a:rPr lang="en-CA" sz="3600" dirty="0" smtClean="0"/>
              <a:t>Ktunaxa children learn to never take all of the eggs out of a duck’s nest.</a:t>
            </a:r>
          </a:p>
          <a:p>
            <a:pPr marL="342900" indent="-342900" algn="l">
              <a:buFont typeface="Arial" panose="020B0604020202020204" pitchFamily="34" charset="0"/>
              <a:buChar char="•"/>
            </a:pPr>
            <a:r>
              <a:rPr lang="en-CA" sz="3600" dirty="0" smtClean="0"/>
              <a:t>Ktunaxa children learn to not pick out a whole area of berries – some must be left for </a:t>
            </a:r>
            <a:r>
              <a:rPr lang="en-CA" sz="3600" dirty="0" err="1" smtClean="0"/>
              <a:t>nupqu</a:t>
            </a:r>
            <a:r>
              <a:rPr lang="en-CA" sz="3600" dirty="0" smtClean="0"/>
              <a:t>.</a:t>
            </a:r>
          </a:p>
          <a:p>
            <a:pPr algn="l"/>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Tree>
    <p:extLst>
      <p:ext uri="{BB962C8B-B14F-4D97-AF65-F5344CB8AC3E}">
        <p14:creationId xmlns:p14="http://schemas.microsoft.com/office/powerpoint/2010/main" val="2286978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983411"/>
          </a:xfrm>
        </p:spPr>
        <p:txBody>
          <a:bodyPr/>
          <a:lstStyle/>
          <a:p>
            <a:r>
              <a:rPr lang="en-CA" b="1" dirty="0" smtClean="0"/>
              <a:t>Indigenous Perspective</a:t>
            </a:r>
            <a:endParaRPr lang="en-CA" b="1" dirty="0"/>
          </a:p>
        </p:txBody>
      </p:sp>
      <p:sp>
        <p:nvSpPr>
          <p:cNvPr id="3" name="Subtitle 2"/>
          <p:cNvSpPr>
            <a:spLocks noGrp="1"/>
          </p:cNvSpPr>
          <p:nvPr>
            <p:ph type="subTitle" idx="1"/>
          </p:nvPr>
        </p:nvSpPr>
        <p:spPr>
          <a:xfrm>
            <a:off x="241540" y="1701467"/>
            <a:ext cx="9989388" cy="5084646"/>
          </a:xfrm>
        </p:spPr>
        <p:txBody>
          <a:bodyPr>
            <a:normAutofit fontScale="92500"/>
          </a:bodyPr>
          <a:lstStyle/>
          <a:p>
            <a:r>
              <a:rPr lang="en-CA" sz="3600" dirty="0"/>
              <a:t>Indigenous people have had their own ways of looking at and relating to the world, the universe, and to each other (</a:t>
            </a:r>
            <a:r>
              <a:rPr lang="en-CA" sz="3600" dirty="0" err="1"/>
              <a:t>Ascher</a:t>
            </a:r>
            <a:r>
              <a:rPr lang="en-CA" sz="3600" dirty="0"/>
              <a:t> 2002; </a:t>
            </a:r>
            <a:r>
              <a:rPr lang="en-CA" sz="3600" dirty="0" err="1"/>
              <a:t>Eglash</a:t>
            </a:r>
            <a:r>
              <a:rPr lang="en-CA" sz="3600" dirty="0"/>
              <a:t> 2002). Their traditional education processes were carefully constructed around observing natural processes, adapting modes of survival, obtaining sustenance from the plant and animal world, and using natural materials to make their tools and implements. All of this was made understandable through demonstration and observation accompanied by thoughtful stories in which the lessons were imbedded (</a:t>
            </a:r>
            <a:r>
              <a:rPr lang="en-CA" sz="3600" dirty="0" err="1"/>
              <a:t>Kawagley</a:t>
            </a:r>
            <a:r>
              <a:rPr lang="en-CA" sz="3600" dirty="0"/>
              <a:t> 1995; </a:t>
            </a:r>
            <a:r>
              <a:rPr lang="en-CA" sz="3600" dirty="0" err="1"/>
              <a:t>Cajete</a:t>
            </a:r>
            <a:r>
              <a:rPr lang="en-CA" sz="3600" dirty="0"/>
              <a:t> 2000).</a:t>
            </a:r>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Tree>
    <p:extLst>
      <p:ext uri="{BB962C8B-B14F-4D97-AF65-F5344CB8AC3E}">
        <p14:creationId xmlns:p14="http://schemas.microsoft.com/office/powerpoint/2010/main" val="1399361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983411"/>
          </a:xfrm>
        </p:spPr>
        <p:txBody>
          <a:bodyPr/>
          <a:lstStyle/>
          <a:p>
            <a:r>
              <a:rPr lang="en-CA" b="1" dirty="0" smtClean="0"/>
              <a:t>Indigenous Perspective</a:t>
            </a:r>
            <a:endParaRPr lang="en-CA" b="1" dirty="0"/>
          </a:p>
        </p:txBody>
      </p:sp>
      <p:sp>
        <p:nvSpPr>
          <p:cNvPr id="3" name="Subtitle 2"/>
          <p:cNvSpPr>
            <a:spLocks noGrp="1"/>
          </p:cNvSpPr>
          <p:nvPr>
            <p:ph type="subTitle" idx="1"/>
          </p:nvPr>
        </p:nvSpPr>
        <p:spPr>
          <a:xfrm>
            <a:off x="241540" y="1173972"/>
            <a:ext cx="9989388" cy="5612141"/>
          </a:xfrm>
        </p:spPr>
        <p:txBody>
          <a:bodyPr>
            <a:normAutofit/>
          </a:bodyPr>
          <a:lstStyle/>
          <a:p>
            <a:pPr marL="342900" indent="-342900" algn="l">
              <a:buFont typeface="Arial" panose="020B0604020202020204" pitchFamily="34" charset="0"/>
              <a:buChar char="•"/>
            </a:pPr>
            <a:r>
              <a:rPr lang="en-CA" sz="3600" dirty="0"/>
              <a:t>Ktunaxa people are valued for the skills and talents they bring to the well-being of the community, and those talents are fostered, groomed and </a:t>
            </a:r>
            <a:r>
              <a:rPr lang="en-CA" sz="3600" dirty="0" smtClean="0"/>
              <a:t>encouraged.</a:t>
            </a:r>
          </a:p>
          <a:p>
            <a:pPr marL="342900" indent="-342900" algn="l">
              <a:buFont typeface="Arial" panose="020B0604020202020204" pitchFamily="34" charset="0"/>
              <a:buChar char="•"/>
            </a:pPr>
            <a:r>
              <a:rPr lang="en-CA" sz="3600" dirty="0" smtClean="0"/>
              <a:t>Ktunaxa people had many chiefs – “duck chief”, “deer chief”, “fishing chief”, “medicine chief”.</a:t>
            </a:r>
          </a:p>
          <a:p>
            <a:pPr marL="342900" indent="-342900" algn="l">
              <a:buFont typeface="Arial" panose="020B0604020202020204" pitchFamily="34" charset="0"/>
              <a:buChar char="•"/>
            </a:pPr>
            <a:r>
              <a:rPr lang="en-CA" sz="3600" dirty="0" smtClean="0"/>
              <a:t>Decisions were made by consensus, by listening to all voices, and hearing all perspectives.</a:t>
            </a:r>
          </a:p>
          <a:p>
            <a:pPr marL="342900" indent="-342900" algn="l">
              <a:buFont typeface="Arial" panose="020B0604020202020204" pitchFamily="34" charset="0"/>
              <a:buChar char="•"/>
            </a:pPr>
            <a:r>
              <a:rPr lang="en-CA" sz="3600" dirty="0" smtClean="0"/>
              <a:t>Consideration for the land, the animals and the ancestors was paramount.</a:t>
            </a:r>
            <a:endParaRPr lang="en-CA" sz="3600" dirty="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Tree>
    <p:extLst>
      <p:ext uri="{BB962C8B-B14F-4D97-AF65-F5344CB8AC3E}">
        <p14:creationId xmlns:p14="http://schemas.microsoft.com/office/powerpoint/2010/main" val="289192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194466"/>
          </a:xfrm>
        </p:spPr>
        <p:txBody>
          <a:bodyPr/>
          <a:lstStyle/>
          <a:p>
            <a:r>
              <a:rPr lang="en-CA" dirty="0" smtClean="0"/>
              <a:t>Terminology Discussion</a:t>
            </a:r>
            <a:endParaRPr lang="en-CA" dirty="0"/>
          </a:p>
        </p:txBody>
      </p:sp>
      <p:sp>
        <p:nvSpPr>
          <p:cNvPr id="3" name="Subtitle 2"/>
          <p:cNvSpPr>
            <a:spLocks noGrp="1"/>
          </p:cNvSpPr>
          <p:nvPr>
            <p:ph type="subTitle" idx="1"/>
          </p:nvPr>
        </p:nvSpPr>
        <p:spPr>
          <a:xfrm>
            <a:off x="407055" y="1537264"/>
            <a:ext cx="10152790" cy="5232246"/>
          </a:xfrm>
        </p:spPr>
        <p:txBody>
          <a:bodyPr>
            <a:normAutofit/>
          </a:bodyPr>
          <a:lstStyle/>
          <a:p>
            <a:pPr algn="l"/>
            <a:r>
              <a:rPr lang="en-CA" sz="2800" b="1" dirty="0" smtClean="0"/>
              <a:t>Other Terms - Indian</a:t>
            </a:r>
          </a:p>
          <a:p>
            <a:r>
              <a:rPr lang="en-CA" dirty="0" smtClean="0"/>
              <a:t>Indian – Name first given to North/South America’s Indigenous People because the first explorers thought they were in India!  This term was used to broadly to describe all Indigenous People, but still has a place where it is used today in Canada. </a:t>
            </a:r>
          </a:p>
          <a:p>
            <a:r>
              <a:rPr lang="en-US" dirty="0" smtClean="0"/>
              <a:t>The </a:t>
            </a:r>
            <a:r>
              <a:rPr lang="en-US" dirty="0"/>
              <a:t>term </a:t>
            </a:r>
            <a:r>
              <a:rPr lang="en-US" i="1" dirty="0"/>
              <a:t>Indian </a:t>
            </a:r>
            <a:r>
              <a:rPr lang="en-US" dirty="0"/>
              <a:t>refers to the legal identity of a First Nations person who is registered under the </a:t>
            </a:r>
            <a:r>
              <a:rPr lang="en-US" b="1" dirty="0"/>
              <a:t>Indian Act</a:t>
            </a:r>
            <a:r>
              <a:rPr lang="en-US" dirty="0"/>
              <a:t>.</a:t>
            </a:r>
          </a:p>
          <a:p>
            <a:r>
              <a:rPr lang="en-US" i="1" dirty="0"/>
              <a:t>Indian </a:t>
            </a:r>
            <a:r>
              <a:rPr lang="en-US" dirty="0"/>
              <a:t>should be used only when referring to a First Nations person with status under the Indian Act, and </a:t>
            </a:r>
            <a:r>
              <a:rPr lang="en-US" dirty="0" smtClean="0"/>
              <a:t>only </a:t>
            </a:r>
            <a:r>
              <a:rPr lang="en-CA" dirty="0" smtClean="0"/>
              <a:t>within </a:t>
            </a:r>
            <a:r>
              <a:rPr lang="en-CA" dirty="0"/>
              <a:t>a legal </a:t>
            </a:r>
            <a:r>
              <a:rPr lang="en-CA" dirty="0" smtClean="0"/>
              <a:t>context.</a:t>
            </a:r>
          </a:p>
          <a:p>
            <a:pPr algn="r"/>
            <a:r>
              <a:rPr lang="en-US" sz="1200" i="1" dirty="0"/>
              <a:t>Pulling Together: Foundations Guide by Kory Wilson</a:t>
            </a:r>
            <a:endParaRPr lang="en-CA" sz="1200" dirty="0" smtClean="0"/>
          </a:p>
          <a:p>
            <a:r>
              <a:rPr lang="en-CA" dirty="0" smtClean="0"/>
              <a:t>Since First Nation Groups were “officially named” by the Federal Government, many First Nation’s still bear those “legal” names. – i.e. “St Mary’s Indian Band, has successfully legally changed to their traditional name of </a:t>
            </a:r>
            <a:r>
              <a:rPr lang="en-CA" dirty="0" err="1" smtClean="0"/>
              <a:t>ʔaqam</a:t>
            </a: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Tree>
    <p:extLst>
      <p:ext uri="{BB962C8B-B14F-4D97-AF65-F5344CB8AC3E}">
        <p14:creationId xmlns:p14="http://schemas.microsoft.com/office/powerpoint/2010/main" val="2140958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590" y="0"/>
            <a:ext cx="9144001" cy="1445342"/>
          </a:xfrm>
        </p:spPr>
        <p:txBody>
          <a:bodyPr>
            <a:normAutofit fontScale="90000"/>
          </a:bodyPr>
          <a:lstStyle/>
          <a:p>
            <a:r>
              <a:rPr lang="en-CA" b="1" dirty="0" smtClean="0"/>
              <a:t>Indigenous Principles of Learning</a:t>
            </a:r>
            <a:endParaRPr lang="en-CA" b="1" dirty="0"/>
          </a:p>
        </p:txBody>
      </p:sp>
      <p:sp>
        <p:nvSpPr>
          <p:cNvPr id="3" name="Subtitle 2"/>
          <p:cNvSpPr>
            <a:spLocks noGrp="1"/>
          </p:cNvSpPr>
          <p:nvPr>
            <p:ph type="subTitle" idx="1"/>
          </p:nvPr>
        </p:nvSpPr>
        <p:spPr>
          <a:xfrm>
            <a:off x="241540" y="2570671"/>
            <a:ext cx="9989388" cy="4215441"/>
          </a:xfrm>
        </p:spPr>
        <p:txBody>
          <a:bodyPr>
            <a:normAutofit/>
          </a:bodyPr>
          <a:lstStyle/>
          <a:p>
            <a:r>
              <a:rPr lang="en-CA" sz="3600" dirty="0"/>
              <a:t>I</a:t>
            </a:r>
            <a:r>
              <a:rPr lang="en-CA" sz="3600" dirty="0" smtClean="0"/>
              <a:t>ndigenous </a:t>
            </a:r>
            <a:r>
              <a:rPr lang="en-CA" sz="3600" dirty="0"/>
              <a:t>people have traditionally acquired their knowledge through direct experience in the natural world. For them, the particulars come to be understood in relation to the whole, and the “laws” are continually tested in the context of everyday survival.</a:t>
            </a:r>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Tree>
    <p:extLst>
      <p:ext uri="{BB962C8B-B14F-4D97-AF65-F5344CB8AC3E}">
        <p14:creationId xmlns:p14="http://schemas.microsoft.com/office/powerpoint/2010/main" val="449966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127185"/>
          </a:xfrm>
        </p:spPr>
        <p:txBody>
          <a:bodyPr>
            <a:normAutofit fontScale="90000"/>
          </a:bodyPr>
          <a:lstStyle/>
          <a:p>
            <a:r>
              <a:rPr lang="en-CA" b="1" dirty="0" smtClean="0"/>
              <a:t>Indigenous Principles of Learning</a:t>
            </a:r>
            <a:endParaRPr lang="en-CA" b="1" dirty="0"/>
          </a:p>
        </p:txBody>
      </p:sp>
      <p:sp>
        <p:nvSpPr>
          <p:cNvPr id="3" name="Subtitle 2"/>
          <p:cNvSpPr>
            <a:spLocks noGrp="1"/>
          </p:cNvSpPr>
          <p:nvPr>
            <p:ph type="subTitle" idx="1"/>
          </p:nvPr>
        </p:nvSpPr>
        <p:spPr>
          <a:xfrm>
            <a:off x="253041" y="1871933"/>
            <a:ext cx="10276936" cy="4986067"/>
          </a:xfrm>
        </p:spPr>
        <p:txBody>
          <a:bodyPr>
            <a:normAutofit/>
          </a:bodyPr>
          <a:lstStyle/>
          <a:p>
            <a:pPr marL="342900" indent="-342900" algn="l">
              <a:buFont typeface="Arial" panose="020B0604020202020204" pitchFamily="34" charset="0"/>
              <a:buChar char="•"/>
            </a:pPr>
            <a:r>
              <a:rPr lang="en-CA" dirty="0" smtClean="0"/>
              <a:t>Learning ultimately supports the well-being of self, the family, the community, the land, the spirits and the ancestors.</a:t>
            </a:r>
          </a:p>
          <a:p>
            <a:pPr marL="342900" indent="-342900" algn="l">
              <a:buFont typeface="Arial" panose="020B0604020202020204" pitchFamily="34" charset="0"/>
              <a:buChar char="•"/>
            </a:pPr>
            <a:r>
              <a:rPr lang="en-CA" dirty="0" smtClean="0"/>
              <a:t>Learning is holistic, reflective, experiential, and relational (focussed on connectedness, on reciprocal relationships, and a sense of place.</a:t>
            </a:r>
          </a:p>
          <a:p>
            <a:pPr marL="342900" indent="-342900" algn="l">
              <a:buFont typeface="Arial" panose="020B0604020202020204" pitchFamily="34" charset="0"/>
              <a:buChar char="•"/>
            </a:pPr>
            <a:r>
              <a:rPr lang="en-CA" dirty="0" smtClean="0"/>
              <a:t>Learning involves recognizing the consequences of one’s actions.</a:t>
            </a:r>
          </a:p>
          <a:p>
            <a:pPr marL="342900" indent="-342900" algn="l">
              <a:buFont typeface="Arial" panose="020B0604020202020204" pitchFamily="34" charset="0"/>
              <a:buChar char="•"/>
            </a:pPr>
            <a:r>
              <a:rPr lang="en-CA" dirty="0" smtClean="0"/>
              <a:t>Learning involves generational roles and responsibilities.</a:t>
            </a:r>
          </a:p>
          <a:p>
            <a:pPr marL="342900" indent="-342900" algn="l">
              <a:buFont typeface="Arial" panose="020B0604020202020204" pitchFamily="34" charset="0"/>
              <a:buChar char="•"/>
            </a:pPr>
            <a:r>
              <a:rPr lang="en-CA" dirty="0" smtClean="0"/>
              <a:t>Learning recognizes the role of Indigenous knowledge.</a:t>
            </a:r>
          </a:p>
          <a:p>
            <a:pPr marL="342900" indent="-342900" algn="l">
              <a:buFont typeface="Arial" panose="020B0604020202020204" pitchFamily="34" charset="0"/>
              <a:buChar char="•"/>
            </a:pPr>
            <a:r>
              <a:rPr lang="en-CA" dirty="0" smtClean="0"/>
              <a:t>Learning involves patience and time.</a:t>
            </a:r>
          </a:p>
          <a:p>
            <a:pPr marL="342900" indent="-342900" algn="l">
              <a:buFont typeface="Arial" panose="020B0604020202020204" pitchFamily="34" charset="0"/>
              <a:buChar char="•"/>
            </a:pPr>
            <a:r>
              <a:rPr lang="en-CA" dirty="0" smtClean="0"/>
              <a:t>Learning requires exploration of one’s identity.</a:t>
            </a:r>
          </a:p>
          <a:p>
            <a:pPr marL="342900" indent="-342900" algn="l">
              <a:buFont typeface="Arial" panose="020B0604020202020204" pitchFamily="34" charset="0"/>
              <a:buChar char="•"/>
            </a:pPr>
            <a:r>
              <a:rPr lang="en-CA" dirty="0" smtClean="0"/>
              <a:t>Learning involves recognizing that some knowledge is sacred and only shared with permission and/or in certain situations.</a:t>
            </a:r>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Tree>
    <p:extLst>
      <p:ext uri="{BB962C8B-B14F-4D97-AF65-F5344CB8AC3E}">
        <p14:creationId xmlns:p14="http://schemas.microsoft.com/office/powerpoint/2010/main" val="1670867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127185"/>
          </a:xfrm>
        </p:spPr>
        <p:txBody>
          <a:bodyPr>
            <a:normAutofit/>
          </a:bodyPr>
          <a:lstStyle/>
          <a:p>
            <a:r>
              <a:rPr lang="en-CA" b="1" dirty="0" smtClean="0"/>
              <a:t>Implications for Practise </a:t>
            </a:r>
            <a:endParaRPr lang="en-CA" b="1" dirty="0"/>
          </a:p>
        </p:txBody>
      </p:sp>
      <p:sp>
        <p:nvSpPr>
          <p:cNvPr id="3" name="Subtitle 2"/>
          <p:cNvSpPr>
            <a:spLocks noGrp="1"/>
          </p:cNvSpPr>
          <p:nvPr>
            <p:ph type="subTitle" idx="1"/>
          </p:nvPr>
        </p:nvSpPr>
        <p:spPr>
          <a:xfrm>
            <a:off x="270294" y="1788543"/>
            <a:ext cx="10276936" cy="4986067"/>
          </a:xfrm>
        </p:spPr>
        <p:txBody>
          <a:bodyPr>
            <a:normAutofit/>
          </a:bodyPr>
          <a:lstStyle/>
          <a:p>
            <a:pPr marL="342900" indent="-342900" algn="l">
              <a:buFont typeface="Arial" panose="020B0604020202020204" pitchFamily="34" charset="0"/>
              <a:buChar char="•"/>
            </a:pPr>
            <a:r>
              <a:rPr lang="en-CA" dirty="0"/>
              <a:t>For many educators the changes needed in their classroom are not much different than </a:t>
            </a:r>
            <a:r>
              <a:rPr lang="en-CA" dirty="0" smtClean="0"/>
              <a:t>many </a:t>
            </a:r>
            <a:r>
              <a:rPr lang="en-CA" dirty="0"/>
              <a:t>changes promoted by </a:t>
            </a:r>
            <a:r>
              <a:rPr lang="en-CA" dirty="0" smtClean="0"/>
              <a:t>new </a:t>
            </a:r>
            <a:r>
              <a:rPr lang="en-CA" dirty="0"/>
              <a:t>teaching and learning literature (e.g., student-centered teaching, experiential learning, critical reflection, consensus building, </a:t>
            </a:r>
            <a:r>
              <a:rPr lang="en-CA" dirty="0" smtClean="0"/>
              <a:t>land-based learning, active </a:t>
            </a:r>
            <a:r>
              <a:rPr lang="en-CA" dirty="0"/>
              <a:t>listening, etc.).</a:t>
            </a:r>
          </a:p>
          <a:p>
            <a:pPr marL="342900" indent="-342900" algn="l">
              <a:buFont typeface="Arial" panose="020B0604020202020204" pitchFamily="34" charset="0"/>
              <a:buChar char="•"/>
            </a:pPr>
            <a:r>
              <a:rPr lang="en-CA" dirty="0" smtClean="0"/>
              <a:t>Indigenizing </a:t>
            </a:r>
            <a:r>
              <a:rPr lang="en-CA" dirty="0"/>
              <a:t>our teaching is also about supporting Indigenous peoples and communities goals for </a:t>
            </a:r>
            <a:r>
              <a:rPr lang="en-CA" dirty="0" smtClean="0"/>
              <a:t>their </a:t>
            </a:r>
            <a:r>
              <a:rPr lang="en-CA" dirty="0"/>
              <a:t>self-determination and sovereignty.</a:t>
            </a:r>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r>
              <a:rPr lang="en-CA" b="1" dirty="0"/>
              <a:t>Decolonization</a:t>
            </a:r>
            <a:r>
              <a:rPr lang="en-CA" dirty="0"/>
              <a:t> can be understood as dismantling of barriers, intentional or otherwise, that prevent Indigenous people and their ideas from prospering in Canadian society independently. Indigenization is the integration of Indigenous people and their ideas into institutions and society in a manner that supports their visions and aspirations for self-determination, well-being, growth and prosperity.</a:t>
            </a:r>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Tree>
    <p:extLst>
      <p:ext uri="{BB962C8B-B14F-4D97-AF65-F5344CB8AC3E}">
        <p14:creationId xmlns:p14="http://schemas.microsoft.com/office/powerpoint/2010/main" val="1771501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127185"/>
          </a:xfrm>
        </p:spPr>
        <p:txBody>
          <a:bodyPr>
            <a:normAutofit/>
          </a:bodyPr>
          <a:lstStyle/>
          <a:p>
            <a:r>
              <a:rPr lang="en-CA" b="1" dirty="0" smtClean="0"/>
              <a:t>Implications for Practise </a:t>
            </a:r>
            <a:endParaRPr lang="en-CA" b="1" dirty="0"/>
          </a:p>
        </p:txBody>
      </p:sp>
      <p:sp>
        <p:nvSpPr>
          <p:cNvPr id="3" name="Subtitle 2"/>
          <p:cNvSpPr>
            <a:spLocks noGrp="1"/>
          </p:cNvSpPr>
          <p:nvPr>
            <p:ph type="subTitle" idx="1"/>
          </p:nvPr>
        </p:nvSpPr>
        <p:spPr>
          <a:xfrm>
            <a:off x="181359" y="1500274"/>
            <a:ext cx="10276936" cy="4986067"/>
          </a:xfrm>
        </p:spPr>
        <p:txBody>
          <a:bodyPr>
            <a:normAutofit/>
          </a:bodyPr>
          <a:lstStyle/>
          <a:p>
            <a:pPr marL="342900" indent="-342900" algn="l">
              <a:buFont typeface="Arial" panose="020B0604020202020204" pitchFamily="34" charset="0"/>
              <a:buChar char="•"/>
            </a:pPr>
            <a:r>
              <a:rPr lang="en-CA" dirty="0"/>
              <a:t>Consider moving away from lecture style course delivery to classroom design that encourages dialogue (circle format; small table groupings; and other approaches</a:t>
            </a:r>
            <a:r>
              <a:rPr lang="en-CA" dirty="0" smtClean="0"/>
              <a:t>).</a:t>
            </a:r>
            <a:endParaRPr lang="en-CA" dirty="0"/>
          </a:p>
          <a:p>
            <a:pPr marL="342900" indent="-342900" algn="l">
              <a:buFont typeface="Arial" panose="020B0604020202020204" pitchFamily="34" charset="0"/>
              <a:buChar char="•"/>
            </a:pPr>
            <a:r>
              <a:rPr lang="en-CA" dirty="0"/>
              <a:t>Consider arts based and non-dominant forms of demonstrating understanding,  including re-storying, photo essay, performance, reflective </a:t>
            </a:r>
            <a:r>
              <a:rPr lang="en-CA" dirty="0" smtClean="0"/>
              <a:t>writing, etc.</a:t>
            </a:r>
            <a:endParaRPr lang="en-CA" dirty="0"/>
          </a:p>
          <a:p>
            <a:pPr marL="342900" indent="-342900" algn="l">
              <a:buFont typeface="Arial" panose="020B0604020202020204" pitchFamily="34" charset="0"/>
              <a:buChar char="•"/>
            </a:pPr>
            <a:r>
              <a:rPr lang="en-CA" dirty="0"/>
              <a:t>Be flexible enough to take up emerging local Indigenous issues as they </a:t>
            </a:r>
            <a:r>
              <a:rPr lang="en-CA" dirty="0" smtClean="0"/>
              <a:t>arise.</a:t>
            </a:r>
          </a:p>
          <a:p>
            <a:pPr marL="342900" indent="-342900" algn="l">
              <a:buFont typeface="Arial" panose="020B0604020202020204" pitchFamily="34" charset="0"/>
              <a:buChar char="•"/>
            </a:pPr>
            <a:r>
              <a:rPr lang="en-CA" dirty="0" smtClean="0"/>
              <a:t>View your classroom and your institution (co-workers) as an extended family, where everyone brings a unique skill, talent or perspective.  </a:t>
            </a:r>
            <a:r>
              <a:rPr lang="en-CA" i="1" dirty="0" smtClean="0"/>
              <a:t>Foster those skills!</a:t>
            </a:r>
          </a:p>
          <a:p>
            <a:pPr marL="342900" indent="-342900" algn="l">
              <a:buFont typeface="Arial" panose="020B0604020202020204" pitchFamily="34" charset="0"/>
              <a:buChar char="•"/>
            </a:pPr>
            <a:r>
              <a:rPr lang="en-CA" dirty="0" smtClean="0"/>
              <a:t>Implement land-based learning and experiential learning opportunities whenever possible.</a:t>
            </a:r>
          </a:p>
          <a:p>
            <a:pPr marL="342900" indent="-342900" algn="l">
              <a:buFont typeface="Arial" panose="020B0604020202020204" pitchFamily="34" charset="0"/>
              <a:buChar char="•"/>
            </a:pPr>
            <a:r>
              <a:rPr lang="en-CA" dirty="0" smtClean="0"/>
              <a:t>Indigenizing </a:t>
            </a:r>
            <a:r>
              <a:rPr lang="en-CA" dirty="0"/>
              <a:t>our teaching aims to challenge the dominant narratives about our collective histories, contemporary aspirations and challenges. </a:t>
            </a:r>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Tree>
    <p:extLst>
      <p:ext uri="{BB962C8B-B14F-4D97-AF65-F5344CB8AC3E}">
        <p14:creationId xmlns:p14="http://schemas.microsoft.com/office/powerpoint/2010/main" val="3736291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127185"/>
          </a:xfrm>
        </p:spPr>
        <p:txBody>
          <a:bodyPr>
            <a:normAutofit/>
          </a:bodyPr>
          <a:lstStyle/>
          <a:p>
            <a:r>
              <a:rPr lang="en-CA" b="1" dirty="0" smtClean="0"/>
              <a:t>Implications for Practise </a:t>
            </a:r>
            <a:endParaRPr lang="en-CA" b="1" dirty="0"/>
          </a:p>
        </p:txBody>
      </p:sp>
      <p:sp>
        <p:nvSpPr>
          <p:cNvPr id="3" name="Subtitle 2"/>
          <p:cNvSpPr>
            <a:spLocks noGrp="1"/>
          </p:cNvSpPr>
          <p:nvPr>
            <p:ph type="subTitle" idx="1"/>
          </p:nvPr>
        </p:nvSpPr>
        <p:spPr>
          <a:xfrm>
            <a:off x="319752" y="1512068"/>
            <a:ext cx="10276936" cy="5345932"/>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r>
              <a:rPr lang="en-CA" dirty="0" smtClean="0"/>
              <a:t>Learn some Ktunaxa language – this shows honour to the nation.</a:t>
            </a:r>
          </a:p>
          <a:p>
            <a:pPr algn="l"/>
            <a:r>
              <a:rPr lang="en-CA" dirty="0"/>
              <a:t>	</a:t>
            </a:r>
            <a:r>
              <a:rPr lang="en-CA" dirty="0" err="1" smtClean="0"/>
              <a:t>kiʔsuk</a:t>
            </a:r>
            <a:r>
              <a:rPr lang="en-CA" dirty="0" smtClean="0"/>
              <a:t> </a:t>
            </a:r>
            <a:r>
              <a:rPr lang="en-CA" dirty="0" err="1" smtClean="0"/>
              <a:t>kyukyit</a:t>
            </a:r>
            <a:r>
              <a:rPr lang="en-CA" dirty="0" smtClean="0"/>
              <a:t> – Good Day</a:t>
            </a:r>
          </a:p>
          <a:p>
            <a:pPr algn="l"/>
            <a:r>
              <a:rPr lang="en-CA" dirty="0"/>
              <a:t>	</a:t>
            </a:r>
            <a:r>
              <a:rPr lang="en-CA" dirty="0" err="1" smtClean="0"/>
              <a:t>ʔanwunikit</a:t>
            </a:r>
            <a:r>
              <a:rPr lang="en-CA" dirty="0" smtClean="0"/>
              <a:t> – until a later time </a:t>
            </a:r>
          </a:p>
          <a:p>
            <a:pPr marL="342900" indent="-342900" algn="l">
              <a:buFont typeface="Arial" panose="020B0604020202020204" pitchFamily="34" charset="0"/>
              <a:buChar char="•"/>
            </a:pPr>
            <a:r>
              <a:rPr lang="en-CA" dirty="0" smtClean="0"/>
              <a:t>What do our signs mean?  Let’s </a:t>
            </a:r>
            <a:r>
              <a:rPr lang="en-CA" dirty="0"/>
              <a:t>f</a:t>
            </a:r>
            <a:r>
              <a:rPr lang="en-CA" dirty="0" smtClean="0"/>
              <a:t>ind out!</a:t>
            </a:r>
          </a:p>
          <a:p>
            <a:pPr algn="l"/>
            <a:r>
              <a:rPr lang="en-CA" dirty="0"/>
              <a:t>	</a:t>
            </a:r>
            <a:r>
              <a:rPr lang="en-CA" dirty="0" err="1" smtClean="0"/>
              <a:t>ya·ki</a:t>
            </a:r>
            <a:r>
              <a:rPr lang="en-CA" dirty="0" smtClean="0"/>
              <a:t>ⱡ </a:t>
            </a:r>
            <a:r>
              <a:rPr lang="en-CA" dirty="0" err="1" smtClean="0"/>
              <a:t>hawiȼkpayamki</a:t>
            </a:r>
            <a:r>
              <a:rPr lang="en-CA" dirty="0" smtClean="0"/>
              <a:t> – Dental Reception</a:t>
            </a:r>
          </a:p>
          <a:p>
            <a:pPr algn="l"/>
            <a:r>
              <a:rPr lang="en-CA" dirty="0"/>
              <a:t>	</a:t>
            </a:r>
            <a:r>
              <a:rPr lang="en-CA" dirty="0" err="1" smtClean="0"/>
              <a:t>ya·ki</a:t>
            </a:r>
            <a:r>
              <a:rPr lang="en-CA" dirty="0" smtClean="0"/>
              <a:t>ⱡ </a:t>
            </a:r>
            <a:r>
              <a:rPr lang="en-CA" dirty="0" err="1" smtClean="0"/>
              <a:t>kqsumunaⱡiⱡki</a:t>
            </a:r>
            <a:r>
              <a:rPr lang="en-CA" dirty="0" smtClean="0"/>
              <a:t> </a:t>
            </a:r>
            <a:r>
              <a:rPr lang="en-CA" dirty="0" err="1" smtClean="0"/>
              <a:t>niʔkȼxa</a:t>
            </a:r>
            <a:r>
              <a:rPr lang="en-CA" dirty="0" smtClean="0"/>
              <a:t>ⱡ </a:t>
            </a:r>
            <a:r>
              <a:rPr lang="en-CA" dirty="0" err="1" smtClean="0"/>
              <a:t>kȼi·kat</a:t>
            </a:r>
            <a:r>
              <a:rPr lang="en-CA" dirty="0" smtClean="0"/>
              <a:t> </a:t>
            </a:r>
            <a:r>
              <a:rPr lang="en-CA" dirty="0" err="1" smtClean="0"/>
              <a:t>k̓ituq</a:t>
            </a:r>
            <a:r>
              <a:rPr lang="en-CA" dirty="0" smtClean="0"/>
              <a:t>̓ⱡ</a:t>
            </a:r>
            <a:r>
              <a:rPr lang="en-CA" dirty="0" err="1" smtClean="0"/>
              <a:t>iⱡqaⱡʔis</a:t>
            </a:r>
            <a:r>
              <a:rPr lang="en-CA" dirty="0" smtClean="0"/>
              <a:t> – Student Services</a:t>
            </a:r>
          </a:p>
          <a:p>
            <a:pPr marL="342900" indent="-342900" algn="l">
              <a:buFont typeface="Arial" charset="0"/>
              <a:buChar char="•"/>
            </a:pPr>
            <a:r>
              <a:rPr lang="en-CA" dirty="0" smtClean="0"/>
              <a:t>Acknowledge the traditional territory of the </a:t>
            </a:r>
            <a:r>
              <a:rPr lang="en-CA" dirty="0" err="1" smtClean="0"/>
              <a:t>Ktunaxa</a:t>
            </a:r>
            <a:r>
              <a:rPr lang="en-CA" dirty="0" smtClean="0"/>
              <a:t> Nation</a:t>
            </a:r>
          </a:p>
          <a:p>
            <a:pPr marL="800100" lvl="1" indent="-342900" algn="l">
              <a:buFont typeface="Arial" charset="0"/>
              <a:buChar char="•"/>
            </a:pPr>
            <a:r>
              <a:rPr lang="en-CA" sz="2400" dirty="0" smtClean="0"/>
              <a:t>At meetings</a:t>
            </a:r>
          </a:p>
          <a:p>
            <a:pPr marL="800100" lvl="1" indent="-342900" algn="l">
              <a:buFont typeface="Arial" charset="0"/>
              <a:buChar char="•"/>
            </a:pPr>
            <a:r>
              <a:rPr lang="en-CA" sz="2400" dirty="0" smtClean="0"/>
              <a:t>Minimum of once per term in class, and whenever covering Indigenous topics</a:t>
            </a:r>
          </a:p>
          <a:p>
            <a:pPr algn="l"/>
            <a:r>
              <a:rPr lang="en-CA" dirty="0"/>
              <a:t>	</a:t>
            </a: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Tree>
    <p:extLst>
      <p:ext uri="{BB962C8B-B14F-4D97-AF65-F5344CB8AC3E}">
        <p14:creationId xmlns:p14="http://schemas.microsoft.com/office/powerpoint/2010/main" val="4123555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127185"/>
          </a:xfrm>
        </p:spPr>
        <p:txBody>
          <a:bodyPr>
            <a:normAutofit/>
          </a:bodyPr>
          <a:lstStyle/>
          <a:p>
            <a:r>
              <a:rPr lang="en-CA" b="1" dirty="0" smtClean="0"/>
              <a:t>Implications for Practise </a:t>
            </a:r>
            <a:endParaRPr lang="en-CA" b="1" dirty="0"/>
          </a:p>
        </p:txBody>
      </p:sp>
      <p:sp>
        <p:nvSpPr>
          <p:cNvPr id="3" name="Subtitle 2"/>
          <p:cNvSpPr>
            <a:spLocks noGrp="1"/>
          </p:cNvSpPr>
          <p:nvPr>
            <p:ph type="subTitle" idx="1"/>
          </p:nvPr>
        </p:nvSpPr>
        <p:spPr>
          <a:xfrm>
            <a:off x="716423" y="1679347"/>
            <a:ext cx="10276936" cy="4986067"/>
          </a:xfrm>
        </p:spPr>
        <p:txBody>
          <a:bodyPr>
            <a:normAutofit/>
          </a:bodyPr>
          <a:lstStyle/>
          <a:p>
            <a:pPr algn="l"/>
            <a:r>
              <a:rPr lang="en-CA" dirty="0" smtClean="0"/>
              <a:t>If an Indigenous Person approaches you and/or your workspace</a:t>
            </a:r>
          </a:p>
          <a:p>
            <a:pPr algn="l"/>
            <a:r>
              <a:rPr lang="en-CA" dirty="0" smtClean="0"/>
              <a:t>Don’t make assumptions, while at the same time, be prepared:</a:t>
            </a:r>
          </a:p>
          <a:p>
            <a:pPr marL="800100" lvl="1" indent="-342900" algn="l">
              <a:buFont typeface="Arial" panose="020B0604020202020204" pitchFamily="34" charset="0"/>
              <a:buChar char="•"/>
            </a:pPr>
            <a:r>
              <a:rPr lang="en-CA" dirty="0" smtClean="0"/>
              <a:t>Indigenous people have varying experiences with institutions (racism is real)– they may not feel at ease asking questions, asking for help, etc.  Be aware of this history and be friendly &amp; patient. </a:t>
            </a:r>
          </a:p>
          <a:p>
            <a:pPr lvl="1" algn="l"/>
            <a:endParaRPr lang="en-CA" dirty="0" smtClean="0"/>
          </a:p>
          <a:p>
            <a:pPr algn="l"/>
            <a:r>
              <a:rPr lang="en-CA" dirty="0" smtClean="0"/>
              <a:t>Keep learning </a:t>
            </a:r>
            <a:r>
              <a:rPr lang="mr-IN" dirty="0" smtClean="0"/>
              <a:t>–</a:t>
            </a:r>
            <a:r>
              <a:rPr lang="en-CA" dirty="0" smtClean="0"/>
              <a:t> Canada’s history and keep up with Indigenous current events and issues affecting the Ktunaxa Nation.  Share knowledge with friends and family. </a:t>
            </a:r>
          </a:p>
          <a:p>
            <a:pPr algn="l"/>
            <a:endParaRPr lang="en-CA" dirty="0" smtClean="0"/>
          </a:p>
          <a:p>
            <a:pPr algn="l"/>
            <a:r>
              <a:rPr lang="en-CA" dirty="0" smtClean="0"/>
              <a:t>If you hear racist or derogatory comments about Indigenous People, start a </a:t>
            </a:r>
            <a:r>
              <a:rPr lang="en-CA" dirty="0"/>
              <a:t>conversation, share some knowledge, </a:t>
            </a:r>
            <a:r>
              <a:rPr lang="en-CA" dirty="0" smtClean="0"/>
              <a:t>or at the very least, let the person know you don’t appreciate the remark.</a:t>
            </a:r>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Tree>
    <p:extLst>
      <p:ext uri="{BB962C8B-B14F-4D97-AF65-F5344CB8AC3E}">
        <p14:creationId xmlns:p14="http://schemas.microsoft.com/office/powerpoint/2010/main" val="1176083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127185"/>
          </a:xfrm>
        </p:spPr>
        <p:txBody>
          <a:bodyPr>
            <a:normAutofit/>
          </a:bodyPr>
          <a:lstStyle/>
          <a:p>
            <a:r>
              <a:rPr lang="en-CA" b="1" dirty="0" smtClean="0"/>
              <a:t>Implications for Practise </a:t>
            </a:r>
            <a:endParaRPr lang="en-CA" b="1" dirty="0"/>
          </a:p>
        </p:txBody>
      </p:sp>
      <p:sp>
        <p:nvSpPr>
          <p:cNvPr id="3" name="Subtitle 2"/>
          <p:cNvSpPr>
            <a:spLocks noGrp="1"/>
          </p:cNvSpPr>
          <p:nvPr>
            <p:ph type="subTitle" idx="1"/>
          </p:nvPr>
        </p:nvSpPr>
        <p:spPr>
          <a:xfrm>
            <a:off x="843735" y="1725283"/>
            <a:ext cx="9968038" cy="4986067"/>
          </a:xfrm>
        </p:spPr>
        <p:txBody>
          <a:bodyPr>
            <a:normAutofit/>
          </a:bodyPr>
          <a:lstStyle/>
          <a:p>
            <a:pPr algn="l"/>
            <a:r>
              <a:rPr lang="en-CA" sz="3600" b="1" dirty="0" smtClean="0"/>
              <a:t>Reflect:</a:t>
            </a:r>
          </a:p>
          <a:p>
            <a:pPr algn="l"/>
            <a:endParaRPr lang="en-CA" dirty="0"/>
          </a:p>
          <a:p>
            <a:pPr algn="l"/>
            <a:r>
              <a:rPr lang="en-CA" dirty="0" smtClean="0"/>
              <a:t>On a particularly cold and bitter winter day, reflect on what it must have been like for </a:t>
            </a:r>
            <a:r>
              <a:rPr lang="en-CA" dirty="0" err="1" smtClean="0"/>
              <a:t>Ktunaxa</a:t>
            </a:r>
            <a:r>
              <a:rPr lang="en-CA" dirty="0" smtClean="0"/>
              <a:t> People </a:t>
            </a:r>
            <a:r>
              <a:rPr lang="mr-IN" dirty="0" smtClean="0"/>
              <a:t>–</a:t>
            </a:r>
            <a:r>
              <a:rPr lang="en-CA" dirty="0" smtClean="0"/>
              <a:t> living in tipis, no central heat</a:t>
            </a:r>
            <a:r>
              <a:rPr lang="mr-IN" dirty="0" smtClean="0"/>
              <a:t>…</a:t>
            </a:r>
            <a:r>
              <a:rPr lang="en-CA" dirty="0" smtClean="0"/>
              <a:t>.</a:t>
            </a:r>
          </a:p>
          <a:p>
            <a:pPr algn="l"/>
            <a:endParaRPr lang="en-CA" dirty="0"/>
          </a:p>
          <a:p>
            <a:pPr algn="l"/>
            <a:r>
              <a:rPr lang="en-CA" dirty="0" smtClean="0"/>
              <a:t>When you do your weekly shopping, buying fresh fruit out of season, butchered meat in packages, and a wide variety of prepared foods and snacks</a:t>
            </a:r>
            <a:r>
              <a:rPr lang="mr-IN" dirty="0" smtClean="0"/>
              <a:t>…</a:t>
            </a:r>
            <a:r>
              <a:rPr lang="en-CA" dirty="0" smtClean="0"/>
              <a:t>  Think about how </a:t>
            </a:r>
            <a:r>
              <a:rPr lang="en-CA" dirty="0" err="1" smtClean="0"/>
              <a:t>Ktunaxa</a:t>
            </a:r>
            <a:r>
              <a:rPr lang="en-CA" dirty="0" smtClean="0"/>
              <a:t> people had to collect and dry enough food to get their entire family through the winter.</a:t>
            </a:r>
          </a:p>
          <a:p>
            <a:pPr algn="l"/>
            <a:endParaRPr lang="en-CA" dirty="0"/>
          </a:p>
          <a:p>
            <a:pPr algn="l"/>
            <a:r>
              <a:rPr lang="en-CA" dirty="0" smtClean="0"/>
              <a:t>Have conversations about this</a:t>
            </a:r>
            <a:r>
              <a:rPr lang="mr-IN" dirty="0" smtClean="0"/>
              <a:t>…</a:t>
            </a:r>
            <a:r>
              <a:rPr lang="en-CA" dirty="0" smtClean="0"/>
              <a:t>.</a:t>
            </a:r>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Tree>
    <p:extLst>
      <p:ext uri="{BB962C8B-B14F-4D97-AF65-F5344CB8AC3E}">
        <p14:creationId xmlns:p14="http://schemas.microsoft.com/office/powerpoint/2010/main" val="3443294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577340"/>
          </a:xfrm>
        </p:spPr>
        <p:txBody>
          <a:bodyPr>
            <a:normAutofit fontScale="90000"/>
          </a:bodyPr>
          <a:lstStyle/>
          <a:p>
            <a:r>
              <a:rPr lang="en-CA" b="1" dirty="0" smtClean="0"/>
              <a:t>Incorporating </a:t>
            </a:r>
            <a:r>
              <a:rPr lang="en-CA" b="1" smtClean="0"/>
              <a:t>Indigenous Content</a:t>
            </a:r>
            <a:endParaRPr lang="en-CA" b="1" dirty="0"/>
          </a:p>
        </p:txBody>
      </p:sp>
      <p:sp>
        <p:nvSpPr>
          <p:cNvPr id="3" name="Subtitle 2"/>
          <p:cNvSpPr>
            <a:spLocks noGrp="1"/>
          </p:cNvSpPr>
          <p:nvPr>
            <p:ph type="subTitle" idx="1"/>
          </p:nvPr>
        </p:nvSpPr>
        <p:spPr>
          <a:xfrm>
            <a:off x="522997" y="1495246"/>
            <a:ext cx="10167668" cy="5497902"/>
          </a:xfrm>
        </p:spPr>
        <p:txBody>
          <a:bodyPr>
            <a:normAutofit/>
          </a:bodyPr>
          <a:lstStyle/>
          <a:p>
            <a:pPr marL="342900" indent="-342900" algn="l">
              <a:buFont typeface="Arial" panose="020B0604020202020204" pitchFamily="34" charset="0"/>
              <a:buChar char="•"/>
            </a:pPr>
            <a:r>
              <a:rPr lang="en-CA" dirty="0" smtClean="0"/>
              <a:t>Incorporate Indigenous Authors</a:t>
            </a:r>
          </a:p>
          <a:p>
            <a:pPr marL="342900" indent="-342900" algn="l">
              <a:buFont typeface="Arial" panose="020B0604020202020204" pitchFamily="34" charset="0"/>
              <a:buChar char="•"/>
            </a:pPr>
            <a:r>
              <a:rPr lang="en-CA" dirty="0" smtClean="0"/>
              <a:t>Current Events – Indigenous Issues</a:t>
            </a:r>
          </a:p>
          <a:p>
            <a:pPr marL="342900" indent="-342900" algn="l">
              <a:buFont typeface="Arial" panose="020B0604020202020204" pitchFamily="34" charset="0"/>
              <a:buChar char="•"/>
            </a:pPr>
            <a:r>
              <a:rPr lang="en-CA" dirty="0" smtClean="0"/>
              <a:t>Research Topics – Encourage Indigenous Issues</a:t>
            </a:r>
          </a:p>
          <a:p>
            <a:pPr marL="342900" indent="-342900" algn="l">
              <a:buFont typeface="Arial" panose="020B0604020202020204" pitchFamily="34" charset="0"/>
              <a:buChar char="•"/>
            </a:pPr>
            <a:r>
              <a:rPr lang="en-CA" dirty="0" smtClean="0"/>
              <a:t>Bring in an elder to give perspective to issues</a:t>
            </a:r>
          </a:p>
          <a:p>
            <a:pPr marL="342900" indent="-342900" algn="l">
              <a:buFont typeface="Arial" panose="020B0604020202020204" pitchFamily="34" charset="0"/>
              <a:buChar char="•"/>
            </a:pPr>
            <a:r>
              <a:rPr lang="en-CA" dirty="0" smtClean="0"/>
              <a:t>Business/Office Admin/Accounting</a:t>
            </a:r>
          </a:p>
          <a:p>
            <a:pPr marL="800100" lvl="1" indent="-342900" algn="l">
              <a:buFont typeface="Arial" panose="020B0604020202020204" pitchFamily="34" charset="0"/>
              <a:buChar char="•"/>
            </a:pPr>
            <a:r>
              <a:rPr lang="en-CA" dirty="0" smtClean="0"/>
              <a:t>Create excel charts, spreadsheets, surveys </a:t>
            </a:r>
          </a:p>
          <a:p>
            <a:pPr marL="342900" indent="-342900" algn="l">
              <a:buFont typeface="Arial" panose="020B0604020202020204" pitchFamily="34" charset="0"/>
              <a:buChar char="•"/>
            </a:pPr>
            <a:r>
              <a:rPr lang="en-CA" dirty="0" smtClean="0"/>
              <a:t>Sciences</a:t>
            </a:r>
          </a:p>
          <a:p>
            <a:pPr marL="800100" lvl="1" indent="-342900" algn="l">
              <a:buFont typeface="Arial" panose="020B0604020202020204" pitchFamily="34" charset="0"/>
              <a:buChar char="•"/>
            </a:pPr>
            <a:r>
              <a:rPr lang="en-CA" dirty="0" smtClean="0"/>
              <a:t>Chemistry – traditional plant dyes, brain hide-processing, traditional medicines</a:t>
            </a:r>
          </a:p>
          <a:p>
            <a:pPr marL="800100" lvl="1" indent="-342900" algn="l">
              <a:buFont typeface="Arial" panose="020B0604020202020204" pitchFamily="34" charset="0"/>
              <a:buChar char="•"/>
            </a:pPr>
            <a:r>
              <a:rPr lang="en-CA" dirty="0" smtClean="0"/>
              <a:t>Biology – Traditional medicines, </a:t>
            </a:r>
          </a:p>
          <a:p>
            <a:pPr marL="342900" indent="-342900" algn="l">
              <a:buFont typeface="Arial" panose="020B0604020202020204" pitchFamily="34" charset="0"/>
              <a:buChar char="•"/>
            </a:pPr>
            <a:r>
              <a:rPr lang="en-CA" dirty="0" smtClean="0"/>
              <a:t>Health/Social Work </a:t>
            </a:r>
          </a:p>
          <a:p>
            <a:pPr marL="800100" lvl="1" indent="-342900" algn="l">
              <a:buFont typeface="Arial" panose="020B0604020202020204" pitchFamily="34" charset="0"/>
              <a:buChar char="•"/>
            </a:pPr>
            <a:r>
              <a:rPr lang="en-CA" dirty="0" smtClean="0"/>
              <a:t>Use Case Studies, Cultural Sensitivity, Traditional Medicine, Indigenous Health Statistics</a:t>
            </a:r>
          </a:p>
          <a:p>
            <a:pPr marL="342900" indent="-342900" algn="l">
              <a:buFont typeface="Arial" panose="020B0604020202020204" pitchFamily="34" charset="0"/>
              <a:buChar char="•"/>
            </a:pPr>
            <a:r>
              <a:rPr lang="en-CA" dirty="0" smtClean="0"/>
              <a:t>Trades/Engineering/Physics</a:t>
            </a:r>
          </a:p>
          <a:p>
            <a:pPr marL="800100" lvl="1" indent="-342900" algn="l">
              <a:buFont typeface="Arial" panose="020B0604020202020204" pitchFamily="34" charset="0"/>
              <a:buChar char="•"/>
            </a:pPr>
            <a:r>
              <a:rPr lang="en-CA" dirty="0" smtClean="0"/>
              <a:t>Traditional technology of </a:t>
            </a:r>
            <a:r>
              <a:rPr lang="en-CA" dirty="0"/>
              <a:t>f</a:t>
            </a:r>
            <a:r>
              <a:rPr lang="en-CA" dirty="0" smtClean="0"/>
              <a:t>ish </a:t>
            </a:r>
            <a:r>
              <a:rPr lang="en-CA" dirty="0"/>
              <a:t>t</a:t>
            </a:r>
            <a:r>
              <a:rPr lang="en-CA" dirty="0" smtClean="0"/>
              <a:t>rap, snowshoes, bows, arrows, tipis, travois, tools, canoe</a:t>
            </a:r>
          </a:p>
          <a:p>
            <a:pPr lvl="1" algn="l"/>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089" y="83715"/>
            <a:ext cx="2899152" cy="2457135"/>
          </a:xfrm>
          <a:prstGeom prst="rect">
            <a:avLst/>
          </a:prstGeom>
        </p:spPr>
      </p:pic>
    </p:spTree>
    <p:extLst>
      <p:ext uri="{BB962C8B-B14F-4D97-AF65-F5344CB8AC3E}">
        <p14:creationId xmlns:p14="http://schemas.microsoft.com/office/powerpoint/2010/main" val="1525999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577340"/>
          </a:xfrm>
        </p:spPr>
        <p:txBody>
          <a:bodyPr>
            <a:normAutofit fontScale="90000"/>
          </a:bodyPr>
          <a:lstStyle/>
          <a:p>
            <a:r>
              <a:rPr lang="en-CA" b="1" dirty="0" smtClean="0"/>
              <a:t>Incorporating Indigenous Content</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554967" y="1438045"/>
            <a:ext cx="9983637" cy="7109639"/>
          </a:xfrm>
          <a:prstGeom prst="rect">
            <a:avLst/>
          </a:prstGeom>
          <a:noFill/>
        </p:spPr>
        <p:txBody>
          <a:bodyPr wrap="square" rtlCol="0">
            <a:spAutoFit/>
          </a:bodyPr>
          <a:lstStyle/>
          <a:p>
            <a:r>
              <a:rPr lang="en-CA" sz="2400" dirty="0" smtClean="0"/>
              <a:t>Professional Cook </a:t>
            </a:r>
          </a:p>
          <a:p>
            <a:pPr marL="342900" indent="-342900">
              <a:buFont typeface="Arial" panose="020B0604020202020204" pitchFamily="34" charset="0"/>
              <a:buChar char="•"/>
            </a:pPr>
            <a:r>
              <a:rPr lang="en-CA" sz="2400" dirty="0"/>
              <a:t>T</a:t>
            </a:r>
            <a:r>
              <a:rPr lang="en-CA" sz="2400" dirty="0" smtClean="0"/>
              <a:t>raditional foods and cooking methods, food drying, pit ovens</a:t>
            </a:r>
          </a:p>
          <a:p>
            <a:endParaRPr lang="en-CA" sz="2400" dirty="0" smtClean="0"/>
          </a:p>
          <a:p>
            <a:r>
              <a:rPr lang="en-CA" sz="2400" dirty="0" smtClean="0"/>
              <a:t>Sustainable Business Practices </a:t>
            </a:r>
          </a:p>
          <a:p>
            <a:pPr marL="342900" indent="-342900">
              <a:buFont typeface="Arial" panose="020B0604020202020204" pitchFamily="34" charset="0"/>
              <a:buChar char="•"/>
            </a:pPr>
            <a:r>
              <a:rPr lang="en-CA" sz="2400" dirty="0" smtClean="0"/>
              <a:t>Compare trade or fur-trade economy with today’s</a:t>
            </a:r>
          </a:p>
          <a:p>
            <a:pPr marL="342900" indent="-342900">
              <a:buFont typeface="Arial" panose="020B0604020202020204" pitchFamily="34" charset="0"/>
              <a:buChar char="•"/>
            </a:pPr>
            <a:r>
              <a:rPr lang="en-CA" sz="2400" dirty="0" smtClean="0"/>
              <a:t>Look at what First Nations are currently doing – partner for projects.</a:t>
            </a:r>
          </a:p>
          <a:p>
            <a:pPr marL="342900" indent="-342900">
              <a:buFont typeface="Arial" panose="020B0604020202020204" pitchFamily="34" charset="0"/>
              <a:buChar char="•"/>
            </a:pPr>
            <a:endParaRPr lang="en-CA" sz="2400" dirty="0"/>
          </a:p>
          <a:p>
            <a:r>
              <a:rPr lang="en-CA" sz="2400" dirty="0" smtClean="0"/>
              <a:t>Recreation Management / Adventure Tourism</a:t>
            </a:r>
          </a:p>
          <a:p>
            <a:pPr marL="342900" indent="-342900">
              <a:buFont typeface="Arial" panose="020B0604020202020204" pitchFamily="34" charset="0"/>
              <a:buChar char="•"/>
            </a:pPr>
            <a:r>
              <a:rPr lang="en-CA" sz="2400" dirty="0" smtClean="0"/>
              <a:t>Land-based learning!!  </a:t>
            </a:r>
          </a:p>
          <a:p>
            <a:pPr marL="342900" indent="-342900">
              <a:buFont typeface="Arial" panose="020B0604020202020204" pitchFamily="34" charset="0"/>
              <a:buChar char="•"/>
            </a:pPr>
            <a:r>
              <a:rPr lang="en-CA" sz="2400" dirty="0" smtClean="0"/>
              <a:t>Traditional Land Management/Sustainability Practices</a:t>
            </a:r>
          </a:p>
          <a:p>
            <a:pPr marL="342900" indent="-342900">
              <a:buFont typeface="Arial" panose="020B0604020202020204" pitchFamily="34" charset="0"/>
              <a:buChar char="•"/>
            </a:pPr>
            <a:endParaRPr lang="en-CA" sz="2400" dirty="0"/>
          </a:p>
          <a:p>
            <a:r>
              <a:rPr lang="en-CA" sz="2400" dirty="0" smtClean="0"/>
              <a:t>Leadership/Administrative</a:t>
            </a:r>
          </a:p>
          <a:p>
            <a:pPr marL="342900" indent="-342900">
              <a:buFont typeface="Arial" panose="020B0604020202020204" pitchFamily="34" charset="0"/>
              <a:buChar char="•"/>
            </a:pPr>
            <a:r>
              <a:rPr lang="en-CA" sz="2400" dirty="0" smtClean="0"/>
              <a:t>Compare Traditional with Current Indigenous Governing Structures and westernized/colonialized Government Structures</a:t>
            </a:r>
          </a:p>
          <a:p>
            <a:pPr marL="342900" indent="-342900">
              <a:buFont typeface="Arial" panose="020B0604020202020204" pitchFamily="34" charset="0"/>
              <a:buChar char="•"/>
            </a:pPr>
            <a:endParaRPr lang="en-CA" sz="2400" dirty="0" smtClean="0"/>
          </a:p>
          <a:p>
            <a:pPr marL="800100" lvl="1" indent="-342900">
              <a:buFont typeface="Arial" panose="020B0604020202020204" pitchFamily="34" charset="0"/>
              <a:buChar char="•"/>
            </a:pPr>
            <a:endParaRPr lang="en-CA" sz="2400" dirty="0" smtClean="0"/>
          </a:p>
          <a:p>
            <a:endParaRPr lang="en-CA" sz="2400" dirty="0" smtClean="0"/>
          </a:p>
          <a:p>
            <a:endParaRPr lang="en-CA" sz="2400" dirty="0" smtClean="0"/>
          </a:p>
          <a:p>
            <a:endParaRPr lang="en-CA" sz="2400" dirty="0"/>
          </a:p>
        </p:txBody>
      </p:sp>
    </p:spTree>
    <p:extLst>
      <p:ext uri="{BB962C8B-B14F-4D97-AF65-F5344CB8AC3E}">
        <p14:creationId xmlns:p14="http://schemas.microsoft.com/office/powerpoint/2010/main" val="928781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a:bodyPr>
          <a:lstStyle/>
          <a:p>
            <a:r>
              <a:rPr lang="en-CA" b="1" dirty="0" smtClean="0"/>
              <a:t>Cultural Appropriation</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342182" y="1199923"/>
            <a:ext cx="9983637" cy="6186309"/>
          </a:xfrm>
          <a:prstGeom prst="rect">
            <a:avLst/>
          </a:prstGeom>
          <a:noFill/>
        </p:spPr>
        <p:txBody>
          <a:bodyPr wrap="square" rtlCol="0">
            <a:spAutoFit/>
          </a:bodyPr>
          <a:lstStyle/>
          <a:p>
            <a:r>
              <a:rPr lang="en-US" sz="2800" dirty="0"/>
              <a:t>Taking intellectual property, traditional knowledge, cultural expressions, or artifacts from someone else's culture without permission</a:t>
            </a:r>
            <a:r>
              <a:rPr lang="en-US" sz="2800" dirty="0" smtClean="0"/>
              <a:t>.</a:t>
            </a:r>
          </a:p>
          <a:p>
            <a:endParaRPr lang="en-US" sz="1200" dirty="0"/>
          </a:p>
          <a:p>
            <a:r>
              <a:rPr lang="en-US" sz="2800" dirty="0" smtClean="0"/>
              <a:t>This is a real concern, along with being afraid of offering incorrect information, but don’t let it be an excuse not to Indigenize instruction or practice!  It is easily avoided by:</a:t>
            </a:r>
          </a:p>
          <a:p>
            <a:pPr marL="457200" indent="-457200">
              <a:buFont typeface="Arial" panose="020B0604020202020204" pitchFamily="34" charset="0"/>
              <a:buChar char="•"/>
            </a:pPr>
            <a:r>
              <a:rPr lang="en-CA" sz="2800" dirty="0" smtClean="0"/>
              <a:t>Using Reliable Sources – preferably published by or endorsed by the nation you are studying/discussing</a:t>
            </a:r>
          </a:p>
          <a:p>
            <a:pPr marL="457200" indent="-457200">
              <a:buFont typeface="Arial" panose="020B0604020202020204" pitchFamily="34" charset="0"/>
              <a:buChar char="•"/>
            </a:pPr>
            <a:r>
              <a:rPr lang="en-CA" sz="2800" dirty="0" smtClean="0"/>
              <a:t>Verify information with the nation</a:t>
            </a:r>
          </a:p>
          <a:p>
            <a:pPr marL="457200" indent="-457200">
              <a:buFont typeface="Arial" panose="020B0604020202020204" pitchFamily="34" charset="0"/>
              <a:buChar char="•"/>
            </a:pPr>
            <a:r>
              <a:rPr lang="en-CA" sz="2800" dirty="0" smtClean="0"/>
              <a:t>Be prepared to state your sources</a:t>
            </a:r>
          </a:p>
          <a:p>
            <a:pPr marL="457200" indent="-457200">
              <a:buFont typeface="Arial" panose="020B0604020202020204" pitchFamily="34" charset="0"/>
              <a:buChar char="•"/>
            </a:pPr>
            <a:r>
              <a:rPr lang="en-CA" sz="2800" dirty="0" smtClean="0"/>
              <a:t>Give credit to where or from whom information has been obtained from (don’t represent as your own).</a:t>
            </a:r>
          </a:p>
          <a:p>
            <a:endParaRPr lang="en-CA" sz="2400" dirty="0" smtClean="0"/>
          </a:p>
          <a:p>
            <a:endParaRPr lang="en-CA" sz="2400" dirty="0"/>
          </a:p>
        </p:txBody>
      </p:sp>
    </p:spTree>
    <p:extLst>
      <p:ext uri="{BB962C8B-B14F-4D97-AF65-F5344CB8AC3E}">
        <p14:creationId xmlns:p14="http://schemas.microsoft.com/office/powerpoint/2010/main" val="3792189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194466"/>
          </a:xfrm>
        </p:spPr>
        <p:txBody>
          <a:bodyPr/>
          <a:lstStyle/>
          <a:p>
            <a:r>
              <a:rPr lang="en-CA" dirty="0" smtClean="0"/>
              <a:t>Terminology Discussion</a:t>
            </a:r>
            <a:endParaRPr lang="en-CA" dirty="0"/>
          </a:p>
        </p:txBody>
      </p:sp>
      <p:sp>
        <p:nvSpPr>
          <p:cNvPr id="3" name="Subtitle 2"/>
          <p:cNvSpPr>
            <a:spLocks noGrp="1"/>
          </p:cNvSpPr>
          <p:nvPr>
            <p:ph type="subTitle" idx="1"/>
          </p:nvPr>
        </p:nvSpPr>
        <p:spPr>
          <a:xfrm>
            <a:off x="666626" y="1625754"/>
            <a:ext cx="9318031" cy="5232246"/>
          </a:xfrm>
        </p:spPr>
        <p:txBody>
          <a:bodyPr>
            <a:normAutofit fontScale="92500" lnSpcReduction="10000"/>
          </a:bodyPr>
          <a:lstStyle/>
          <a:p>
            <a:pPr algn="l"/>
            <a:r>
              <a:rPr lang="en-CA" sz="3000" b="1" dirty="0" smtClean="0"/>
              <a:t>Other Terms – Native </a:t>
            </a:r>
            <a:endParaRPr lang="en-CA" sz="3000" b="1" dirty="0"/>
          </a:p>
          <a:p>
            <a:pPr algn="l"/>
            <a:r>
              <a:rPr lang="en-CA" dirty="0"/>
              <a:t>T</a:t>
            </a:r>
            <a:r>
              <a:rPr lang="en-CA" dirty="0" smtClean="0"/>
              <a:t>his term is used in a similar manner to First Nations, but more specifically used in the United States.  </a:t>
            </a:r>
          </a:p>
          <a:p>
            <a:pPr algn="l"/>
            <a:endParaRPr lang="en-CA" dirty="0"/>
          </a:p>
          <a:p>
            <a:pPr algn="l"/>
            <a:r>
              <a:rPr lang="en-CA" dirty="0" smtClean="0"/>
              <a:t>It can be used to more specifically define their Indigenous People</a:t>
            </a:r>
          </a:p>
          <a:p>
            <a:pPr marL="800100" lvl="1" indent="-342900" algn="l">
              <a:buFont typeface="Arial" panose="020B0604020202020204" pitchFamily="34" charset="0"/>
              <a:buChar char="•"/>
            </a:pPr>
            <a:r>
              <a:rPr lang="en-CA" sz="2800" dirty="0" smtClean="0"/>
              <a:t>Native American</a:t>
            </a:r>
          </a:p>
          <a:p>
            <a:pPr marL="800100" lvl="1" indent="-342900" algn="l">
              <a:buFont typeface="Arial" panose="020B0604020202020204" pitchFamily="34" charset="0"/>
              <a:buChar char="•"/>
            </a:pPr>
            <a:r>
              <a:rPr lang="en-CA" sz="2800" dirty="0" smtClean="0"/>
              <a:t>Native Hawaiian</a:t>
            </a:r>
          </a:p>
          <a:p>
            <a:pPr marL="800100" lvl="1" indent="-342900" algn="l">
              <a:buFont typeface="Arial" panose="020B0604020202020204" pitchFamily="34" charset="0"/>
              <a:buChar char="•"/>
            </a:pPr>
            <a:r>
              <a:rPr lang="en-CA" sz="2800" dirty="0" smtClean="0"/>
              <a:t>Native Alaskan</a:t>
            </a:r>
          </a:p>
          <a:p>
            <a:pPr algn="l"/>
            <a:endParaRPr lang="en-CA" dirty="0"/>
          </a:p>
          <a:p>
            <a:pPr algn="l"/>
            <a:r>
              <a:rPr lang="en-CA" dirty="0" smtClean="0"/>
              <a:t>This term is generally avoided in Canada. Again, it is always more respectful to use as specific a term as possible, if you are referring to a specific group of Indigenous People</a:t>
            </a:r>
          </a:p>
          <a:p>
            <a:pPr algn="l"/>
            <a:endParaRPr lang="en-CA" dirty="0" smtClean="0"/>
          </a:p>
          <a:p>
            <a:pPr algn="l"/>
            <a:r>
              <a:rPr lang="en-CA" dirty="0" smtClean="0"/>
              <a:t> </a:t>
            </a:r>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Tree>
    <p:extLst>
      <p:ext uri="{BB962C8B-B14F-4D97-AF65-F5344CB8AC3E}">
        <p14:creationId xmlns:p14="http://schemas.microsoft.com/office/powerpoint/2010/main" val="358723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fontScale="90000"/>
          </a:bodyPr>
          <a:lstStyle/>
          <a:p>
            <a:r>
              <a:rPr lang="en-CA" b="1" dirty="0" smtClean="0"/>
              <a:t>Recognize Cultural Differences</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342182" y="1199923"/>
            <a:ext cx="9983637" cy="5940088"/>
          </a:xfrm>
          <a:prstGeom prst="rect">
            <a:avLst/>
          </a:prstGeom>
          <a:noFill/>
        </p:spPr>
        <p:txBody>
          <a:bodyPr wrap="square" rtlCol="0">
            <a:spAutoFit/>
          </a:bodyPr>
          <a:lstStyle/>
          <a:p>
            <a:r>
              <a:rPr lang="en-US" sz="3200" b="1" dirty="0" smtClean="0"/>
              <a:t>All Indigenous People are not the same!!  </a:t>
            </a:r>
          </a:p>
          <a:p>
            <a:r>
              <a:rPr lang="en-US" sz="3200" b="1" dirty="0" smtClean="0"/>
              <a:t>Don’t Generalize!</a:t>
            </a:r>
          </a:p>
          <a:p>
            <a:endParaRPr lang="en-US" sz="3200" b="1" dirty="0"/>
          </a:p>
          <a:p>
            <a:r>
              <a:rPr lang="en-US" sz="3200" dirty="0" smtClean="0"/>
              <a:t>Although there may be similarities, Indigenous cultures do not share the same history</a:t>
            </a:r>
            <a:r>
              <a:rPr lang="en-US" sz="3200" dirty="0"/>
              <a:t>, </a:t>
            </a:r>
            <a:r>
              <a:rPr lang="en-US" sz="3200" dirty="0" smtClean="0"/>
              <a:t>art, music, stories, beliefs, traditional practices, or present-day struggles.  </a:t>
            </a:r>
          </a:p>
          <a:p>
            <a:endParaRPr lang="en-US" sz="3200" dirty="0"/>
          </a:p>
          <a:p>
            <a:endParaRPr lang="en-US" sz="3200" dirty="0" smtClean="0"/>
          </a:p>
          <a:p>
            <a:r>
              <a:rPr lang="en-US" sz="3200" dirty="0" smtClean="0"/>
              <a:t>Make sure you acknowledge the correct origins of concepts taught.</a:t>
            </a:r>
          </a:p>
          <a:p>
            <a:endParaRPr lang="en-US" sz="1200" dirty="0"/>
          </a:p>
          <a:p>
            <a:endParaRPr lang="en-CA" sz="2400" dirty="0" smtClean="0"/>
          </a:p>
          <a:p>
            <a:endParaRPr lang="en-CA" sz="2400" dirty="0"/>
          </a:p>
        </p:txBody>
      </p:sp>
    </p:spTree>
    <p:extLst>
      <p:ext uri="{BB962C8B-B14F-4D97-AF65-F5344CB8AC3E}">
        <p14:creationId xmlns:p14="http://schemas.microsoft.com/office/powerpoint/2010/main" val="3530779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fontScale="90000"/>
          </a:bodyPr>
          <a:lstStyle/>
          <a:p>
            <a:r>
              <a:rPr lang="en-CA" b="1" dirty="0"/>
              <a:t>Recognize Cultural Differences</a:t>
            </a:r>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359880" y="1085847"/>
            <a:ext cx="9983637" cy="6370975"/>
          </a:xfrm>
          <a:prstGeom prst="rect">
            <a:avLst/>
          </a:prstGeom>
          <a:noFill/>
        </p:spPr>
        <p:txBody>
          <a:bodyPr wrap="square" rtlCol="0">
            <a:spAutoFit/>
          </a:bodyPr>
          <a:lstStyle/>
          <a:p>
            <a:r>
              <a:rPr lang="en-US" sz="2800" b="1" dirty="0" smtClean="0"/>
              <a:t>Some common concepts or artifacts that are often generalized:</a:t>
            </a:r>
          </a:p>
          <a:p>
            <a:pPr marL="457200" indent="-457200">
              <a:buFont typeface="Arial" panose="020B0604020202020204" pitchFamily="34" charset="0"/>
              <a:buChar char="•"/>
            </a:pPr>
            <a:r>
              <a:rPr lang="en-US" sz="2800" b="1" dirty="0" smtClean="0"/>
              <a:t>Totem Poles - </a:t>
            </a:r>
            <a:r>
              <a:rPr lang="en-US" sz="2800" dirty="0" smtClean="0"/>
              <a:t> </a:t>
            </a:r>
            <a:r>
              <a:rPr lang="en-US" sz="2400" dirty="0" smtClean="0"/>
              <a:t>specific to Pacific Northwest Coast &amp; Alaskan Peoples</a:t>
            </a:r>
            <a:endParaRPr lang="en-US" sz="2400" b="1" dirty="0" smtClean="0"/>
          </a:p>
          <a:p>
            <a:pPr marL="457200" indent="-457200">
              <a:buFont typeface="Arial" panose="020B0604020202020204" pitchFamily="34" charset="0"/>
              <a:buChar char="•"/>
            </a:pPr>
            <a:r>
              <a:rPr lang="en-US" sz="2800" b="1" dirty="0" smtClean="0"/>
              <a:t>Dream Catchers – </a:t>
            </a:r>
            <a:r>
              <a:rPr lang="en-US" sz="2400" dirty="0" smtClean="0"/>
              <a:t>Ojibwa Chippewa</a:t>
            </a:r>
          </a:p>
          <a:p>
            <a:pPr marL="457200" indent="-457200">
              <a:buFont typeface="Arial" panose="020B0604020202020204" pitchFamily="34" charset="0"/>
              <a:buChar char="•"/>
            </a:pPr>
            <a:r>
              <a:rPr lang="en-US" sz="2800" b="1" dirty="0" smtClean="0"/>
              <a:t>The term “Turtle Island” - </a:t>
            </a:r>
            <a:r>
              <a:rPr lang="en-CA" sz="2400" dirty="0" smtClean="0"/>
              <a:t>Algonquian </a:t>
            </a:r>
            <a:r>
              <a:rPr lang="en-CA" sz="2400" dirty="0"/>
              <a:t>and Iroquoian</a:t>
            </a:r>
            <a:endParaRPr lang="en-US" sz="2400" b="1" dirty="0" smtClean="0"/>
          </a:p>
          <a:p>
            <a:pPr marL="457200" indent="-457200">
              <a:buFont typeface="Arial" panose="020B0604020202020204" pitchFamily="34" charset="0"/>
              <a:buChar char="•"/>
            </a:pPr>
            <a:r>
              <a:rPr lang="en-US" sz="2800" b="1" dirty="0" smtClean="0"/>
              <a:t>Types of housing, clothing, regalia – </a:t>
            </a:r>
            <a:r>
              <a:rPr lang="en-US" sz="2400" dirty="0" smtClean="0"/>
              <a:t>differs </a:t>
            </a:r>
            <a:r>
              <a:rPr lang="en-US" sz="2400" dirty="0"/>
              <a:t>g</a:t>
            </a:r>
            <a:r>
              <a:rPr lang="en-US" sz="2400" dirty="0" smtClean="0"/>
              <a:t>reatly among Indigenous people, even within some nations</a:t>
            </a:r>
          </a:p>
          <a:p>
            <a:pPr marL="457200" indent="-457200">
              <a:buFont typeface="Arial" panose="020B0604020202020204" pitchFamily="34" charset="0"/>
              <a:buChar char="•"/>
            </a:pPr>
            <a:r>
              <a:rPr lang="en-US" sz="2800" b="1" dirty="0" smtClean="0"/>
              <a:t>Beadwork – </a:t>
            </a:r>
            <a:r>
              <a:rPr lang="en-US" sz="2400" dirty="0" smtClean="0"/>
              <a:t>Beadwork of today has evolved post-contact, Ktunaxa people mainly used fringe or quillwork for ornamentation</a:t>
            </a:r>
            <a:endParaRPr lang="en-US" sz="2800" b="1" dirty="0" smtClean="0"/>
          </a:p>
          <a:p>
            <a:pPr marL="457200" indent="-457200">
              <a:buFont typeface="Arial" panose="020B0604020202020204" pitchFamily="34" charset="0"/>
              <a:buChar char="•"/>
            </a:pPr>
            <a:r>
              <a:rPr lang="en-US" sz="2800" b="1" dirty="0" smtClean="0"/>
              <a:t>Pow Wows – </a:t>
            </a:r>
            <a:r>
              <a:rPr lang="en-US" sz="2400" dirty="0" smtClean="0"/>
              <a:t>Multi-tribal Pow Wows are a post-contact activity, </a:t>
            </a:r>
            <a:r>
              <a:rPr lang="en-US" sz="2400" dirty="0"/>
              <a:t>a</a:t>
            </a:r>
            <a:r>
              <a:rPr lang="en-US" sz="2400" dirty="0" smtClean="0"/>
              <a:t>lthough  protocols specific to the host nation are observed</a:t>
            </a:r>
          </a:p>
          <a:p>
            <a:pPr marL="457200" indent="-457200">
              <a:buFont typeface="Arial" panose="020B0604020202020204" pitchFamily="34" charset="0"/>
              <a:buChar char="•"/>
            </a:pPr>
            <a:r>
              <a:rPr lang="en-US" sz="2800" b="1" dirty="0" smtClean="0"/>
              <a:t>Medicine Wheels – </a:t>
            </a:r>
            <a:r>
              <a:rPr lang="en-US" sz="2400" dirty="0" smtClean="0"/>
              <a:t>(Sacred Circles) – Origin of Medicine Wheels is generally attributed to Plains Cultures, but various forms are used by many</a:t>
            </a:r>
          </a:p>
          <a:p>
            <a:pPr marL="457200" indent="-457200">
              <a:buFont typeface="Arial" panose="020B0604020202020204" pitchFamily="34" charset="0"/>
              <a:buChar char="•"/>
            </a:pPr>
            <a:r>
              <a:rPr lang="en-US" sz="2800" b="1" dirty="0" smtClean="0"/>
              <a:t>Fry Bread – </a:t>
            </a:r>
            <a:r>
              <a:rPr lang="en-US" sz="2400" dirty="0" smtClean="0"/>
              <a:t>Fry Bread can be traced back to Indigenous people but also many western cultures for centuries</a:t>
            </a:r>
            <a:endParaRPr lang="en-US" sz="2400" dirty="0"/>
          </a:p>
          <a:p>
            <a:endParaRPr lang="en-US" sz="1200" dirty="0"/>
          </a:p>
          <a:p>
            <a:endParaRPr lang="en-CA" sz="2400" dirty="0"/>
          </a:p>
        </p:txBody>
      </p:sp>
    </p:spTree>
    <p:extLst>
      <p:ext uri="{BB962C8B-B14F-4D97-AF65-F5344CB8AC3E}">
        <p14:creationId xmlns:p14="http://schemas.microsoft.com/office/powerpoint/2010/main" val="2023205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a:bodyPr>
          <a:lstStyle/>
          <a:p>
            <a:r>
              <a:rPr lang="en-CA" b="1" dirty="0" smtClean="0"/>
              <a:t>Myths and </a:t>
            </a:r>
            <a:r>
              <a:rPr lang="en-CA" b="1" dirty="0" err="1" smtClean="0"/>
              <a:t>Mythbusters</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342182" y="1199923"/>
            <a:ext cx="9983637" cy="4524315"/>
          </a:xfrm>
          <a:prstGeom prst="rect">
            <a:avLst/>
          </a:prstGeom>
          <a:noFill/>
        </p:spPr>
        <p:txBody>
          <a:bodyPr wrap="square" rtlCol="0">
            <a:spAutoFit/>
          </a:bodyPr>
          <a:lstStyle/>
          <a:p>
            <a:r>
              <a:rPr lang="en-US" sz="2400" b="1" dirty="0" smtClean="0"/>
              <a:t>Myth:  Indigenous People Get Free Post-Secondary Education</a:t>
            </a:r>
          </a:p>
          <a:p>
            <a:endParaRPr lang="en-US" sz="2400" dirty="0"/>
          </a:p>
          <a:p>
            <a:r>
              <a:rPr lang="en-US" sz="2400" b="1" dirty="0" err="1" smtClean="0"/>
              <a:t>Mythbuster</a:t>
            </a:r>
            <a:r>
              <a:rPr lang="en-US" sz="2400" b="1" dirty="0" smtClean="0"/>
              <a:t>:  </a:t>
            </a:r>
            <a:r>
              <a:rPr lang="en-US" sz="2400" dirty="0" smtClean="0"/>
              <a:t>Some Indigenous People receive funding for Post-Secondary Education, under very limited and prescribed terms.</a:t>
            </a:r>
          </a:p>
          <a:p>
            <a:endParaRPr lang="en-US" sz="2400" dirty="0"/>
          </a:p>
          <a:p>
            <a:r>
              <a:rPr lang="en-US" sz="2400" dirty="0"/>
              <a:t>There is a great deal of misinformation regarding Indigenous peoples’ access to financial aid when studying at the post-secondary </a:t>
            </a:r>
            <a:r>
              <a:rPr lang="en-US" sz="2400" dirty="0" smtClean="0"/>
              <a:t>level.  Métis</a:t>
            </a:r>
            <a:r>
              <a:rPr lang="en-US" sz="2400" dirty="0"/>
              <a:t>, non-status and Bill C-31 Indigenous peoples have historically not been eligible to access </a:t>
            </a:r>
            <a:r>
              <a:rPr lang="en-US" sz="2400" b="1" dirty="0"/>
              <a:t>any</a:t>
            </a:r>
            <a:r>
              <a:rPr lang="en-US" sz="2400" dirty="0"/>
              <a:t> financial </a:t>
            </a:r>
            <a:r>
              <a:rPr lang="en-US" sz="2400" dirty="0" smtClean="0"/>
              <a:t>support.</a:t>
            </a:r>
            <a:endParaRPr lang="en-US" sz="2400" dirty="0"/>
          </a:p>
          <a:p>
            <a:endParaRPr lang="en-US" sz="2400" dirty="0"/>
          </a:p>
          <a:p>
            <a:endParaRPr lang="en-CA" sz="2400" dirty="0" smtClean="0"/>
          </a:p>
          <a:p>
            <a:endParaRPr lang="en-CA" sz="2400" dirty="0"/>
          </a:p>
        </p:txBody>
      </p:sp>
    </p:spTree>
    <p:extLst>
      <p:ext uri="{BB962C8B-B14F-4D97-AF65-F5344CB8AC3E}">
        <p14:creationId xmlns:p14="http://schemas.microsoft.com/office/powerpoint/2010/main" val="3295352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a:bodyPr>
          <a:lstStyle/>
          <a:p>
            <a:r>
              <a:rPr lang="en-CA" b="1" dirty="0" smtClean="0"/>
              <a:t>Myths and </a:t>
            </a:r>
            <a:r>
              <a:rPr lang="en-CA" b="1" dirty="0" err="1" smtClean="0"/>
              <a:t>Mythbusters</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342182" y="1199923"/>
            <a:ext cx="9983637" cy="4524315"/>
          </a:xfrm>
          <a:prstGeom prst="rect">
            <a:avLst/>
          </a:prstGeom>
          <a:noFill/>
        </p:spPr>
        <p:txBody>
          <a:bodyPr wrap="square" rtlCol="0">
            <a:spAutoFit/>
          </a:bodyPr>
          <a:lstStyle/>
          <a:p>
            <a:r>
              <a:rPr lang="en-US" sz="2400" b="1" dirty="0" smtClean="0"/>
              <a:t>Indigenous People Get Free Education</a:t>
            </a:r>
            <a:endParaRPr lang="en-US" sz="2400" b="1" dirty="0"/>
          </a:p>
          <a:p>
            <a:endParaRPr lang="en-US" sz="2400" dirty="0" smtClean="0"/>
          </a:p>
          <a:p>
            <a:r>
              <a:rPr lang="en-US" sz="2400" dirty="0" smtClean="0"/>
              <a:t>Funding </a:t>
            </a:r>
            <a:r>
              <a:rPr lang="en-US" sz="2400" dirty="0"/>
              <a:t>was allocated to First Nations Bands from the sale of land or mineral rights, </a:t>
            </a:r>
            <a:r>
              <a:rPr lang="en-US" sz="2400" dirty="0" smtClean="0"/>
              <a:t>by </a:t>
            </a:r>
            <a:r>
              <a:rPr lang="en-US" sz="2400" dirty="0"/>
              <a:t>First Nations peoples. The money is distributed by an Aboriginal Trust Fund established by the federal government. Eligible people (‘Status Indians’ with Band membership) may apply to their Bands for post-secondary funding. However, the financial aid that Status First Nations students may </a:t>
            </a:r>
            <a:r>
              <a:rPr lang="en-US" sz="2400" dirty="0" smtClean="0"/>
              <a:t>receive </a:t>
            </a:r>
            <a:r>
              <a:rPr lang="en-US" sz="2400" dirty="0"/>
              <a:t>is rarely enough to cover the ever growing expense of post-secondary attendance and cost of living (Doran et al., 2015). </a:t>
            </a:r>
            <a:endParaRPr lang="en-US" sz="2400" dirty="0" smtClean="0"/>
          </a:p>
          <a:p>
            <a:endParaRPr lang="en-US" sz="2400" dirty="0"/>
          </a:p>
          <a:p>
            <a:r>
              <a:rPr lang="en-US" sz="2400" dirty="0"/>
              <a:t>Demand for funding far exceeds </a:t>
            </a:r>
            <a:r>
              <a:rPr lang="en-US" sz="2400" dirty="0" smtClean="0"/>
              <a:t>the money that communities </a:t>
            </a:r>
            <a:r>
              <a:rPr lang="en-US" sz="2400" dirty="0"/>
              <a:t>receive for post-secondary </a:t>
            </a:r>
            <a:r>
              <a:rPr lang="en-US" sz="2400" dirty="0" smtClean="0"/>
              <a:t>education.</a:t>
            </a:r>
            <a:endParaRPr lang="en-CA" sz="2400" dirty="0"/>
          </a:p>
        </p:txBody>
      </p:sp>
    </p:spTree>
    <p:extLst>
      <p:ext uri="{BB962C8B-B14F-4D97-AF65-F5344CB8AC3E}">
        <p14:creationId xmlns:p14="http://schemas.microsoft.com/office/powerpoint/2010/main" val="343820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a:bodyPr>
          <a:lstStyle/>
          <a:p>
            <a:r>
              <a:rPr lang="en-CA" b="1" dirty="0" smtClean="0"/>
              <a:t>Myths and </a:t>
            </a:r>
            <a:r>
              <a:rPr lang="en-CA" b="1" dirty="0" err="1" smtClean="0"/>
              <a:t>Mythbusters</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342182" y="1199923"/>
            <a:ext cx="9983637" cy="4708981"/>
          </a:xfrm>
          <a:prstGeom prst="rect">
            <a:avLst/>
          </a:prstGeom>
          <a:noFill/>
        </p:spPr>
        <p:txBody>
          <a:bodyPr wrap="square" rtlCol="0">
            <a:spAutoFit/>
          </a:bodyPr>
          <a:lstStyle/>
          <a:p>
            <a:r>
              <a:rPr lang="en-US" sz="2400" b="1" dirty="0" smtClean="0"/>
              <a:t>Indigenous People Get Free Education</a:t>
            </a:r>
            <a:endParaRPr lang="en-US" sz="2400" b="1" dirty="0"/>
          </a:p>
          <a:p>
            <a:endParaRPr lang="en-US" sz="2400" dirty="0" smtClean="0"/>
          </a:p>
          <a:p>
            <a:pPr marL="285750" indent="-285750">
              <a:buFont typeface="Arial" panose="020B0604020202020204" pitchFamily="34" charset="0"/>
              <a:buChar char="•"/>
            </a:pPr>
            <a:r>
              <a:rPr lang="en-US" dirty="0"/>
              <a:t>Students have to apply for funding for school from their home community.</a:t>
            </a:r>
          </a:p>
          <a:p>
            <a:pPr marL="285750" indent="-285750">
              <a:buFont typeface="Arial" panose="020B0604020202020204" pitchFamily="34" charset="0"/>
              <a:buChar char="•"/>
            </a:pPr>
            <a:r>
              <a:rPr lang="en-US" dirty="0"/>
              <a:t>Most often, the demand for funding far exceeds the money that bands receive for post-secondary education</a:t>
            </a:r>
            <a:r>
              <a:rPr lang="en-US" dirty="0" smtClean="0"/>
              <a:t>.</a:t>
            </a:r>
            <a:r>
              <a:rPr lang="en-US" dirty="0"/>
              <a:t> </a:t>
            </a:r>
            <a:endParaRPr lang="en-US" dirty="0" smtClean="0"/>
          </a:p>
          <a:p>
            <a:r>
              <a:rPr lang="en-US" b="1" dirty="0" smtClean="0"/>
              <a:t>Strict </a:t>
            </a:r>
            <a:r>
              <a:rPr lang="en-US" b="1" dirty="0"/>
              <a:t>conditions apply</a:t>
            </a:r>
          </a:p>
          <a:p>
            <a:pPr marL="285750" indent="-285750">
              <a:buFont typeface="Arial" panose="020B0604020202020204" pitchFamily="34" charset="0"/>
              <a:buChar char="•"/>
            </a:pPr>
            <a:r>
              <a:rPr lang="en-US" dirty="0" smtClean="0"/>
              <a:t>Funding is limited to “eligible programs” and “eligible institutions”.  For </a:t>
            </a:r>
            <a:r>
              <a:rPr lang="en-US" dirty="0"/>
              <a:t>those who do receive funding, the money often comes with strict conditions.</a:t>
            </a:r>
          </a:p>
          <a:p>
            <a:pPr marL="285750" indent="-285750">
              <a:buFont typeface="Arial" panose="020B0604020202020204" pitchFamily="34" charset="0"/>
              <a:buChar char="•"/>
            </a:pPr>
            <a:r>
              <a:rPr lang="en-US" dirty="0"/>
              <a:t>Many students must reapply to their band every year, uphold a certain grade point average, have a career outline, not miss classes and take a minimum of four courses per semester.</a:t>
            </a:r>
          </a:p>
          <a:p>
            <a:pPr marL="285750" indent="-285750">
              <a:buFont typeface="Arial" panose="020B0604020202020204" pitchFamily="34" charset="0"/>
              <a:buChar char="•"/>
            </a:pPr>
            <a:r>
              <a:rPr lang="en-US" dirty="0"/>
              <a:t>Students who have their funding pulled because they have missed or failed classes often have to wait a minimum of two years before they can </a:t>
            </a:r>
            <a:r>
              <a:rPr lang="en-US" dirty="0" smtClean="0"/>
              <a:t>reapply, or repay band for failed classes.</a:t>
            </a:r>
            <a:endParaRPr lang="en-US" dirty="0"/>
          </a:p>
          <a:p>
            <a:r>
              <a:rPr lang="en-US" b="1" dirty="0"/>
              <a:t>Most reserves have funding priorities</a:t>
            </a:r>
          </a:p>
          <a:p>
            <a:r>
              <a:rPr lang="en-US" dirty="0"/>
              <a:t>The number 1 priority is often newly graduated high school students. Next are people continuing their undergraduate studies, then masters students and then people who have been out of school for a while.</a:t>
            </a:r>
          </a:p>
          <a:p>
            <a:r>
              <a:rPr lang="en-US" dirty="0"/>
              <a:t>Some communities also place priority on people who actually live on-reserve.</a:t>
            </a:r>
          </a:p>
        </p:txBody>
      </p:sp>
    </p:spTree>
    <p:extLst>
      <p:ext uri="{BB962C8B-B14F-4D97-AF65-F5344CB8AC3E}">
        <p14:creationId xmlns:p14="http://schemas.microsoft.com/office/powerpoint/2010/main" val="2523878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a:bodyPr>
          <a:lstStyle/>
          <a:p>
            <a:r>
              <a:rPr lang="en-CA" b="1" dirty="0" smtClean="0"/>
              <a:t>Myths and </a:t>
            </a:r>
            <a:r>
              <a:rPr lang="en-CA" b="1" dirty="0" err="1" smtClean="0"/>
              <a:t>Mythbusters</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342182" y="1199923"/>
            <a:ext cx="9983637" cy="5632311"/>
          </a:xfrm>
          <a:prstGeom prst="rect">
            <a:avLst/>
          </a:prstGeom>
          <a:noFill/>
        </p:spPr>
        <p:txBody>
          <a:bodyPr wrap="square" rtlCol="0">
            <a:spAutoFit/>
          </a:bodyPr>
          <a:lstStyle/>
          <a:p>
            <a:r>
              <a:rPr lang="en-US" sz="2400" b="1" dirty="0" smtClean="0"/>
              <a:t>Indigenous People Get Free Education</a:t>
            </a:r>
            <a:endParaRPr lang="en-US" sz="2400" b="1" dirty="0"/>
          </a:p>
          <a:p>
            <a:endParaRPr lang="en-US" sz="2400" dirty="0"/>
          </a:p>
          <a:p>
            <a:r>
              <a:rPr lang="en-US" sz="2400" dirty="0" smtClean="0"/>
              <a:t>It is important to understand </a:t>
            </a:r>
            <a:r>
              <a:rPr lang="en-US" sz="2400" b="1" dirty="0" smtClean="0"/>
              <a:t>WHY</a:t>
            </a:r>
            <a:r>
              <a:rPr lang="en-US" sz="2400" dirty="0" smtClean="0"/>
              <a:t> “paid-for” education came into effect.  </a:t>
            </a:r>
          </a:p>
          <a:p>
            <a:endParaRPr lang="en-US" sz="2400" dirty="0"/>
          </a:p>
          <a:p>
            <a:r>
              <a:rPr lang="en-US" sz="2400" dirty="0" smtClean="0"/>
              <a:t>The goal was toward assimilation and disenfranchisement</a:t>
            </a:r>
            <a:r>
              <a:rPr lang="en-US" sz="2400" dirty="0"/>
              <a:t>. Only since the 1970s have First Nations peoples been allowed to pursue post-secondary education without the fear of </a:t>
            </a:r>
            <a:r>
              <a:rPr lang="en-US" sz="2400" dirty="0" smtClean="0"/>
              <a:t>disenfranchisement. </a:t>
            </a:r>
            <a:r>
              <a:rPr lang="en-US" sz="2400" dirty="0"/>
              <a:t>Until </a:t>
            </a:r>
            <a:r>
              <a:rPr lang="en-US" sz="2400" dirty="0" smtClean="0"/>
              <a:t>this </a:t>
            </a:r>
            <a:r>
              <a:rPr lang="en-US" sz="2400" dirty="0"/>
              <a:t>compulsory enfranchisement </a:t>
            </a:r>
            <a:r>
              <a:rPr lang="en-US" sz="2400" dirty="0" smtClean="0"/>
              <a:t>provision was removed </a:t>
            </a:r>
            <a:r>
              <a:rPr lang="en-US" sz="2400" dirty="0"/>
              <a:t>from the </a:t>
            </a:r>
            <a:r>
              <a:rPr lang="en-US" sz="2400" i="1" dirty="0"/>
              <a:t>Indian Act</a:t>
            </a:r>
            <a:r>
              <a:rPr lang="en-US" sz="2400" dirty="0"/>
              <a:t>, </a:t>
            </a:r>
            <a:r>
              <a:rPr lang="en-US" sz="2400" dirty="0" smtClean="0"/>
              <a:t>Indians who received a college or university education were required to give up their status.</a:t>
            </a:r>
          </a:p>
          <a:p>
            <a:endParaRPr lang="en-US" sz="2400" dirty="0"/>
          </a:p>
          <a:p>
            <a:r>
              <a:rPr lang="en-US" sz="2400" dirty="0" smtClean="0"/>
              <a:t>And </a:t>
            </a:r>
            <a:r>
              <a:rPr lang="en-US" sz="2400" b="1" dirty="0" smtClean="0"/>
              <a:t>HOW</a:t>
            </a:r>
            <a:r>
              <a:rPr lang="en-US" sz="2400" dirty="0" smtClean="0"/>
              <a:t> “paid for” education came into effect.</a:t>
            </a:r>
          </a:p>
          <a:p>
            <a:endParaRPr lang="en-US" sz="2400" dirty="0" smtClean="0"/>
          </a:p>
          <a:p>
            <a:r>
              <a:rPr lang="en-US" sz="2400" dirty="0"/>
              <a:t>Funding was allocated to First Nations Bands from the sale of land or mineral rights, by First Nations peoples. The money is distributed by an Aboriginal Trust Fund established by the federal government.</a:t>
            </a:r>
          </a:p>
        </p:txBody>
      </p:sp>
    </p:spTree>
    <p:extLst>
      <p:ext uri="{BB962C8B-B14F-4D97-AF65-F5344CB8AC3E}">
        <p14:creationId xmlns:p14="http://schemas.microsoft.com/office/powerpoint/2010/main" val="1794432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a:bodyPr>
          <a:lstStyle/>
          <a:p>
            <a:r>
              <a:rPr lang="en-CA" b="1" dirty="0" smtClean="0"/>
              <a:t>Myths and </a:t>
            </a:r>
            <a:r>
              <a:rPr lang="en-CA" b="1" dirty="0" err="1" smtClean="0"/>
              <a:t>Mythbusters</a:t>
            </a:r>
            <a:endParaRPr lang="en-CA" b="1"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342182" y="1199923"/>
            <a:ext cx="9983637" cy="1569660"/>
          </a:xfrm>
          <a:prstGeom prst="rect">
            <a:avLst/>
          </a:prstGeom>
          <a:noFill/>
        </p:spPr>
        <p:txBody>
          <a:bodyPr wrap="square" rtlCol="0">
            <a:spAutoFit/>
          </a:bodyPr>
          <a:lstStyle/>
          <a:p>
            <a:r>
              <a:rPr lang="en-US" sz="2400" b="1" dirty="0" smtClean="0"/>
              <a:t>Indigenous People Get Free Housing</a:t>
            </a:r>
          </a:p>
          <a:p>
            <a:endParaRPr lang="en-US" sz="2400" b="1"/>
          </a:p>
          <a:p>
            <a:endParaRPr lang="en-US" sz="2400" b="1" dirty="0"/>
          </a:p>
          <a:p>
            <a:endParaRPr lang="en-US" sz="2400" dirty="0"/>
          </a:p>
        </p:txBody>
      </p:sp>
    </p:spTree>
    <p:extLst>
      <p:ext uri="{BB962C8B-B14F-4D97-AF65-F5344CB8AC3E}">
        <p14:creationId xmlns:p14="http://schemas.microsoft.com/office/powerpoint/2010/main" val="2275414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a:bodyPr>
          <a:lstStyle/>
          <a:p>
            <a:r>
              <a:rPr lang="en-CA" b="1" dirty="0" smtClean="0"/>
              <a:t>Myths and </a:t>
            </a:r>
            <a:r>
              <a:rPr lang="en-CA" b="1" dirty="0" err="1" smtClean="0"/>
              <a:t>Mythbusters</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342182" y="1199923"/>
            <a:ext cx="9983637" cy="830997"/>
          </a:xfrm>
          <a:prstGeom prst="rect">
            <a:avLst/>
          </a:prstGeom>
          <a:noFill/>
        </p:spPr>
        <p:txBody>
          <a:bodyPr wrap="square" rtlCol="0">
            <a:spAutoFit/>
          </a:bodyPr>
          <a:lstStyle/>
          <a:p>
            <a:r>
              <a:rPr lang="en-US" sz="2400" b="1" dirty="0" smtClean="0"/>
              <a:t>Indigenous People Get Free Housing</a:t>
            </a:r>
            <a:endParaRPr lang="en-US" sz="2400" b="1" dirty="0"/>
          </a:p>
          <a:p>
            <a:endParaRPr lang="en-US" sz="2400" dirty="0"/>
          </a:p>
        </p:txBody>
      </p:sp>
    </p:spTree>
    <p:extLst>
      <p:ext uri="{BB962C8B-B14F-4D97-AF65-F5344CB8AC3E}">
        <p14:creationId xmlns:p14="http://schemas.microsoft.com/office/powerpoint/2010/main" val="1989839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a:bodyPr>
          <a:lstStyle/>
          <a:p>
            <a:r>
              <a:rPr lang="en-CA" b="1" dirty="0" smtClean="0"/>
              <a:t>Myths and </a:t>
            </a:r>
            <a:r>
              <a:rPr lang="en-CA" b="1" dirty="0" err="1" smtClean="0"/>
              <a:t>Mythbusters</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342182" y="1199923"/>
            <a:ext cx="9983637" cy="830997"/>
          </a:xfrm>
          <a:prstGeom prst="rect">
            <a:avLst/>
          </a:prstGeom>
          <a:noFill/>
        </p:spPr>
        <p:txBody>
          <a:bodyPr wrap="square" rtlCol="0">
            <a:spAutoFit/>
          </a:bodyPr>
          <a:lstStyle/>
          <a:p>
            <a:r>
              <a:rPr lang="en-US" sz="2400" b="1" dirty="0" smtClean="0"/>
              <a:t>Indigenous People Get Free Housing</a:t>
            </a:r>
            <a:endParaRPr lang="en-US" sz="2400" b="1" dirty="0"/>
          </a:p>
          <a:p>
            <a:endParaRPr lang="en-US" sz="2400" dirty="0"/>
          </a:p>
        </p:txBody>
      </p:sp>
    </p:spTree>
    <p:extLst>
      <p:ext uri="{BB962C8B-B14F-4D97-AF65-F5344CB8AC3E}">
        <p14:creationId xmlns:p14="http://schemas.microsoft.com/office/powerpoint/2010/main" val="2348114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a:bodyPr>
          <a:lstStyle/>
          <a:p>
            <a:r>
              <a:rPr lang="en-CA" b="1" dirty="0" smtClean="0"/>
              <a:t>Myths and </a:t>
            </a:r>
            <a:r>
              <a:rPr lang="en-CA" b="1" dirty="0" err="1" smtClean="0"/>
              <a:t>Mythbusters</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342182" y="1199923"/>
            <a:ext cx="9983637" cy="830997"/>
          </a:xfrm>
          <a:prstGeom prst="rect">
            <a:avLst/>
          </a:prstGeom>
          <a:noFill/>
        </p:spPr>
        <p:txBody>
          <a:bodyPr wrap="square" rtlCol="0">
            <a:spAutoFit/>
          </a:bodyPr>
          <a:lstStyle/>
          <a:p>
            <a:r>
              <a:rPr lang="en-US" sz="2400" b="1" dirty="0" smtClean="0"/>
              <a:t>Indigenous People Get Free Housing</a:t>
            </a:r>
            <a:endParaRPr lang="en-US" sz="2400" b="1" dirty="0"/>
          </a:p>
          <a:p>
            <a:endParaRPr lang="en-US" sz="2400" dirty="0"/>
          </a:p>
        </p:txBody>
      </p:sp>
    </p:spTree>
    <p:extLst>
      <p:ext uri="{BB962C8B-B14F-4D97-AF65-F5344CB8AC3E}">
        <p14:creationId xmlns:p14="http://schemas.microsoft.com/office/powerpoint/2010/main" val="46917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848" y="106980"/>
            <a:ext cx="9144000" cy="2040385"/>
          </a:xfrm>
        </p:spPr>
        <p:txBody>
          <a:bodyPr/>
          <a:lstStyle/>
          <a:p>
            <a:r>
              <a:rPr lang="en-CA" dirty="0" smtClean="0"/>
              <a:t>Terminology - Definitions</a:t>
            </a:r>
            <a:br>
              <a:rPr lang="en-CA" dirty="0" smtClean="0"/>
            </a:br>
            <a:endParaRPr lang="en-CA" dirty="0"/>
          </a:p>
        </p:txBody>
      </p:sp>
      <p:sp>
        <p:nvSpPr>
          <p:cNvPr id="3" name="Subtitle 2"/>
          <p:cNvSpPr>
            <a:spLocks noGrp="1"/>
          </p:cNvSpPr>
          <p:nvPr>
            <p:ph type="subTitle" idx="1"/>
          </p:nvPr>
        </p:nvSpPr>
        <p:spPr>
          <a:xfrm>
            <a:off x="236308" y="1491663"/>
            <a:ext cx="10276342" cy="4003586"/>
          </a:xfrm>
        </p:spPr>
        <p:txBody>
          <a:bodyPr>
            <a:normAutofit/>
          </a:bodyPr>
          <a:lstStyle/>
          <a:p>
            <a:pPr marL="342900" indent="-342900" algn="l">
              <a:buFont typeface="Wingdings" panose="05000000000000000000" pitchFamily="2" charset="2"/>
              <a:buChar char="Ø"/>
            </a:pPr>
            <a:r>
              <a:rPr lang="en-CA" sz="4400" dirty="0" smtClean="0"/>
              <a:t>Decolonization</a:t>
            </a:r>
          </a:p>
          <a:p>
            <a:pPr marL="342900" indent="-342900">
              <a:buFont typeface="Wingdings" panose="05000000000000000000" pitchFamily="2" charset="2"/>
              <a:buChar char="Ø"/>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Rectangle 4"/>
          <p:cNvSpPr/>
          <p:nvPr/>
        </p:nvSpPr>
        <p:spPr>
          <a:xfrm>
            <a:off x="784741" y="2364180"/>
            <a:ext cx="9957683" cy="4146648"/>
          </a:xfrm>
          <a:prstGeom prst="rect">
            <a:avLst/>
          </a:prstGeom>
        </p:spPr>
        <p:txBody>
          <a:bodyPr wrap="square">
            <a:spAutoFit/>
          </a:bodyPr>
          <a:lstStyle/>
          <a:p>
            <a:pPr>
              <a:lnSpc>
                <a:spcPct val="107000"/>
              </a:lnSpc>
              <a:spcAft>
                <a:spcPts val="800"/>
              </a:spcAft>
            </a:pPr>
            <a:r>
              <a:rPr lang="en-CA" sz="2400" dirty="0" smtClean="0">
                <a:ea typeface="Calibri" panose="020F0502020204030204" pitchFamily="34" charset="0"/>
                <a:cs typeface="Times New Roman" panose="02020603050405020304" pitchFamily="18" charset="0"/>
              </a:rPr>
              <a:t>The </a:t>
            </a:r>
            <a:r>
              <a:rPr lang="en-CA" sz="2400" dirty="0">
                <a:ea typeface="Calibri" panose="020F0502020204030204" pitchFamily="34" charset="0"/>
                <a:cs typeface="Times New Roman" panose="02020603050405020304" pitchFamily="18" charset="0"/>
              </a:rPr>
              <a:t>action or process of a state withdrawing from a former colony, leaving it independent. Decolonization </a:t>
            </a:r>
            <a:r>
              <a:rPr lang="en-CA" sz="2400" dirty="0" smtClean="0">
                <a:ea typeface="Calibri" panose="020F0502020204030204" pitchFamily="34" charset="0"/>
                <a:cs typeface="Times New Roman" panose="02020603050405020304" pitchFamily="18" charset="0"/>
              </a:rPr>
              <a:t>is </a:t>
            </a:r>
            <a:r>
              <a:rPr lang="en-CA" sz="2400" dirty="0">
                <a:ea typeface="Calibri" panose="020F0502020204030204" pitchFamily="34" charset="0"/>
                <a:cs typeface="Times New Roman" panose="02020603050405020304" pitchFamily="18" charset="0"/>
              </a:rPr>
              <a:t>now recognized as a long-term process involving the bureaucratic, cultural, linguistic and psychological divesting of colonial </a:t>
            </a:r>
            <a:r>
              <a:rPr lang="en-CA" sz="2400" dirty="0" smtClean="0">
                <a:ea typeface="Calibri" panose="020F0502020204030204" pitchFamily="34" charset="0"/>
                <a:cs typeface="Times New Roman" panose="02020603050405020304" pitchFamily="18" charset="0"/>
              </a:rPr>
              <a:t>power.</a:t>
            </a:r>
            <a:endParaRPr lang="en-CA" sz="2400" dirty="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CA" sz="2400" dirty="0">
                <a:ea typeface="Times New Roman" panose="02020603050405020304" pitchFamily="18" charset="0"/>
                <a:cs typeface="Times New Roman" panose="02020603050405020304" pitchFamily="18" charset="0"/>
              </a:rPr>
              <a:t>Decolonization restores the Indigenous world view</a:t>
            </a:r>
            <a:endParaRPr lang="en-CA" sz="2400" dirty="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CA" sz="2400" dirty="0">
                <a:ea typeface="Times New Roman" panose="02020603050405020304" pitchFamily="18" charset="0"/>
                <a:cs typeface="Times New Roman" panose="02020603050405020304" pitchFamily="18" charset="0"/>
              </a:rPr>
              <a:t>Decolonization restores culture and  traditional ways</a:t>
            </a:r>
            <a:endParaRPr lang="en-CA" sz="2400" dirty="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CA" sz="2400" dirty="0">
                <a:ea typeface="Times New Roman" panose="02020603050405020304" pitchFamily="18" charset="0"/>
                <a:cs typeface="Times New Roman" panose="02020603050405020304" pitchFamily="18" charset="0"/>
              </a:rPr>
              <a:t>Decolonization replaces Western interpretations of history with Indigenous perspectives of history</a:t>
            </a:r>
            <a:endParaRPr lang="en-CA" sz="2400" dirty="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CA" sz="2400" dirty="0">
                <a:ea typeface="Calibri" panose="020F0502020204030204" pitchFamily="34" charset="0"/>
                <a:cs typeface="Times New Roman" panose="02020603050405020304" pitchFamily="18" charset="0"/>
              </a:rPr>
              <a:t>Decolonization is about shifting the way Indigenous Peoples view themselves and the way non-Indigenous people view Indigenous Peoples.</a:t>
            </a:r>
            <a:endParaRPr lang="en-CA"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7234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a:bodyPr>
          <a:lstStyle/>
          <a:p>
            <a:r>
              <a:rPr lang="en-CA" b="1" dirty="0" smtClean="0"/>
              <a:t>Retention &amp; Success</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342182" y="1199923"/>
            <a:ext cx="9983637" cy="3416320"/>
          </a:xfrm>
          <a:prstGeom prst="rect">
            <a:avLst/>
          </a:prstGeom>
          <a:noFill/>
        </p:spPr>
        <p:txBody>
          <a:bodyPr wrap="square" rtlCol="0">
            <a:spAutoFit/>
          </a:bodyPr>
          <a:lstStyle/>
          <a:p>
            <a:r>
              <a:rPr lang="en-US" sz="1200" dirty="0" smtClean="0"/>
              <a:t>Indigenous People Get Free Education</a:t>
            </a:r>
            <a:endParaRPr lang="en-US" sz="1200" dirty="0"/>
          </a:p>
          <a:p>
            <a:endParaRPr lang="en-CA" sz="2400" dirty="0" smtClean="0"/>
          </a:p>
          <a:p>
            <a:r>
              <a:rPr lang="en-US" dirty="0"/>
              <a:t>Post-secondary institutions will have to allocate both physical and human resources to support students’ adjustment to campus (Smith et al. 2011). The completed needs assessment, recommended previously when defining the target student population, will guide access program staff to find or develop the appropriate support for incoming students. These supports may already exist within the faculty of engineering, the post-secondary institution or the community and should be identified. However, some may be unique and will require innovative solutions and partnerships. The importance of these services will continue over the students’ time at post-secondary, but will likely be most acute during their transition to post-secondary. Support services are key to Indigenous students’ persistence through the engineering program, to student morale and to performance (R.A. </a:t>
            </a:r>
            <a:r>
              <a:rPr lang="en-US" dirty="0" err="1"/>
              <a:t>Malatest</a:t>
            </a:r>
            <a:r>
              <a:rPr lang="en-US" dirty="0"/>
              <a:t> &amp; Associates Ltd. &amp; The Council of Ministers of Education Canada (CMEC), 2002). </a:t>
            </a:r>
            <a:endParaRPr lang="en-CA" sz="2400" dirty="0"/>
          </a:p>
        </p:txBody>
      </p:sp>
    </p:spTree>
    <p:extLst>
      <p:ext uri="{BB962C8B-B14F-4D97-AF65-F5344CB8AC3E}">
        <p14:creationId xmlns:p14="http://schemas.microsoft.com/office/powerpoint/2010/main" val="300237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a:bodyPr>
          <a:lstStyle/>
          <a:p>
            <a:r>
              <a:rPr lang="en-CA" b="1" dirty="0" smtClean="0"/>
              <a:t>Retention &amp; Success</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342182" y="1199923"/>
            <a:ext cx="9983637" cy="3508653"/>
          </a:xfrm>
          <a:prstGeom prst="rect">
            <a:avLst/>
          </a:prstGeom>
          <a:noFill/>
        </p:spPr>
        <p:txBody>
          <a:bodyPr wrap="square" rtlCol="0">
            <a:spAutoFit/>
          </a:bodyPr>
          <a:lstStyle/>
          <a:p>
            <a:endParaRPr lang="en-CA" sz="2400" dirty="0" smtClean="0"/>
          </a:p>
          <a:p>
            <a:r>
              <a:rPr lang="en-US" dirty="0"/>
              <a:t>Students may need support in different facets of their lives, but example areas include: daycare, locating housing, accessing transportation, academic counselling, personal counselling, professional development, career planning or tutoring (</a:t>
            </a:r>
            <a:r>
              <a:rPr lang="en-US" dirty="0" err="1"/>
              <a:t>Environics</a:t>
            </a:r>
            <a:r>
              <a:rPr lang="en-US" dirty="0"/>
              <a:t> Institute, 2010; Herrmann, 2012; R.A. </a:t>
            </a:r>
            <a:r>
              <a:rPr lang="en-US" dirty="0" err="1"/>
              <a:t>Malatest</a:t>
            </a:r>
            <a:r>
              <a:rPr lang="en-US" dirty="0"/>
              <a:t> &amp; Associates Ltd. &amp; The Council of Ministers of Education Canada (CMEC), 2002). For urban Indigenous students, family support has been shown as central to their success at post-secondary (</a:t>
            </a:r>
            <a:r>
              <a:rPr lang="en-US" dirty="0" err="1"/>
              <a:t>Environics</a:t>
            </a:r>
            <a:r>
              <a:rPr lang="en-US" dirty="0"/>
              <a:t> Institute, 2010). </a:t>
            </a:r>
            <a:endParaRPr lang="en-US" dirty="0" smtClean="0"/>
          </a:p>
          <a:p>
            <a:r>
              <a:rPr lang="en-US" dirty="0" err="1"/>
              <a:t>Labun</a:t>
            </a:r>
            <a:r>
              <a:rPr lang="en-US" dirty="0"/>
              <a:t> (2002) suggests support personnel, including faculty, counselors and support staff, meet regularly to discuss each student, with greater frequency early in the students’ time at post-secondary. More frequent meetings occur with students who require extra assistance, as deemed by personnel or the individual. </a:t>
            </a:r>
            <a:r>
              <a:rPr lang="en-US" dirty="0" err="1"/>
              <a:t>Behaviours</a:t>
            </a:r>
            <a:r>
              <a:rPr lang="en-US" dirty="0"/>
              <a:t> that solicit more frequent meetings include missing class, falling below a certain grade limit or </a:t>
            </a:r>
            <a:r>
              <a:rPr lang="en-US" dirty="0" err="1"/>
              <a:t>behaviour</a:t>
            </a:r>
            <a:r>
              <a:rPr lang="en-US" dirty="0"/>
              <a:t> indicative of a student not managing the transition well. </a:t>
            </a:r>
            <a:endParaRPr lang="en-CA" sz="2400" b="1" dirty="0"/>
          </a:p>
        </p:txBody>
      </p:sp>
    </p:spTree>
    <p:extLst>
      <p:ext uri="{BB962C8B-B14F-4D97-AF65-F5344CB8AC3E}">
        <p14:creationId xmlns:p14="http://schemas.microsoft.com/office/powerpoint/2010/main" val="898096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a:bodyPr>
          <a:lstStyle/>
          <a:p>
            <a:r>
              <a:rPr lang="en-CA" b="1" dirty="0" smtClean="0"/>
              <a:t>Retention &amp; Success</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902621" y="1617053"/>
            <a:ext cx="9983637" cy="3970318"/>
          </a:xfrm>
          <a:prstGeom prst="rect">
            <a:avLst/>
          </a:prstGeom>
          <a:noFill/>
        </p:spPr>
        <p:txBody>
          <a:bodyPr wrap="square" rtlCol="0">
            <a:spAutoFit/>
          </a:bodyPr>
          <a:lstStyle/>
          <a:p>
            <a:r>
              <a:rPr lang="en-US" dirty="0"/>
              <a:t>Only since the 1970s have First Nations peoples been allowed to pursue post-secondary education without the fear of losing Status and disenfranchisement (</a:t>
            </a:r>
            <a:r>
              <a:rPr lang="en-US" dirty="0" err="1"/>
              <a:t>Anonson</a:t>
            </a:r>
            <a:r>
              <a:rPr lang="en-US" dirty="0"/>
              <a:t>, </a:t>
            </a:r>
            <a:r>
              <a:rPr lang="en-US" dirty="0" err="1"/>
              <a:t>Desjarlais</a:t>
            </a:r>
            <a:r>
              <a:rPr lang="en-US" dirty="0"/>
              <a:t>, Nixon, Whiteman, &amp; Bird, 2008; Doran et al., 2015; Prince Albert Grand Council, 2005). As Goldfinch &amp; Kennedy state, “a long history of institutionally driven dispossession of lands, language, culture and identity have led to varying degrees of mistrust of institutions” (2013, p.5), especially considering the history of residential schools, which ended in the 1990s, and other practices of assimilation (R.A. </a:t>
            </a:r>
            <a:r>
              <a:rPr lang="en-US" dirty="0" err="1"/>
              <a:t>Malatest</a:t>
            </a:r>
            <a:r>
              <a:rPr lang="en-US" dirty="0"/>
              <a:t> &amp; Associates Ltd. &amp; The Council of Ministers of Education Canada (CMEC), 2002). </a:t>
            </a:r>
            <a:endParaRPr lang="en-US" dirty="0" smtClean="0"/>
          </a:p>
          <a:p>
            <a:r>
              <a:rPr lang="en-US" dirty="0"/>
              <a:t>Unemployment, poverty, insufficient high school education—particularly in remote communities where prerequisite science and math courses may not be offered—and sparse information on career options, are all factors restricting access to post-secondary engineering education for Indigenous learners (Adams et al., 2005; R.A. </a:t>
            </a:r>
            <a:r>
              <a:rPr lang="en-US" dirty="0" err="1"/>
              <a:t>Malatest</a:t>
            </a:r>
            <a:r>
              <a:rPr lang="en-US" dirty="0"/>
              <a:t> &amp; Associates Ltd. &amp; The Council of Ministers of Education Canada (CMEC), 2002; D. Smith, McAlister, </a:t>
            </a:r>
            <a:r>
              <a:rPr lang="en-US" dirty="0" err="1"/>
              <a:t>Tedford</a:t>
            </a:r>
            <a:r>
              <a:rPr lang="en-US" dirty="0"/>
              <a:t> Gold, &amp; Sullivan-</a:t>
            </a:r>
            <a:r>
              <a:rPr lang="en-US" dirty="0" err="1"/>
              <a:t>Bentz</a:t>
            </a:r>
            <a:r>
              <a:rPr lang="en-US" dirty="0"/>
              <a:t>, 2011). Specifically, 29 per cent of Indigenous peoples in Canada have not completed high school. For those with Status, this number grows to 35 per cent (Statistics Canada, 2013). </a:t>
            </a:r>
            <a:endParaRPr lang="en-CA" sz="2400" dirty="0"/>
          </a:p>
        </p:txBody>
      </p:sp>
    </p:spTree>
    <p:extLst>
      <p:ext uri="{BB962C8B-B14F-4D97-AF65-F5344CB8AC3E}">
        <p14:creationId xmlns:p14="http://schemas.microsoft.com/office/powerpoint/2010/main" val="135153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a:bodyPr>
          <a:lstStyle/>
          <a:p>
            <a:r>
              <a:rPr lang="en-CA" b="1" dirty="0" smtClean="0"/>
              <a:t>Establishing Support Services</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342182" y="1199923"/>
            <a:ext cx="9983637" cy="3508653"/>
          </a:xfrm>
          <a:prstGeom prst="rect">
            <a:avLst/>
          </a:prstGeom>
          <a:noFill/>
        </p:spPr>
        <p:txBody>
          <a:bodyPr wrap="square" rtlCol="0">
            <a:spAutoFit/>
          </a:bodyPr>
          <a:lstStyle/>
          <a:p>
            <a:r>
              <a:rPr lang="en-CA" sz="2400" dirty="0" smtClean="0"/>
              <a:t>Establishing Support Services</a:t>
            </a:r>
          </a:p>
          <a:p>
            <a:r>
              <a:rPr lang="en-US" b="1" dirty="0"/>
              <a:t>1. Pair needs identified in assessment of student population with supports (existing or those that can be established). </a:t>
            </a:r>
            <a:r>
              <a:rPr lang="en-US" dirty="0"/>
              <a:t>	</a:t>
            </a:r>
          </a:p>
          <a:p>
            <a:r>
              <a:rPr lang="en-US" b="1" dirty="0"/>
              <a:t>2. Identify if these supports are significantly culturally appropriate, revise accordingly. </a:t>
            </a:r>
            <a:r>
              <a:rPr lang="en-US" dirty="0"/>
              <a:t>	</a:t>
            </a:r>
          </a:p>
          <a:p>
            <a:r>
              <a:rPr lang="en-US" b="1" dirty="0"/>
              <a:t>3. Establish a communication plan to inform students of support services. </a:t>
            </a:r>
            <a:r>
              <a:rPr lang="en-US" dirty="0"/>
              <a:t>	</a:t>
            </a:r>
          </a:p>
          <a:p>
            <a:r>
              <a:rPr lang="en-US" b="1" dirty="0"/>
              <a:t>4. Measure if students are sufficiently aware of support services. (Curran et al., 2008) </a:t>
            </a:r>
            <a:r>
              <a:rPr lang="en-US" dirty="0"/>
              <a:t>	</a:t>
            </a:r>
          </a:p>
          <a:p>
            <a:r>
              <a:rPr lang="en-US" b="1" dirty="0"/>
              <a:t>a. Student services and supports were identified and effort was made to offer appropriate level of services and programming to address needs. </a:t>
            </a:r>
            <a:r>
              <a:rPr lang="en-US" dirty="0"/>
              <a:t>	</a:t>
            </a:r>
          </a:p>
          <a:p>
            <a:r>
              <a:rPr lang="en-US" b="1" dirty="0"/>
              <a:t>b. Students are aware of available support services. </a:t>
            </a:r>
            <a:r>
              <a:rPr lang="en-US" dirty="0"/>
              <a:t>	</a:t>
            </a:r>
          </a:p>
          <a:p>
            <a:r>
              <a:rPr lang="en-US" b="1" dirty="0"/>
              <a:t>c. Students are comfortable accessing support services. </a:t>
            </a:r>
            <a:r>
              <a:rPr lang="en-US" dirty="0"/>
              <a:t>	</a:t>
            </a:r>
          </a:p>
          <a:p>
            <a:r>
              <a:rPr lang="en-US" b="1" dirty="0"/>
              <a:t>d. Students are satisfied with support. </a:t>
            </a:r>
            <a:r>
              <a:rPr lang="en-US" dirty="0"/>
              <a:t>	</a:t>
            </a:r>
          </a:p>
          <a:p>
            <a:r>
              <a:rPr lang="en-US" b="1" dirty="0"/>
              <a:t>e. Available student support is promoted. </a:t>
            </a:r>
            <a:r>
              <a:rPr lang="en-US" dirty="0"/>
              <a:t>	</a:t>
            </a:r>
          </a:p>
        </p:txBody>
      </p:sp>
    </p:spTree>
    <p:extLst>
      <p:ext uri="{BB962C8B-B14F-4D97-AF65-F5344CB8AC3E}">
        <p14:creationId xmlns:p14="http://schemas.microsoft.com/office/powerpoint/2010/main" val="4087281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a:bodyPr>
          <a:lstStyle/>
          <a:p>
            <a:r>
              <a:rPr lang="en-CA" b="1" dirty="0" smtClean="0"/>
              <a:t>Establishing Support Services</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342182" y="1199923"/>
            <a:ext cx="9983637" cy="3785652"/>
          </a:xfrm>
          <a:prstGeom prst="rect">
            <a:avLst/>
          </a:prstGeom>
          <a:noFill/>
        </p:spPr>
        <p:txBody>
          <a:bodyPr wrap="square" rtlCol="0">
            <a:spAutoFit/>
          </a:bodyPr>
          <a:lstStyle/>
          <a:p>
            <a:r>
              <a:rPr lang="en-CA" b="1" dirty="0" smtClean="0"/>
              <a:t>Bridge </a:t>
            </a:r>
            <a:r>
              <a:rPr lang="en-CA" b="1" dirty="0"/>
              <a:t>Programs/Alternative Orientation </a:t>
            </a:r>
            <a:endParaRPr lang="en-CA" dirty="0"/>
          </a:p>
          <a:p>
            <a:r>
              <a:rPr lang="en-US" dirty="0"/>
              <a:t>Bridge programs allow students to take a step to upgrade skills, begin first-year courses or acclimate to post-secondary culture before entering an engineering program. They range in scope from years-long to multi-week orientation programs. Bridge programs can be implemented within a student’s home community, at an associated college, at the post-secondary institution where the student has been admitted or a combination of these </a:t>
            </a:r>
            <a:endParaRPr lang="en-US" dirty="0" smtClean="0"/>
          </a:p>
          <a:p>
            <a:r>
              <a:rPr lang="en-US" dirty="0"/>
              <a:t>Bridge programs may function simply as an academic upgrade program. Assuring students are prepared for calculus, physics or chemistry can introduce post-secondary class style, alleviate the need for those courses in admissions policies and help students step into their other classes feeling prepared (Herrmann, 2012; </a:t>
            </a:r>
            <a:r>
              <a:rPr lang="en-US" dirty="0" err="1"/>
              <a:t>Labun</a:t>
            </a:r>
            <a:r>
              <a:rPr lang="en-US" dirty="0"/>
              <a:t>, 2002). Other course topics include professionalism, student responsibilities, career planning or language training (</a:t>
            </a:r>
            <a:r>
              <a:rPr lang="en-US" dirty="0" err="1"/>
              <a:t>Labun</a:t>
            </a:r>
            <a:r>
              <a:rPr lang="en-US" dirty="0"/>
              <a:t>, 2002). Bridge programs may also help mature students return to the routine of school. </a:t>
            </a:r>
            <a:endParaRPr lang="en-CA" sz="2400" dirty="0" smtClean="0"/>
          </a:p>
          <a:p>
            <a:endParaRPr lang="en-CA" sz="2400" dirty="0"/>
          </a:p>
        </p:txBody>
      </p:sp>
    </p:spTree>
    <p:extLst>
      <p:ext uri="{BB962C8B-B14F-4D97-AF65-F5344CB8AC3E}">
        <p14:creationId xmlns:p14="http://schemas.microsoft.com/office/powerpoint/2010/main" val="2961185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a:bodyPr>
          <a:lstStyle/>
          <a:p>
            <a:r>
              <a:rPr lang="en-CA" b="1" dirty="0"/>
              <a:t>Establishing Support Services</a:t>
            </a:r>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342182" y="1199923"/>
            <a:ext cx="9983637" cy="2677656"/>
          </a:xfrm>
          <a:prstGeom prst="rect">
            <a:avLst/>
          </a:prstGeom>
          <a:noFill/>
        </p:spPr>
        <p:txBody>
          <a:bodyPr wrap="square" rtlCol="0">
            <a:spAutoFit/>
          </a:bodyPr>
          <a:lstStyle/>
          <a:p>
            <a:r>
              <a:rPr lang="en-US" b="1" dirty="0" smtClean="0"/>
              <a:t>1</a:t>
            </a:r>
            <a:r>
              <a:rPr lang="en-US" b="1" dirty="0"/>
              <a:t>. Based on needs assessment, establish what professional and academic skills students require refreshers. </a:t>
            </a:r>
            <a:r>
              <a:rPr lang="en-US" dirty="0"/>
              <a:t>	</a:t>
            </a:r>
          </a:p>
          <a:p>
            <a:r>
              <a:rPr lang="en-US" b="1" dirty="0"/>
              <a:t>2. Determine feasibility and appropriate scale for delivery (community based, on campus, alternative orientation, etc.) </a:t>
            </a:r>
            <a:r>
              <a:rPr lang="en-US" dirty="0"/>
              <a:t>	</a:t>
            </a:r>
          </a:p>
          <a:p>
            <a:r>
              <a:rPr lang="en-US" b="1" dirty="0"/>
              <a:t>3. Determine consequences of bridge program / orientation completion (compulsory for entry, course credit, information only) </a:t>
            </a:r>
            <a:r>
              <a:rPr lang="en-US" dirty="0"/>
              <a:t>	</a:t>
            </a:r>
          </a:p>
          <a:p>
            <a:r>
              <a:rPr lang="en-US" b="1" dirty="0"/>
              <a:t>4. Measure students' confidence, anxiety and feelings of preparedness for "first week". </a:t>
            </a:r>
            <a:r>
              <a:rPr lang="en-US" dirty="0"/>
              <a:t>	</a:t>
            </a:r>
          </a:p>
          <a:p>
            <a:r>
              <a:rPr lang="en-US" b="1" dirty="0"/>
              <a:t>5. Ensure introduction of supports available to students. </a:t>
            </a:r>
            <a:r>
              <a:rPr lang="en-US" dirty="0"/>
              <a:t>	</a:t>
            </a:r>
          </a:p>
          <a:p>
            <a:endParaRPr lang="en-CA" sz="2400" dirty="0"/>
          </a:p>
        </p:txBody>
      </p:sp>
    </p:spTree>
    <p:extLst>
      <p:ext uri="{BB962C8B-B14F-4D97-AF65-F5344CB8AC3E}">
        <p14:creationId xmlns:p14="http://schemas.microsoft.com/office/powerpoint/2010/main" val="182622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008" y="0"/>
            <a:ext cx="9144000" cy="1012166"/>
          </a:xfrm>
        </p:spPr>
        <p:txBody>
          <a:bodyPr>
            <a:normAutofit/>
          </a:bodyPr>
          <a:lstStyle/>
          <a:p>
            <a:r>
              <a:rPr lang="en-CA" b="1" dirty="0"/>
              <a:t>Establishing Support Services</a:t>
            </a:r>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342182" y="1199923"/>
            <a:ext cx="9983637" cy="2862322"/>
          </a:xfrm>
          <a:prstGeom prst="rect">
            <a:avLst/>
          </a:prstGeom>
          <a:noFill/>
        </p:spPr>
        <p:txBody>
          <a:bodyPr wrap="square" rtlCol="0">
            <a:spAutoFit/>
          </a:bodyPr>
          <a:lstStyle/>
          <a:p>
            <a:r>
              <a:rPr lang="en-CA" b="1" dirty="0" smtClean="0"/>
              <a:t>Orientation </a:t>
            </a:r>
            <a:r>
              <a:rPr lang="en-CA" b="1" dirty="0"/>
              <a:t>Programs </a:t>
            </a:r>
            <a:endParaRPr lang="en-CA" dirty="0"/>
          </a:p>
          <a:p>
            <a:r>
              <a:rPr lang="en-US" dirty="0"/>
              <a:t>In some instances, specialized orientations, rather than complete bridge programs, may be more suitable. Alternative or additional programming to the post-secondary institution’s first-year orientation may provide Indigenous students an important introduction to post-secondary. The orientation familiarizes students with important support services, assists in transitioning to post-secondary and introduces them to their future colleagues. ENGAP at the University of Manitoba introduces students to the University’s electronic systems, including registration and email, as well as its library system. Students participate in a short course to assess and refresh key academic skills. Academic, personal, social and financial supports that are available to the students are introduced. Students are also familiarized with the city of Winnipeg, the rules of the University and student roles (personal communication with ENGAP director, 2015). </a:t>
            </a:r>
            <a:endParaRPr lang="en-CA" sz="2400" dirty="0"/>
          </a:p>
        </p:txBody>
      </p:sp>
    </p:spTree>
    <p:extLst>
      <p:ext uri="{BB962C8B-B14F-4D97-AF65-F5344CB8AC3E}">
        <p14:creationId xmlns:p14="http://schemas.microsoft.com/office/powerpoint/2010/main" val="180516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848" y="106980"/>
            <a:ext cx="9144000" cy="2387600"/>
          </a:xfrm>
        </p:spPr>
        <p:txBody>
          <a:bodyPr/>
          <a:lstStyle/>
          <a:p>
            <a:r>
              <a:rPr lang="en-CA" sz="6600" b="1" dirty="0" smtClean="0"/>
              <a:t>Terminology - Definitions</a:t>
            </a:r>
            <a:r>
              <a:rPr lang="en-CA" dirty="0" smtClean="0"/>
              <a:t/>
            </a:r>
            <a:br>
              <a:rPr lang="en-CA" dirty="0" smtClean="0"/>
            </a:br>
            <a:endParaRPr lang="en-CA" dirty="0"/>
          </a:p>
        </p:txBody>
      </p:sp>
      <p:sp>
        <p:nvSpPr>
          <p:cNvPr id="3" name="Subtitle 2"/>
          <p:cNvSpPr>
            <a:spLocks noGrp="1"/>
          </p:cNvSpPr>
          <p:nvPr>
            <p:ph type="subTitle" idx="1"/>
          </p:nvPr>
        </p:nvSpPr>
        <p:spPr>
          <a:xfrm>
            <a:off x="318899" y="1987209"/>
            <a:ext cx="9527124" cy="4003586"/>
          </a:xfrm>
        </p:spPr>
        <p:txBody>
          <a:bodyPr>
            <a:normAutofit lnSpcReduction="10000"/>
          </a:bodyPr>
          <a:lstStyle/>
          <a:p>
            <a:pPr marL="342900" indent="-342900" algn="l">
              <a:buFont typeface="Wingdings" panose="05000000000000000000" pitchFamily="2" charset="2"/>
              <a:buChar char="Ø"/>
            </a:pPr>
            <a:r>
              <a:rPr lang="en-CA" sz="4400" dirty="0" smtClean="0"/>
              <a:t>Reconciliation</a:t>
            </a:r>
          </a:p>
          <a:p>
            <a:pPr algn="l"/>
            <a:r>
              <a:rPr lang="en-CA" dirty="0"/>
              <a:t>Oxford:  The action of restoring estranged people or parties to friendship; The action or an act of bringing a thing or things to agreement, concord, or harmony; the fact of being made consistent or compatible.  </a:t>
            </a:r>
            <a:endParaRPr lang="en-CA" dirty="0" smtClean="0"/>
          </a:p>
          <a:p>
            <a:pPr algn="l"/>
            <a:endParaRPr lang="en-CA" dirty="0" smtClean="0"/>
          </a:p>
          <a:p>
            <a:pPr algn="l"/>
            <a:r>
              <a:rPr lang="en-CA" dirty="0" smtClean="0"/>
              <a:t>In </a:t>
            </a:r>
            <a:r>
              <a:rPr lang="en-CA" dirty="0"/>
              <a:t>order for the TRC to genuinely move the relationship between Aboriginal peoples and non-Aboriginal Canadians down a more respectful, just path, its understanding of reconciliation must incorporate the form of reconciliation associated with the hostile politics of interpreting the meaning and content of </a:t>
            </a:r>
            <a:r>
              <a:rPr lang="en-CA" dirty="0" smtClean="0"/>
              <a:t>the Indian Act, and its repercussions.</a:t>
            </a: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Tree>
    <p:extLst>
      <p:ext uri="{BB962C8B-B14F-4D97-AF65-F5344CB8AC3E}">
        <p14:creationId xmlns:p14="http://schemas.microsoft.com/office/powerpoint/2010/main" val="311379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848" y="106980"/>
            <a:ext cx="9144000" cy="1880229"/>
          </a:xfrm>
        </p:spPr>
        <p:txBody>
          <a:bodyPr/>
          <a:lstStyle/>
          <a:p>
            <a:r>
              <a:rPr lang="en-CA" dirty="0" smtClean="0"/>
              <a:t>Terminology - Definitions</a:t>
            </a:r>
            <a:br>
              <a:rPr lang="en-CA" dirty="0" smtClean="0"/>
            </a:br>
            <a:endParaRPr lang="en-CA" dirty="0"/>
          </a:p>
        </p:txBody>
      </p:sp>
      <p:sp>
        <p:nvSpPr>
          <p:cNvPr id="3" name="Subtitle 2"/>
          <p:cNvSpPr>
            <a:spLocks noGrp="1"/>
          </p:cNvSpPr>
          <p:nvPr>
            <p:ph type="subTitle" idx="1"/>
          </p:nvPr>
        </p:nvSpPr>
        <p:spPr>
          <a:xfrm>
            <a:off x="271704" y="1556556"/>
            <a:ext cx="10276342" cy="4003586"/>
          </a:xfrm>
        </p:spPr>
        <p:txBody>
          <a:bodyPr>
            <a:normAutofit/>
          </a:bodyPr>
          <a:lstStyle/>
          <a:p>
            <a:pPr algn="l"/>
            <a:r>
              <a:rPr lang="en-CA" sz="4400" dirty="0" smtClean="0"/>
              <a:t>Cultural Safety:</a:t>
            </a:r>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Rectangle 4"/>
          <p:cNvSpPr/>
          <p:nvPr/>
        </p:nvSpPr>
        <p:spPr>
          <a:xfrm>
            <a:off x="365156" y="2316179"/>
            <a:ext cx="10637141" cy="4541821"/>
          </a:xfrm>
          <a:prstGeom prst="rect">
            <a:avLst/>
          </a:prstGeom>
        </p:spPr>
        <p:txBody>
          <a:bodyPr wrap="square">
            <a:spAutoFit/>
          </a:bodyPr>
          <a:lstStyle/>
          <a:p>
            <a:pPr>
              <a:lnSpc>
                <a:spcPct val="107000"/>
              </a:lnSpc>
              <a:spcAft>
                <a:spcPts val="800"/>
              </a:spcAft>
            </a:pPr>
            <a:r>
              <a:rPr lang="en-US" sz="2400" dirty="0" smtClean="0">
                <a:ea typeface="Calibri" panose="020F0502020204030204" pitchFamily="34" charset="0"/>
                <a:cs typeface="Times New Roman" panose="02020603050405020304" pitchFamily="18" charset="0"/>
              </a:rPr>
              <a:t>A </a:t>
            </a:r>
            <a:r>
              <a:rPr lang="en-US" sz="2400" dirty="0">
                <a:ea typeface="Calibri" panose="020F0502020204030204" pitchFamily="34" charset="0"/>
                <a:cs typeface="Times New Roman" panose="02020603050405020304" pitchFamily="18" charset="0"/>
              </a:rPr>
              <a:t>manner that affirms, respects, and fosters the cultural expression of </a:t>
            </a:r>
            <a:r>
              <a:rPr lang="en-US" sz="2400" dirty="0" smtClean="0">
                <a:ea typeface="Calibri" panose="020F0502020204030204" pitchFamily="34" charset="0"/>
                <a:cs typeface="Times New Roman" panose="02020603050405020304" pitchFamily="18" charset="0"/>
              </a:rPr>
              <a:t>individuals. </a:t>
            </a:r>
            <a:r>
              <a:rPr lang="en-US" sz="2400" dirty="0">
                <a:ea typeface="Calibri" panose="020F0502020204030204" pitchFamily="34" charset="0"/>
                <a:cs typeface="Times New Roman" panose="02020603050405020304" pitchFamily="18" charset="0"/>
              </a:rPr>
              <a:t>This usually requires the individual to have undertaken a process of reflection on their own cultural identity and to have learned to practice in a way that affirms the culture of </a:t>
            </a:r>
            <a:r>
              <a:rPr lang="en-US" sz="2400" dirty="0" smtClean="0">
                <a:ea typeface="Calibri" panose="020F0502020204030204" pitchFamily="34" charset="0"/>
                <a:cs typeface="Times New Roman" panose="02020603050405020304" pitchFamily="18" charset="0"/>
              </a:rPr>
              <a:t>others </a:t>
            </a:r>
            <a:r>
              <a:rPr lang="en-US" sz="2400" dirty="0">
                <a:ea typeface="Calibri" panose="020F0502020204030204" pitchFamily="34" charset="0"/>
                <a:cs typeface="Times New Roman" panose="02020603050405020304" pitchFamily="18" charset="0"/>
              </a:rPr>
              <a:t>and self.  Cultural safety addresses power relationships between the service provider and the people who use the service. </a:t>
            </a:r>
            <a:endParaRPr lang="en-US" sz="2400" dirty="0" smtClean="0">
              <a:ea typeface="Calibri" panose="020F0502020204030204" pitchFamily="34" charset="0"/>
              <a:cs typeface="Times New Roman" panose="02020603050405020304" pitchFamily="18" charset="0"/>
            </a:endParaRPr>
          </a:p>
          <a:p>
            <a:pPr>
              <a:lnSpc>
                <a:spcPct val="107000"/>
              </a:lnSpc>
              <a:spcAft>
                <a:spcPts val="800"/>
              </a:spcAft>
            </a:pPr>
            <a:r>
              <a:rPr lang="en-US" sz="2400" dirty="0" smtClean="0">
                <a:ea typeface="Calibri" panose="020F0502020204030204" pitchFamily="34" charset="0"/>
                <a:cs typeface="Times New Roman" panose="02020603050405020304" pitchFamily="18" charset="0"/>
              </a:rPr>
              <a:t>Cultural </a:t>
            </a:r>
            <a:r>
              <a:rPr lang="en-US" sz="2400" dirty="0">
                <a:ea typeface="Calibri" panose="020F0502020204030204" pitchFamily="34" charset="0"/>
                <a:cs typeface="Times New Roman" panose="02020603050405020304" pitchFamily="18" charset="0"/>
              </a:rPr>
              <a:t>un-safety: What is it? A subjective sense that one’s cherished values, goals, language, identity, and ways of life are denigrated or threatened in an encounter, or that one is being asked to venture into a foreign culture without knowing how to function in it and without positive accompaniment. Unsafe cultural practice is any action which demeans, diminishes or disempowers the cultural identity and well-being of people.</a:t>
            </a:r>
            <a:endParaRPr lang="en-CA"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808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848" y="106980"/>
            <a:ext cx="9144000" cy="2387600"/>
          </a:xfrm>
        </p:spPr>
        <p:txBody>
          <a:bodyPr/>
          <a:lstStyle/>
          <a:p>
            <a:r>
              <a:rPr lang="en-CA" sz="6600" b="1" dirty="0" smtClean="0"/>
              <a:t>Terminology - Definitions</a:t>
            </a:r>
            <a:r>
              <a:rPr lang="en-CA" dirty="0" smtClean="0"/>
              <a:t/>
            </a:r>
            <a:br>
              <a:rPr lang="en-CA" dirty="0" smtClean="0"/>
            </a:b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Rectangle 4"/>
          <p:cNvSpPr/>
          <p:nvPr/>
        </p:nvSpPr>
        <p:spPr>
          <a:xfrm>
            <a:off x="406454" y="1797842"/>
            <a:ext cx="10507353" cy="5064784"/>
          </a:xfrm>
          <a:prstGeom prst="rect">
            <a:avLst/>
          </a:prstGeom>
        </p:spPr>
        <p:txBody>
          <a:bodyPr wrap="square">
            <a:spAutoFit/>
          </a:bodyPr>
          <a:lstStyle/>
          <a:p>
            <a:r>
              <a:rPr lang="en-CA" sz="2400" b="1" u="sng" dirty="0" err="1"/>
              <a:t>Unceded</a:t>
            </a:r>
            <a:r>
              <a:rPr lang="en-CA" sz="2400" b="1" u="sng" dirty="0"/>
              <a:t> Territory:</a:t>
            </a:r>
            <a:endParaRPr lang="en-CA" sz="2400" dirty="0"/>
          </a:p>
          <a:p>
            <a:r>
              <a:rPr lang="en-CA" sz="2400" dirty="0"/>
              <a:t>In large sections of British Columbia, crown land is </a:t>
            </a:r>
            <a:r>
              <a:rPr lang="en-CA" sz="2400" dirty="0" err="1"/>
              <a:t>unceded</a:t>
            </a:r>
            <a:r>
              <a:rPr lang="en-CA" sz="2400" dirty="0"/>
              <a:t> </a:t>
            </a:r>
            <a:r>
              <a:rPr lang="en-CA" sz="2400" dirty="0" smtClean="0"/>
              <a:t>land, </a:t>
            </a:r>
            <a:r>
              <a:rPr lang="en-CA" sz="2400" dirty="0"/>
              <a:t>meaning that </a:t>
            </a:r>
            <a:r>
              <a:rPr lang="en-CA" sz="2400" dirty="0" smtClean="0"/>
              <a:t>Indigenous </a:t>
            </a:r>
            <a:r>
              <a:rPr lang="en-CA" sz="2400" dirty="0"/>
              <a:t>Title has neither been surrendered nor acquired by the Crown. Under the</a:t>
            </a:r>
            <a:r>
              <a:rPr lang="en-CA" sz="2400" b="1" dirty="0"/>
              <a:t> </a:t>
            </a:r>
            <a:r>
              <a:rPr lang="en-CA" sz="2400" b="1" u="sng" dirty="0">
                <a:hlinkClick r:id="rId3"/>
              </a:rPr>
              <a:t>Royal Proclamation</a:t>
            </a:r>
            <a:r>
              <a:rPr lang="en-CA" sz="2400" dirty="0"/>
              <a:t> of 1763, the King of England declared that all </a:t>
            </a:r>
            <a:r>
              <a:rPr lang="en-CA" sz="2400" dirty="0" err="1"/>
              <a:t>unceded</a:t>
            </a:r>
            <a:r>
              <a:rPr lang="en-CA" sz="2400" dirty="0"/>
              <a:t>, unsold land would be reserved to them. </a:t>
            </a:r>
            <a:endParaRPr lang="en-CA" sz="2400" dirty="0" smtClean="0"/>
          </a:p>
          <a:p>
            <a:endParaRPr lang="en-CA" sz="2400" b="1" u="sng" dirty="0"/>
          </a:p>
          <a:p>
            <a:r>
              <a:rPr lang="en-CA" sz="2400" b="1" u="sng" dirty="0" smtClean="0"/>
              <a:t>Ally</a:t>
            </a:r>
            <a:r>
              <a:rPr lang="en-CA" sz="2400" b="1" u="sng" dirty="0"/>
              <a:t>:</a:t>
            </a:r>
            <a:endParaRPr lang="en-CA" sz="2400" dirty="0"/>
          </a:p>
          <a:p>
            <a:r>
              <a:rPr lang="en-CA" sz="2400" dirty="0"/>
              <a:t>There are many ways to be an ally to Indigenous peoples. </a:t>
            </a:r>
            <a:r>
              <a:rPr lang="en-CA" sz="2400" dirty="0" smtClean="0"/>
              <a:t> As </a:t>
            </a:r>
            <a:r>
              <a:rPr lang="en-CA" sz="2400" dirty="0"/>
              <a:t>allies, we must examine how our systems of governance and economics have been built, how our social beliefs are constructed, and explore what each one of us can do to help transform our relationships, workplaces, and communities to truly become the safe and just country we proclaim ourselves to be.</a:t>
            </a:r>
          </a:p>
          <a:p>
            <a:endParaRPr lang="en-CA" dirty="0"/>
          </a:p>
          <a:p>
            <a:pPr>
              <a:lnSpc>
                <a:spcPct val="107000"/>
              </a:lnSpc>
              <a:spcAft>
                <a:spcPts val="800"/>
              </a:spcAft>
            </a:pP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677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003"/>
            <a:ext cx="9144000" cy="1262462"/>
          </a:xfrm>
        </p:spPr>
        <p:txBody>
          <a:bodyPr>
            <a:normAutofit fontScale="90000"/>
          </a:bodyPr>
          <a:lstStyle/>
          <a:p>
            <a:r>
              <a:rPr lang="en-CA" b="1" dirty="0"/>
              <a:t>Acknowledgements of Territory</a:t>
            </a:r>
            <a:r>
              <a:rPr lang="en-CA" b="1" dirty="0" smtClean="0"/>
              <a:t>:</a:t>
            </a:r>
            <a:endParaRPr lang="en-CA" b="1" dirty="0"/>
          </a:p>
        </p:txBody>
      </p:sp>
      <p:sp>
        <p:nvSpPr>
          <p:cNvPr id="3" name="Subtitle 2"/>
          <p:cNvSpPr>
            <a:spLocks noGrp="1"/>
          </p:cNvSpPr>
          <p:nvPr>
            <p:ph type="subTitle" idx="1"/>
          </p:nvPr>
        </p:nvSpPr>
        <p:spPr>
          <a:xfrm>
            <a:off x="-46008" y="1800045"/>
            <a:ext cx="10276936" cy="4986067"/>
          </a:xfrm>
        </p:spPr>
        <p:txBody>
          <a:bodyPr>
            <a:normAutofit/>
          </a:bodyPr>
          <a:lstStyle/>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lgn="l">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p:txBody>
      </p:sp>
      <p:pic>
        <p:nvPicPr>
          <p:cNvPr id="4" name="Picture 3" descr="Feather 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848" y="72213"/>
            <a:ext cx="2899152" cy="2457135"/>
          </a:xfrm>
          <a:prstGeom prst="rect">
            <a:avLst/>
          </a:prstGeom>
        </p:spPr>
      </p:pic>
      <p:sp>
        <p:nvSpPr>
          <p:cNvPr id="5" name="TextBox 4"/>
          <p:cNvSpPr txBox="1"/>
          <p:nvPr/>
        </p:nvSpPr>
        <p:spPr>
          <a:xfrm>
            <a:off x="407054" y="1412895"/>
            <a:ext cx="8795939" cy="4462760"/>
          </a:xfrm>
          <a:prstGeom prst="rect">
            <a:avLst/>
          </a:prstGeom>
          <a:noFill/>
        </p:spPr>
        <p:txBody>
          <a:bodyPr wrap="square" rtlCol="0">
            <a:spAutoFit/>
          </a:bodyPr>
          <a:lstStyle/>
          <a:p>
            <a:r>
              <a:rPr lang="en-CA" sz="2400" dirty="0"/>
              <a:t> </a:t>
            </a:r>
          </a:p>
          <a:p>
            <a:r>
              <a:rPr lang="en-CA" sz="2400" dirty="0"/>
              <a:t>To acknowledge </a:t>
            </a:r>
            <a:r>
              <a:rPr lang="en-CA" sz="2400" b="1" dirty="0"/>
              <a:t>Indigenous traditional territory</a:t>
            </a:r>
            <a:r>
              <a:rPr lang="en-CA" sz="2400" dirty="0"/>
              <a:t> is to recognize that ‘Canada’ has a long history dating back before European colonization and refers to the fact that First Nations have lived and occupied these lands since time immemorial</a:t>
            </a:r>
            <a:r>
              <a:rPr lang="en-CA" sz="2400" dirty="0" smtClean="0"/>
              <a:t>.</a:t>
            </a:r>
          </a:p>
          <a:p>
            <a:endParaRPr lang="en-CA" sz="2400" dirty="0"/>
          </a:p>
          <a:p>
            <a:r>
              <a:rPr lang="en-CA" sz="2800" b="1" dirty="0"/>
              <a:t>An informed acknowledgement is authentic, accurate, respectful, and spoken with heartfelt sincerity</a:t>
            </a:r>
            <a:r>
              <a:rPr lang="en-CA" sz="2800" b="1" dirty="0" smtClean="0"/>
              <a:t>.</a:t>
            </a:r>
          </a:p>
          <a:p>
            <a:endParaRPr lang="en-CA" sz="2800" b="1" dirty="0"/>
          </a:p>
          <a:p>
            <a:r>
              <a:rPr lang="en-CA" sz="2800" b="1" i="1" dirty="0" smtClean="0"/>
              <a:t>There is no “right” or “wrong” way!</a:t>
            </a:r>
            <a:r>
              <a:rPr lang="en-CA" sz="2800" b="1" dirty="0" smtClean="0"/>
              <a:t/>
            </a:r>
            <a:br>
              <a:rPr lang="en-CA" sz="2800" b="1" dirty="0" smtClean="0"/>
            </a:br>
            <a:r>
              <a:rPr lang="en-CA" sz="2800" b="1" dirty="0"/>
              <a:t> </a:t>
            </a:r>
          </a:p>
        </p:txBody>
      </p:sp>
    </p:spTree>
    <p:extLst>
      <p:ext uri="{BB962C8B-B14F-4D97-AF65-F5344CB8AC3E}">
        <p14:creationId xmlns:p14="http://schemas.microsoft.com/office/powerpoint/2010/main" val="2134779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7" y="273848"/>
            <a:ext cx="6424297" cy="615182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014" y="203704"/>
            <a:ext cx="5754986" cy="6292118"/>
          </a:xfrm>
          <a:prstGeom prst="rect">
            <a:avLst/>
          </a:prstGeom>
        </p:spPr>
      </p:pic>
    </p:spTree>
    <p:extLst>
      <p:ext uri="{BB962C8B-B14F-4D97-AF65-F5344CB8AC3E}">
        <p14:creationId xmlns:p14="http://schemas.microsoft.com/office/powerpoint/2010/main" val="733104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567F7F7AABD14AA8D9EE8B6B85B46D" ma:contentTypeVersion="1" ma:contentTypeDescription="Create a new document." ma:contentTypeScope="" ma:versionID="66511c5270253ee90ef6f7fb2de9f028">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EC24BBE-748C-4691-8CCA-89A77F3ECFD5}"/>
</file>

<file path=customXml/itemProps2.xml><?xml version="1.0" encoding="utf-8"?>
<ds:datastoreItem xmlns:ds="http://schemas.openxmlformats.org/officeDocument/2006/customXml" ds:itemID="{1E164FF9-B958-40C9-A880-8658210D7654}"/>
</file>

<file path=customXml/itemProps3.xml><?xml version="1.0" encoding="utf-8"?>
<ds:datastoreItem xmlns:ds="http://schemas.openxmlformats.org/officeDocument/2006/customXml" ds:itemID="{C5137A77-0519-4437-B04D-9ACFDD0BEE42}"/>
</file>

<file path=docProps/app.xml><?xml version="1.0" encoding="utf-8"?>
<Properties xmlns="http://schemas.openxmlformats.org/officeDocument/2006/extended-properties" xmlns:vt="http://schemas.openxmlformats.org/officeDocument/2006/docPropsVTypes">
  <TotalTime>38675</TotalTime>
  <Words>3808</Words>
  <Application>Microsoft Office PowerPoint</Application>
  <PresentationFormat>Widescreen</PresentationFormat>
  <Paragraphs>396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Mangal</vt:lpstr>
      <vt:lpstr>Symbol</vt:lpstr>
      <vt:lpstr>Times New Roman</vt:lpstr>
      <vt:lpstr>Wingdings</vt:lpstr>
      <vt:lpstr>Office Theme</vt:lpstr>
      <vt:lpstr>Terminology Discussion</vt:lpstr>
      <vt:lpstr>Terminology Discussion</vt:lpstr>
      <vt:lpstr>Terminology Discussion</vt:lpstr>
      <vt:lpstr>Terminology - Definitions </vt:lpstr>
      <vt:lpstr>Terminology - Definitions </vt:lpstr>
      <vt:lpstr>Terminology - Definitions </vt:lpstr>
      <vt:lpstr>Terminology - Definitions </vt:lpstr>
      <vt:lpstr>Acknowledgements of Territory:</vt:lpstr>
      <vt:lpstr>PowerPoint Presentation</vt:lpstr>
      <vt:lpstr>PowerPoint Presentation</vt:lpstr>
      <vt:lpstr>Acknowledgements of Territory:</vt:lpstr>
      <vt:lpstr>Acknowledgements of Territory: When, Where &amp; How Often?</vt:lpstr>
      <vt:lpstr>Acknowledgements of Territory: When, Where &amp; How Often?</vt:lpstr>
      <vt:lpstr>Indigenizing Practice includes:</vt:lpstr>
      <vt:lpstr>Indigenous Ways of Knowing</vt:lpstr>
      <vt:lpstr>Indigenous Ways of Knowing</vt:lpstr>
      <vt:lpstr>Indigenous Ways of Knowing</vt:lpstr>
      <vt:lpstr>Indigenous Perspective</vt:lpstr>
      <vt:lpstr>Indigenous Perspective</vt:lpstr>
      <vt:lpstr>Indigenous Principles of Learning</vt:lpstr>
      <vt:lpstr>Indigenous Principles of Learning</vt:lpstr>
      <vt:lpstr>Implications for Practise </vt:lpstr>
      <vt:lpstr>Implications for Practise </vt:lpstr>
      <vt:lpstr>Implications for Practise </vt:lpstr>
      <vt:lpstr>Implications for Practise </vt:lpstr>
      <vt:lpstr>Implications for Practise </vt:lpstr>
      <vt:lpstr>Incorporating Indigenous Content</vt:lpstr>
      <vt:lpstr>Incorporating Indigenous Content</vt:lpstr>
      <vt:lpstr>Cultural Appropriation</vt:lpstr>
      <vt:lpstr>Recognize Cultural Differences</vt:lpstr>
      <vt:lpstr>Recognize Cultural Differences</vt:lpstr>
      <vt:lpstr>Myths and Mythbusters</vt:lpstr>
      <vt:lpstr>Myths and Mythbusters</vt:lpstr>
      <vt:lpstr>Myths and Mythbusters</vt:lpstr>
      <vt:lpstr>Myths and Mythbusters</vt:lpstr>
      <vt:lpstr>Myths and Mythbusters</vt:lpstr>
      <vt:lpstr>Myths and Mythbusters</vt:lpstr>
      <vt:lpstr>Myths and Mythbusters</vt:lpstr>
      <vt:lpstr>Myths and Mythbusters</vt:lpstr>
      <vt:lpstr>Retention &amp; Success</vt:lpstr>
      <vt:lpstr>Retention &amp; Success</vt:lpstr>
      <vt:lpstr>Retention &amp; Success</vt:lpstr>
      <vt:lpstr>Establishing Support Services</vt:lpstr>
      <vt:lpstr>Establishing Support Services</vt:lpstr>
      <vt:lpstr>Establishing Support Services</vt:lpstr>
      <vt:lpstr>Establishing Support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Smith, Karen</dc:creator>
  <cp:lastModifiedBy>Smith, Karen</cp:lastModifiedBy>
  <cp:revision>89</cp:revision>
  <cp:lastPrinted>2019-05-07T17:18:48Z</cp:lastPrinted>
  <dcterms:created xsi:type="dcterms:W3CDTF">2019-04-12T15:35:07Z</dcterms:created>
  <dcterms:modified xsi:type="dcterms:W3CDTF">2019-08-28T18:04:09Z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0x01010074567F7F7AABD14AA8D9EE8B6B85B46D</vt:lpwstr>
  </property>
  <property fmtid="{D5CDD505-2E9C-101B-9397-08002B2CF9AE}" pid="3" name="Order">
    <vt:r8>146900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