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s/slide2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69" r:id="rId4"/>
    <p:sldId id="258" r:id="rId5"/>
    <p:sldId id="260" r:id="rId6"/>
    <p:sldId id="261" r:id="rId7"/>
    <p:sldId id="262" r:id="rId8"/>
    <p:sldId id="263" r:id="rId9"/>
    <p:sldId id="264" r:id="rId10"/>
    <p:sldId id="266" r:id="rId11"/>
    <p:sldId id="265" r:id="rId12"/>
    <p:sldId id="267" r:id="rId13"/>
    <p:sldId id="279" r:id="rId14"/>
    <p:sldId id="268" r:id="rId15"/>
    <p:sldId id="270" r:id="rId16"/>
    <p:sldId id="271" r:id="rId17"/>
    <p:sldId id="272" r:id="rId18"/>
    <p:sldId id="273" r:id="rId19"/>
    <p:sldId id="274" r:id="rId20"/>
    <p:sldId id="276" r:id="rId21"/>
    <p:sldId id="275" r:id="rId22"/>
    <p:sldId id="294" r:id="rId23"/>
    <p:sldId id="293" r:id="rId24"/>
    <p:sldId id="292" r:id="rId25"/>
    <p:sldId id="2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2" autoAdjust="0"/>
    <p:restoredTop sz="94660"/>
  </p:normalViewPr>
  <p:slideViewPr>
    <p:cSldViewPr snapToGrid="0">
      <p:cViewPr varScale="1">
        <p:scale>
          <a:sx n="73" d="100"/>
          <a:sy n="73" d="100"/>
        </p:scale>
        <p:origin x="6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5/27/2020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8724430"/>
      </p:ext>
    </p:extLst>
  </p:cSld>
  <p:clrMapOvr>
    <a:masterClrMapping/>
  </p:clrMapOvr>
  <p:transition spd="slow" advClick="0" advTm="10000">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109272"/>
      </p:ext>
    </p:extLst>
  </p:cSld>
  <p:clrMapOvr>
    <a:masterClrMapping/>
  </p:clrMapOvr>
  <p:transition spd="slow" advClick="0" advTm="10000">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5/27/2020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66180807"/>
      </p:ext>
    </p:extLst>
  </p:cSld>
  <p:clrMapOvr>
    <a:masterClrMapping/>
  </p:clrMapOvr>
  <p:transition spd="slow" advClick="0" advTm="10000">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5/27/2020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1527597"/>
      </p:ext>
    </p:extLst>
  </p:cSld>
  <p:clrMapOvr>
    <a:masterClrMapping/>
  </p:clrMapOvr>
  <p:transition spd="slow" advClick="0" advTm="10000">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5/27/2020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8679701"/>
      </p:ext>
    </p:extLst>
  </p:cSld>
  <p:clrMapOvr>
    <a:masterClrMapping/>
  </p:clrMapOvr>
  <p:transition spd="slow" advClick="0" advTm="10000">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4568926"/>
      </p:ext>
    </p:extLst>
  </p:cSld>
  <p:clrMapOvr>
    <a:masterClrMapping/>
  </p:clrMapOvr>
  <p:transition spd="slow" advClick="0" advTm="10000">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32858379"/>
      </p:ext>
    </p:extLst>
  </p:cSld>
  <p:clrMapOvr>
    <a:masterClrMapping/>
  </p:clrMapOvr>
  <p:transition spd="slow" advClick="0" advTm="10000">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2466047"/>
      </p:ext>
    </p:extLst>
  </p:cSld>
  <p:clrMapOvr>
    <a:masterClrMapping/>
  </p:clrMapOvr>
  <p:transition spd="slow" advClick="0" advTm="10000">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797102"/>
      </p:ext>
    </p:extLst>
  </p:cSld>
  <p:clrMapOvr>
    <a:masterClrMapping/>
  </p:clrMapOvr>
  <p:transition spd="slow" advClick="0" advTm="10000">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5/27/2020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90850085"/>
      </p:ext>
    </p:extLst>
  </p:cSld>
  <p:clrMapOvr>
    <a:masterClrMapping/>
  </p:clrMapOvr>
  <p:transition spd="slow" advClick="0" advTm="10000">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5/27/2020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70923979"/>
      </p:ext>
    </p:extLst>
  </p:cSld>
  <p:clrMapOvr>
    <a:masterClrMapping/>
  </p:clrMapOvr>
  <p:transition spd="slow" advClick="0" advTm="10000">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5/27/2020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784918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ransition spd="slow" advClick="0" advTm="10000">
    <p:sndAc>
      <p:stSnd>
        <p:snd r:embed="rId13" name="chimes.wav"/>
      </p:stSnd>
    </p:sndAc>
  </p:transition>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9.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6B4480E-B7FF-4481-890E-043A69AE6F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indoor, sitting, small, water&#10;&#10;Description automatically generated">
            <a:extLst>
              <a:ext uri="{FF2B5EF4-FFF2-40B4-BE49-F238E27FC236}">
                <a16:creationId xmlns:a16="http://schemas.microsoft.com/office/drawing/2014/main" id="{99EFB787-1E99-4C10-B7B0-AE740D84E6B4}"/>
              </a:ext>
            </a:extLst>
          </p:cNvPr>
          <p:cNvPicPr>
            <a:picLocks noChangeAspect="1"/>
          </p:cNvPicPr>
          <p:nvPr/>
        </p:nvPicPr>
        <p:blipFill rotWithShape="1">
          <a:blip r:embed="rId3"/>
          <a:srcRect t="14662" b="1068"/>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64C13BAB-7C00-4D21-A857-E3D41C0A2A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22C818ED-8AE7-4F62-A257-F746006636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659" y="455955"/>
            <a:ext cx="3703320" cy="94997"/>
          </a:xfrm>
          <a:prstGeom prst="rect">
            <a:avLst/>
          </a:prstGeom>
          <a:solidFill>
            <a:srgbClr val="3BA4B1">
              <a:alpha val="40000"/>
            </a:srgb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1F1FF39A-AC3C-4066-9D4C-519AA22812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chemeClr val="tx1">
              <a:alpha val="50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FDB4AB29-9860-462E-B579-181B5532A4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3BA4B1">
              <a:alpha val="40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3378804-8795-44C2-8813-CAE8885FA5C4}"/>
              </a:ext>
            </a:extLst>
          </p:cNvPr>
          <p:cNvSpPr>
            <a:spLocks noGrp="1"/>
          </p:cNvSpPr>
          <p:nvPr>
            <p:ph type="ctrTitle"/>
          </p:nvPr>
        </p:nvSpPr>
        <p:spPr>
          <a:xfrm>
            <a:off x="584200" y="1524001"/>
            <a:ext cx="3412067" cy="3478384"/>
          </a:xfrm>
        </p:spPr>
        <p:txBody>
          <a:bodyPr>
            <a:normAutofit/>
          </a:bodyPr>
          <a:lstStyle/>
          <a:p>
            <a:r>
              <a:rPr lang="en-CA" dirty="0">
                <a:solidFill>
                  <a:srgbClr val="FFFFFF"/>
                </a:solidFill>
              </a:rPr>
              <a:t>Welcome to highlands elementary school</a:t>
            </a:r>
          </a:p>
        </p:txBody>
      </p:sp>
    </p:spTree>
    <p:extLst>
      <p:ext uri="{BB962C8B-B14F-4D97-AF65-F5344CB8AC3E}">
        <p14:creationId xmlns:p14="http://schemas.microsoft.com/office/powerpoint/2010/main" val="2325825294"/>
      </p:ext>
    </p:extLst>
  </p:cSld>
  <p:clrMapOvr>
    <a:masterClrMapping/>
  </p:clrMapOvr>
  <p:transition spd="slow" advClick="0" advTm="10000">
    <p:sndAc>
      <p:stSnd>
        <p:snd r:embed="rId2" name="chimes.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7F2BB43-1E8B-40A7-9733-9AEE76BFE2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F2499BD-C67D-4CD4-9747-4DCC7EF1F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80D02CAC-A533-4E24-84A6-B3171E16A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8" name="Rectangle 27">
            <a:extLst>
              <a:ext uri="{FF2B5EF4-FFF2-40B4-BE49-F238E27FC236}">
                <a16:creationId xmlns:a16="http://schemas.microsoft.com/office/drawing/2014/main" id="{7D541204-B666-420C-9DF1-C06950D2F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7209A0-167E-405D-95A8-8A78741574D2}"/>
              </a:ext>
            </a:extLst>
          </p:cNvPr>
          <p:cNvSpPr>
            <a:spLocks noGrp="1"/>
          </p:cNvSpPr>
          <p:nvPr>
            <p:ph type="title"/>
          </p:nvPr>
        </p:nvSpPr>
        <p:spPr>
          <a:xfrm>
            <a:off x="581192" y="702155"/>
            <a:ext cx="3424138" cy="1500131"/>
          </a:xfrm>
        </p:spPr>
        <p:txBody>
          <a:bodyPr vert="horz" lIns="91440" tIns="45720" rIns="91440" bIns="45720" rtlCol="0" anchor="b">
            <a:normAutofit/>
          </a:bodyPr>
          <a:lstStyle/>
          <a:p>
            <a:r>
              <a:rPr lang="en-US" sz="2800" b="0" kern="1200" cap="all" dirty="0">
                <a:solidFill>
                  <a:schemeClr val="tx1">
                    <a:lumMod val="75000"/>
                    <a:lumOff val="25000"/>
                  </a:schemeClr>
                </a:solidFill>
                <a:latin typeface="+mj-lt"/>
                <a:ea typeface="+mj-ea"/>
                <a:cs typeface="+mj-cs"/>
              </a:rPr>
              <a:t>Mrs. Merkel</a:t>
            </a:r>
          </a:p>
        </p:txBody>
      </p:sp>
      <p:sp>
        <p:nvSpPr>
          <p:cNvPr id="30" name="Rectangle 29">
            <a:extLst>
              <a:ext uri="{FF2B5EF4-FFF2-40B4-BE49-F238E27FC236}">
                <a16:creationId xmlns:a16="http://schemas.microsoft.com/office/drawing/2014/main" id="{0C0E6C8D-508A-44F8-BB9B-7911B0118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C84847AE-0FEA-43E8-8AA1-4169A6FDB9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C487790A-E9D7-438A-90BB-9361BEF14B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6B4CDF0D-65F9-4883-A82D-540719FB3250}"/>
              </a:ext>
            </a:extLst>
          </p:cNvPr>
          <p:cNvSpPr>
            <a:spLocks noGrp="1"/>
          </p:cNvSpPr>
          <p:nvPr>
            <p:ph type="body" sz="half" idx="2"/>
          </p:nvPr>
        </p:nvSpPr>
        <p:spPr>
          <a:xfrm>
            <a:off x="581193" y="2414788"/>
            <a:ext cx="3424138" cy="3975776"/>
          </a:xfrm>
        </p:spPr>
        <p:txBody>
          <a:bodyPr vert="horz" lIns="91440" tIns="45720" rIns="91440" bIns="45720" rtlCol="0" anchor="ctr">
            <a:normAutofit/>
          </a:bodyPr>
          <a:lstStyle/>
          <a:p>
            <a:pPr>
              <a:buFont typeface="Wingdings 2" panose="05020102010507070707" pitchFamily="18" charset="2"/>
              <a:buChar char=""/>
            </a:pPr>
            <a:r>
              <a:rPr lang="en-US" dirty="0"/>
              <a:t>Mrs. Merkel has been at Highlands for many years. You will find her in the library or teaching students. She also runs our leadership club for grade six students.</a:t>
            </a:r>
          </a:p>
          <a:p>
            <a:pPr>
              <a:buFont typeface="Wingdings 2" panose="05020102010507070707" pitchFamily="18" charset="2"/>
              <a:buChar char=""/>
            </a:pPr>
            <a:r>
              <a:rPr lang="en-US" dirty="0"/>
              <a:t>Mrs. Merkel is the lady who organizes our Heart 2 Heart market and our anti bullying t-shirt/button contest.</a:t>
            </a:r>
          </a:p>
          <a:p>
            <a:pPr>
              <a:buFont typeface="Wingdings 2" panose="05020102010507070707" pitchFamily="18" charset="2"/>
              <a:buChar char=""/>
            </a:pPr>
            <a:r>
              <a:rPr lang="en-US" dirty="0"/>
              <a:t> Merkel is always ready to show her fantastic school spirit.</a:t>
            </a:r>
          </a:p>
        </p:txBody>
      </p:sp>
      <p:pic>
        <p:nvPicPr>
          <p:cNvPr id="6" name="Picture Placeholder 5" descr="A person wearing glasses and smiling at the camera&#10;&#10;Description automatically generated">
            <a:extLst>
              <a:ext uri="{FF2B5EF4-FFF2-40B4-BE49-F238E27FC236}">
                <a16:creationId xmlns:a16="http://schemas.microsoft.com/office/drawing/2014/main" id="{56282188-881C-42B4-86B3-A3A1F0C36BD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5850" r="25848" b="1"/>
          <a:stretch/>
        </p:blipFill>
        <p:spPr>
          <a:xfrm rot="10800000">
            <a:off x="4246850" y="641103"/>
            <a:ext cx="3702877" cy="5749462"/>
          </a:xfrm>
          <a:prstGeom prst="rect">
            <a:avLst/>
          </a:prstGeom>
        </p:spPr>
      </p:pic>
      <p:pic>
        <p:nvPicPr>
          <p:cNvPr id="8" name="Picture 7" descr="A picture containing indoor, table, teddy, stuffed&#10;&#10;Description automatically generated">
            <a:extLst>
              <a:ext uri="{FF2B5EF4-FFF2-40B4-BE49-F238E27FC236}">
                <a16:creationId xmlns:a16="http://schemas.microsoft.com/office/drawing/2014/main" id="{D9198554-FB05-4E8B-B720-66D501F66B4A}"/>
              </a:ext>
            </a:extLst>
          </p:cNvPr>
          <p:cNvPicPr>
            <a:picLocks noChangeAspect="1"/>
          </p:cNvPicPr>
          <p:nvPr/>
        </p:nvPicPr>
        <p:blipFill rotWithShape="1">
          <a:blip r:embed="rId4">
            <a:extLst>
              <a:ext uri="{28A0092B-C50C-407E-A947-70E740481C1C}">
                <a14:useLocalDpi xmlns:a14="http://schemas.microsoft.com/office/drawing/2010/main" val="0"/>
              </a:ext>
            </a:extLst>
          </a:blip>
          <a:srcRect l="13048" r="2" b="2"/>
          <a:stretch/>
        </p:blipFill>
        <p:spPr>
          <a:xfrm rot="5400000">
            <a:off x="7019296" y="1664394"/>
            <a:ext cx="5749462" cy="3702877"/>
          </a:xfrm>
          <a:prstGeom prst="rect">
            <a:avLst/>
          </a:prstGeom>
        </p:spPr>
      </p:pic>
    </p:spTree>
    <p:extLst>
      <p:ext uri="{BB962C8B-B14F-4D97-AF65-F5344CB8AC3E}">
        <p14:creationId xmlns:p14="http://schemas.microsoft.com/office/powerpoint/2010/main" val="1124712386"/>
      </p:ext>
    </p:extLst>
  </p:cSld>
  <p:clrMapOvr>
    <a:masterClrMapping/>
  </p:clrMapOvr>
  <p:transition spd="slow" advClick="0" advTm="10000">
    <p:sndAc>
      <p:stSnd>
        <p:snd r:embed="rId2"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C0DA2AD-3E93-4750-A694-0EEC9B79F01A}"/>
              </a:ext>
            </a:extLst>
          </p:cNvPr>
          <p:cNvSpPr>
            <a:spLocks noGrp="1"/>
          </p:cNvSpPr>
          <p:nvPr>
            <p:ph type="title"/>
          </p:nvPr>
        </p:nvSpPr>
        <p:spPr>
          <a:xfrm>
            <a:off x="8013433" y="702156"/>
            <a:ext cx="3568661" cy="1188720"/>
          </a:xfrm>
        </p:spPr>
        <p:txBody>
          <a:bodyPr vert="horz" lIns="91440" tIns="45720" rIns="91440" bIns="45720" rtlCol="0" anchor="b">
            <a:normAutofit/>
          </a:bodyPr>
          <a:lstStyle/>
          <a:p>
            <a:pPr algn="ctr"/>
            <a:r>
              <a:rPr lang="en-US" sz="2800" b="0" kern="1200" cap="all" dirty="0">
                <a:solidFill>
                  <a:schemeClr val="tx1">
                    <a:lumMod val="75000"/>
                    <a:lumOff val="25000"/>
                  </a:schemeClr>
                </a:solidFill>
                <a:latin typeface="Arial Black" panose="020B0A04020102020204" pitchFamily="34" charset="0"/>
              </a:rPr>
              <a:t>The Library</a:t>
            </a:r>
          </a:p>
        </p:txBody>
      </p:sp>
      <p:pic>
        <p:nvPicPr>
          <p:cNvPr id="6" name="Picture Placeholder 5" descr="A picture containing indoor, book, man, table&#10;&#10;Description automatically generated">
            <a:extLst>
              <a:ext uri="{FF2B5EF4-FFF2-40B4-BE49-F238E27FC236}">
                <a16:creationId xmlns:a16="http://schemas.microsoft.com/office/drawing/2014/main" id="{70ABBDF3-575B-49DB-AF1B-B7B897CED3C0}"/>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val="0"/>
              </a:ext>
            </a:extLst>
          </a:blip>
          <a:srcRect l="15881" r="15883" b="1"/>
          <a:stretch/>
        </p:blipFill>
        <p:spPr>
          <a:xfrm rot="5400000">
            <a:off x="339852" y="-339852"/>
            <a:ext cx="6858000" cy="7537705"/>
          </a:xfrm>
          <a:prstGeom prst="rect">
            <a:avLst/>
          </a:prstGeom>
        </p:spPr>
      </p:pic>
      <p:sp>
        <p:nvSpPr>
          <p:cNvPr id="19" name="Rectangle 18">
            <a:extLst>
              <a:ext uri="{FF2B5EF4-FFF2-40B4-BE49-F238E27FC236}">
                <a16:creationId xmlns:a16="http://schemas.microsoft.com/office/drawing/2014/main"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BFD2D065-9645-48C5-8CF0-9AC33D1A865F}"/>
              </a:ext>
            </a:extLst>
          </p:cNvPr>
          <p:cNvSpPr>
            <a:spLocks noGrp="1"/>
          </p:cNvSpPr>
          <p:nvPr>
            <p:ph type="body" sz="half" idx="2"/>
          </p:nvPr>
        </p:nvSpPr>
        <p:spPr>
          <a:xfrm>
            <a:off x="8013433" y="2340864"/>
            <a:ext cx="3568661" cy="3634486"/>
          </a:xfrm>
        </p:spPr>
        <p:txBody>
          <a:bodyPr vert="horz" lIns="91440" tIns="45720" rIns="91440" bIns="45720" rtlCol="0" anchor="ctr">
            <a:normAutofit/>
          </a:bodyPr>
          <a:lstStyle/>
          <a:p>
            <a:pPr>
              <a:buFont typeface="Wingdings 2" panose="05020102010507070707" pitchFamily="18" charset="2"/>
              <a:buChar char=""/>
            </a:pPr>
            <a:r>
              <a:rPr lang="en-US" dirty="0"/>
              <a:t>Mrs. Lawrence works in our library. She will help you find a book and sign it out.</a:t>
            </a:r>
          </a:p>
          <a:p>
            <a:pPr>
              <a:buFont typeface="Wingdings 2" panose="05020102010507070707" pitchFamily="18" charset="2"/>
              <a:buChar char=""/>
            </a:pPr>
            <a:r>
              <a:rPr lang="en-US" dirty="0"/>
              <a:t>Did you Know? – Mrs. Lawrence has 2 grown up children and a grandson. She likes to garden and hike. Her favorite book is “Fish in a Tree.”</a:t>
            </a:r>
          </a:p>
        </p:txBody>
      </p:sp>
    </p:spTree>
    <p:extLst>
      <p:ext uri="{BB962C8B-B14F-4D97-AF65-F5344CB8AC3E}">
        <p14:creationId xmlns:p14="http://schemas.microsoft.com/office/powerpoint/2010/main" val="2255785594"/>
      </p:ext>
    </p:extLst>
  </p:cSld>
  <p:clrMapOvr>
    <a:masterClrMapping/>
  </p:clrMapOvr>
  <p:transition spd="slow" advClick="0" advTm="10000">
    <p:sndAc>
      <p:stSnd>
        <p:snd r:embed="rId2"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7F2BB43-1E8B-40A7-9733-9AEE76BFE2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2F2499BD-C67D-4CD4-9747-4DCC7EF1F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80D02CAC-A533-4E24-84A6-B3171E16A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A picture containing indoor, refrigerator, white, sitting&#10;&#10;Description automatically generated">
            <a:extLst>
              <a:ext uri="{FF2B5EF4-FFF2-40B4-BE49-F238E27FC236}">
                <a16:creationId xmlns:a16="http://schemas.microsoft.com/office/drawing/2014/main" id="{A12FAFE3-34C8-4935-A8F5-9A7656F9ACC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391" r="45870" b="1"/>
          <a:stretch/>
        </p:blipFill>
        <p:spPr>
          <a:xfrm rot="5400000">
            <a:off x="984657" y="-984655"/>
            <a:ext cx="2608957" cy="4578272"/>
          </a:xfrm>
          <a:prstGeom prst="rect">
            <a:avLst/>
          </a:prstGeom>
        </p:spPr>
      </p:pic>
      <p:sp>
        <p:nvSpPr>
          <p:cNvPr id="34" name="Rectangle 33">
            <a:extLst>
              <a:ext uri="{FF2B5EF4-FFF2-40B4-BE49-F238E27FC236}">
                <a16:creationId xmlns:a16="http://schemas.microsoft.com/office/drawing/2014/main" id="{2C2811D4-5347-4268-B736-DF29160D75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1819"/>
            <a:ext cx="4576634" cy="4235946"/>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D35205D-64DD-4D85-AF97-D50A1EE58708}"/>
              </a:ext>
            </a:extLst>
          </p:cNvPr>
          <p:cNvSpPr>
            <a:spLocks noGrp="1"/>
          </p:cNvSpPr>
          <p:nvPr>
            <p:ph type="title"/>
          </p:nvPr>
        </p:nvSpPr>
        <p:spPr>
          <a:xfrm>
            <a:off x="584200" y="3066617"/>
            <a:ext cx="3412067" cy="897047"/>
          </a:xfrm>
        </p:spPr>
        <p:txBody>
          <a:bodyPr vert="horz" lIns="91440" tIns="45720" rIns="91440" bIns="45720" rtlCol="0" anchor="ctr">
            <a:normAutofit/>
          </a:bodyPr>
          <a:lstStyle/>
          <a:p>
            <a:r>
              <a:rPr lang="en-US" sz="2800" b="0" kern="1200" cap="all" dirty="0">
                <a:solidFill>
                  <a:srgbClr val="FFFFFF"/>
                </a:solidFill>
                <a:latin typeface="+mj-lt"/>
                <a:ea typeface="+mj-ea"/>
                <a:cs typeface="+mj-cs"/>
              </a:rPr>
              <a:t>The Music Room</a:t>
            </a:r>
          </a:p>
        </p:txBody>
      </p:sp>
      <p:pic>
        <p:nvPicPr>
          <p:cNvPr id="9" name="Picture Placeholder 8">
            <a:extLst>
              <a:ext uri="{FF2B5EF4-FFF2-40B4-BE49-F238E27FC236}">
                <a16:creationId xmlns:a16="http://schemas.microsoft.com/office/drawing/2014/main" id="{4CE223C2-3244-48D0-AF86-8124410AF8E3}"/>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29171" r="-1" b="29170"/>
          <a:stretch/>
        </p:blipFill>
        <p:spPr>
          <a:xfrm>
            <a:off x="4578270" y="-2"/>
            <a:ext cx="7613730" cy="6858000"/>
          </a:xfrm>
          <a:prstGeom prst="rect">
            <a:avLst/>
          </a:prstGeom>
        </p:spPr>
      </p:pic>
      <p:sp>
        <p:nvSpPr>
          <p:cNvPr id="36" name="Rectangle 35">
            <a:extLst>
              <a:ext uri="{FF2B5EF4-FFF2-40B4-BE49-F238E27FC236}">
                <a16:creationId xmlns:a16="http://schemas.microsoft.com/office/drawing/2014/main" id="{74EFA34C-3CB6-4E42-AA45-8B85EB878A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37">
            <a:extLst>
              <a:ext uri="{FF2B5EF4-FFF2-40B4-BE49-F238E27FC236}">
                <a16:creationId xmlns:a16="http://schemas.microsoft.com/office/drawing/2014/main" id="{C9313C9E-0227-4919-B36E-DE3343267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BFA92E93-9021-42D2-859A-BC92A8DAEC4C}"/>
              </a:ext>
            </a:extLst>
          </p:cNvPr>
          <p:cNvSpPr>
            <a:spLocks noGrp="1"/>
          </p:cNvSpPr>
          <p:nvPr>
            <p:ph type="body" sz="half" idx="2"/>
          </p:nvPr>
        </p:nvSpPr>
        <p:spPr>
          <a:xfrm>
            <a:off x="581193" y="4102059"/>
            <a:ext cx="3415074" cy="2273340"/>
          </a:xfrm>
        </p:spPr>
        <p:txBody>
          <a:bodyPr vert="horz" lIns="91440" tIns="45720" rIns="91440" bIns="45720" rtlCol="0" anchor="ctr">
            <a:normAutofit/>
          </a:bodyPr>
          <a:lstStyle/>
          <a:p>
            <a:pPr>
              <a:buFont typeface="Wingdings 2" panose="05020102010507070707" pitchFamily="18" charset="2"/>
              <a:buChar char=""/>
            </a:pPr>
            <a:r>
              <a:rPr lang="en-US" dirty="0">
                <a:solidFill>
                  <a:srgbClr val="FFFFFF"/>
                </a:solidFill>
              </a:rPr>
              <a:t>DO, RE, MI, FA, SOL, LA, TI, DO. Here in the music room you will get to explore many different instruments, while reading/writing music, learning the different notes and exploring sound.</a:t>
            </a:r>
          </a:p>
        </p:txBody>
      </p:sp>
    </p:spTree>
    <p:extLst>
      <p:ext uri="{BB962C8B-B14F-4D97-AF65-F5344CB8AC3E}">
        <p14:creationId xmlns:p14="http://schemas.microsoft.com/office/powerpoint/2010/main" val="3749278368"/>
      </p:ext>
    </p:extLst>
  </p:cSld>
  <p:clrMapOvr>
    <a:overrideClrMapping bg1="dk1" tx1="lt1" bg2="dk2" tx2="lt2" accent1="accent1" accent2="accent2" accent3="accent3" accent4="accent4" accent5="accent5" accent6="accent6" hlink="hlink" folHlink="folHlink"/>
  </p:clrMapOvr>
  <p:transition spd="slow" advClick="0" advTm="10000">
    <p:sndAc>
      <p:stSnd>
        <p:snd r:embed="rId2"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B56EB9-078F-4952-AC1F-149C7A0AE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3772EE4-ED5E-4D3A-A306-B22CF86678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1950DE5-ABC9-4EDA-9C5F-66D04A81BFB7}"/>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sz="2800" b="0" kern="1200" cap="all" dirty="0">
                <a:solidFill>
                  <a:srgbClr val="FFFFFF"/>
                </a:solidFill>
                <a:latin typeface="+mj-lt"/>
                <a:ea typeface="+mj-ea"/>
                <a:cs typeface="+mj-cs"/>
              </a:rPr>
              <a:t>Mrs. BAin</a:t>
            </a:r>
          </a:p>
        </p:txBody>
      </p:sp>
      <p:sp>
        <p:nvSpPr>
          <p:cNvPr id="21" name="Rectangle 20">
            <a:extLst>
              <a:ext uri="{FF2B5EF4-FFF2-40B4-BE49-F238E27FC236}">
                <a16:creationId xmlns:a16="http://schemas.microsoft.com/office/drawing/2014/main" id="{10058680-D07C-4893-B2B7-91543F18AB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B42427A-0A1F-4A55-8705-D9179F1E0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EE54A6FE-D8CB-48A3-900B-053D4EBD3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DDF8F098-4D6D-41D9-B0B6-2167DC5E92AF}"/>
              </a:ext>
            </a:extLst>
          </p:cNvPr>
          <p:cNvSpPr>
            <a:spLocks noGrp="1"/>
          </p:cNvSpPr>
          <p:nvPr>
            <p:ph type="body" sz="half" idx="2"/>
          </p:nvPr>
        </p:nvSpPr>
        <p:spPr>
          <a:xfrm>
            <a:off x="671513" y="2536031"/>
            <a:ext cx="3123783" cy="3671936"/>
          </a:xfrm>
        </p:spPr>
        <p:txBody>
          <a:bodyPr vert="horz" lIns="91440" tIns="45720" rIns="91440" bIns="45720" rtlCol="0" anchor="t">
            <a:normAutofit/>
          </a:bodyPr>
          <a:lstStyle/>
          <a:p>
            <a:pPr>
              <a:buFont typeface="Wingdings 2" panose="05020102010507070707" pitchFamily="18" charset="2"/>
              <a:buChar char=""/>
            </a:pPr>
            <a:r>
              <a:rPr lang="en-US" dirty="0">
                <a:solidFill>
                  <a:srgbClr val="FFFFFF"/>
                </a:solidFill>
              </a:rPr>
              <a:t> Mrs. Bain is our music teacher. She has only been with us for a short time but in that time she has organized some absolutely moving Remembrance Day and Christmas Concerts.</a:t>
            </a:r>
          </a:p>
          <a:p>
            <a:pPr>
              <a:buFont typeface="Wingdings 2" panose="05020102010507070707" pitchFamily="18" charset="2"/>
              <a:buChar char=""/>
            </a:pPr>
            <a:r>
              <a:rPr lang="en-US" dirty="0">
                <a:solidFill>
                  <a:srgbClr val="FFFFFF"/>
                </a:solidFill>
              </a:rPr>
              <a:t>Lyndsey’s main instrument is piano, she has played it for over 20 years. She has also played many other band instruments.</a:t>
            </a:r>
          </a:p>
        </p:txBody>
      </p:sp>
      <p:pic>
        <p:nvPicPr>
          <p:cNvPr id="6" name="Picture Placeholder 5" descr="A person smiling for the camera&#10;&#10;Description automatically generated">
            <a:extLst>
              <a:ext uri="{FF2B5EF4-FFF2-40B4-BE49-F238E27FC236}">
                <a16:creationId xmlns:a16="http://schemas.microsoft.com/office/drawing/2014/main" id="{FB81D090-709A-4D78-9DA0-8E8BE0DB08B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9385" b="638"/>
          <a:stretch/>
        </p:blipFill>
        <p:spPr>
          <a:xfrm>
            <a:off x="4241830" y="601200"/>
            <a:ext cx="7503636" cy="5789365"/>
          </a:xfrm>
          <a:prstGeom prst="rect">
            <a:avLst/>
          </a:prstGeom>
        </p:spPr>
      </p:pic>
    </p:spTree>
    <p:extLst>
      <p:ext uri="{BB962C8B-B14F-4D97-AF65-F5344CB8AC3E}">
        <p14:creationId xmlns:p14="http://schemas.microsoft.com/office/powerpoint/2010/main" val="1762791058"/>
      </p:ext>
    </p:extLst>
  </p:cSld>
  <p:clrMapOvr>
    <a:overrideClrMapping bg1="dk1" tx1="lt1" bg2="dk2" tx2="lt2" accent1="accent1" accent2="accent2" accent3="accent3" accent4="accent4" accent5="accent5" accent6="accent6" hlink="hlink" folHlink="folHlink"/>
  </p:clrMapOvr>
  <p:transition spd="slow" advClick="0" advTm="10000">
    <p:sndAc>
      <p:stSnd>
        <p:snd r:embed="rId2"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EF26-8B50-4969-9AD1-FAACA5E3AF01}"/>
              </a:ext>
            </a:extLst>
          </p:cNvPr>
          <p:cNvSpPr>
            <a:spLocks noGrp="1"/>
          </p:cNvSpPr>
          <p:nvPr>
            <p:ph type="title"/>
          </p:nvPr>
        </p:nvSpPr>
        <p:spPr/>
        <p:txBody>
          <a:bodyPr/>
          <a:lstStyle/>
          <a:p>
            <a:r>
              <a:rPr lang="en-CA" dirty="0">
                <a:latin typeface="Arial Black" panose="020B0A04020102020204" pitchFamily="34" charset="0"/>
              </a:rPr>
              <a:t>Student Services</a:t>
            </a:r>
          </a:p>
        </p:txBody>
      </p:sp>
      <p:pic>
        <p:nvPicPr>
          <p:cNvPr id="6" name="Picture Placeholder 5" descr="A picture containing indoor, sitting, table, open&#10;&#10;Description automatically generated">
            <a:extLst>
              <a:ext uri="{FF2B5EF4-FFF2-40B4-BE49-F238E27FC236}">
                <a16:creationId xmlns:a16="http://schemas.microsoft.com/office/drawing/2014/main" id="{B699D635-772A-4002-8F6A-FF1AA8127D58}"/>
              </a:ext>
            </a:extLst>
          </p:cNvPr>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t="15607" b="15607"/>
          <a:stretch>
            <a:fillRect/>
          </a:stretch>
        </p:blipFill>
        <p:spPr>
          <a:xfrm rot="5400000">
            <a:off x="427478" y="1192916"/>
            <a:ext cx="3723612" cy="2989850"/>
          </a:xfrm>
        </p:spPr>
      </p:pic>
      <p:sp>
        <p:nvSpPr>
          <p:cNvPr id="4" name="Text Placeholder 3">
            <a:extLst>
              <a:ext uri="{FF2B5EF4-FFF2-40B4-BE49-F238E27FC236}">
                <a16:creationId xmlns:a16="http://schemas.microsoft.com/office/drawing/2014/main" id="{508A44F7-575B-4583-AFC5-804421A88962}"/>
              </a:ext>
            </a:extLst>
          </p:cNvPr>
          <p:cNvSpPr>
            <a:spLocks noGrp="1"/>
          </p:cNvSpPr>
          <p:nvPr>
            <p:ph type="body" sz="half" idx="2"/>
          </p:nvPr>
        </p:nvSpPr>
        <p:spPr>
          <a:xfrm>
            <a:off x="581192" y="5260126"/>
            <a:ext cx="11029617" cy="1343874"/>
          </a:xfrm>
        </p:spPr>
        <p:txBody>
          <a:bodyPr>
            <a:normAutofit fontScale="92500" lnSpcReduction="10000"/>
          </a:bodyPr>
          <a:lstStyle/>
          <a:p>
            <a:r>
              <a:rPr lang="en-CA" dirty="0">
                <a:latin typeface="Arial" panose="020B0604020202020204" pitchFamily="34" charset="0"/>
                <a:cs typeface="Arial" panose="020B0604020202020204" pitchFamily="34" charset="0"/>
              </a:rPr>
              <a:t>This is a very important area at Highlands. Many different services take place in this area. For example, the breakfast club meets here every morning, so kids can come visit with friends/staff while enjoying some delicious breakfast. Also in this area there are multiple offices that house our Students Services Teacher, School Counsellor, Youth Care Worker, and Aboriginal Education Support Worker. Other programs that utilize this area are the Highlands Parent Advisory Committee (PAC) for the weekly hot lunch program, and Highlands Running Club. </a:t>
            </a:r>
          </a:p>
        </p:txBody>
      </p:sp>
      <p:pic>
        <p:nvPicPr>
          <p:cNvPr id="8" name="Picture 7" descr="A picture containing indoor, television, photo, monitor&#10;&#10;Description automatically generated">
            <a:extLst>
              <a:ext uri="{FF2B5EF4-FFF2-40B4-BE49-F238E27FC236}">
                <a16:creationId xmlns:a16="http://schemas.microsoft.com/office/drawing/2014/main" id="{9475D979-A4C7-4301-B0F1-005762B88B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4007884" y="1121755"/>
            <a:ext cx="4176231" cy="3132174"/>
          </a:xfrm>
          <a:prstGeom prst="rect">
            <a:avLst/>
          </a:prstGeom>
        </p:spPr>
      </p:pic>
      <p:pic>
        <p:nvPicPr>
          <p:cNvPr id="5" name="Picture 4" descr="A room that has a sign on a wall&#10;&#10;Description automatically generated">
            <a:extLst>
              <a:ext uri="{FF2B5EF4-FFF2-40B4-BE49-F238E27FC236}">
                <a16:creationId xmlns:a16="http://schemas.microsoft.com/office/drawing/2014/main" id="{4EBB53D1-3DD3-460B-93BF-8A1BED183D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7617458" y="1196575"/>
            <a:ext cx="4320209" cy="3240157"/>
          </a:xfrm>
          <a:prstGeom prst="rect">
            <a:avLst/>
          </a:prstGeom>
        </p:spPr>
      </p:pic>
    </p:spTree>
    <p:extLst>
      <p:ext uri="{BB962C8B-B14F-4D97-AF65-F5344CB8AC3E}">
        <p14:creationId xmlns:p14="http://schemas.microsoft.com/office/powerpoint/2010/main" val="3483313902"/>
      </p:ext>
    </p:extLst>
  </p:cSld>
  <p:clrMapOvr>
    <a:masterClrMapping/>
  </p:clrMapOvr>
  <p:transition spd="slow" advClick="0" advTm="10000">
    <p:sndAc>
      <p:stSnd>
        <p:snd r:embed="rId2" name="chimes.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E08D4B6A-8113-4DFB-B82E-B60CAC8E0A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06DDC0F-849D-4DEA-86F1-31D5A2D458E2}"/>
              </a:ext>
            </a:extLst>
          </p:cNvPr>
          <p:cNvSpPr>
            <a:spLocks noGrp="1"/>
          </p:cNvSpPr>
          <p:nvPr>
            <p:ph type="title"/>
          </p:nvPr>
        </p:nvSpPr>
        <p:spPr>
          <a:xfrm>
            <a:off x="638620" y="788388"/>
            <a:ext cx="3511233" cy="1655691"/>
          </a:xfrm>
        </p:spPr>
        <p:txBody>
          <a:bodyPr vert="horz" lIns="91440" tIns="45720" rIns="91440" bIns="45720" rtlCol="0" anchor="ctr">
            <a:normAutofit/>
          </a:bodyPr>
          <a:lstStyle/>
          <a:p>
            <a:r>
              <a:rPr lang="en-US" sz="3600" dirty="0">
                <a:solidFill>
                  <a:schemeClr val="tx1"/>
                </a:solidFill>
              </a:rPr>
              <a:t>Student Services Teacher</a:t>
            </a:r>
          </a:p>
        </p:txBody>
      </p:sp>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Placeholder 4" descr="A picture containing indoor, man, food, table&#10;&#10;Description automatically generated">
            <a:extLst>
              <a:ext uri="{FF2B5EF4-FFF2-40B4-BE49-F238E27FC236}">
                <a16:creationId xmlns:a16="http://schemas.microsoft.com/office/drawing/2014/main" id="{61BA421C-43F4-45C4-A405-845F828E5EAF}"/>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val="0"/>
              </a:ext>
            </a:extLst>
          </a:blip>
          <a:srcRect r="17567"/>
          <a:stretch/>
        </p:blipFill>
        <p:spPr>
          <a:xfrm rot="5400000">
            <a:off x="5533077" y="552975"/>
            <a:ext cx="6505716" cy="5919061"/>
          </a:xfrm>
          <a:prstGeom prst="rect">
            <a:avLst/>
          </a:prstGeom>
        </p:spPr>
      </p:pic>
      <p:sp>
        <p:nvSpPr>
          <p:cNvPr id="7" name="Text Placeholder 6">
            <a:extLst>
              <a:ext uri="{FF2B5EF4-FFF2-40B4-BE49-F238E27FC236}">
                <a16:creationId xmlns:a16="http://schemas.microsoft.com/office/drawing/2014/main" id="{72C1E5AB-B819-484C-9E24-589196BE8E97}"/>
              </a:ext>
            </a:extLst>
          </p:cNvPr>
          <p:cNvSpPr>
            <a:spLocks noGrp="1"/>
          </p:cNvSpPr>
          <p:nvPr>
            <p:ph type="body" sz="half" idx="2"/>
          </p:nvPr>
        </p:nvSpPr>
        <p:spPr>
          <a:xfrm>
            <a:off x="581193" y="2444079"/>
            <a:ext cx="3568390" cy="3814196"/>
          </a:xfrm>
        </p:spPr>
        <p:txBody>
          <a:bodyPr>
            <a:normAutofit/>
          </a:bodyPr>
          <a:lstStyle/>
          <a:p>
            <a:r>
              <a:rPr lang="en-CA" dirty="0"/>
              <a:t>Mrs. Damant is our Student Services Teacher. She coordinates our Educational Assistants, organizes programs, and supports students in a variety of different ways.</a:t>
            </a:r>
          </a:p>
          <a:p>
            <a:r>
              <a:rPr lang="en-CA" dirty="0"/>
              <a:t>DID YOU KNOW? – Mrs. Damant likes birds and reading stories to kids. She especially likes reading stories about birds to kids. Maybe she even likes reading to birds.</a:t>
            </a:r>
          </a:p>
        </p:txBody>
      </p:sp>
    </p:spTree>
    <p:extLst>
      <p:ext uri="{BB962C8B-B14F-4D97-AF65-F5344CB8AC3E}">
        <p14:creationId xmlns:p14="http://schemas.microsoft.com/office/powerpoint/2010/main" val="3521914702"/>
      </p:ext>
    </p:extLst>
  </p:cSld>
  <p:clrMapOvr>
    <a:overrideClrMapping bg1="dk1" tx1="lt1" bg2="dk2" tx2="lt2" accent1="accent1" accent2="accent2" accent3="accent3" accent4="accent4" accent5="accent5" accent6="accent6" hlink="hlink" folHlink="folHlink"/>
  </p:clrMapOvr>
  <p:transition spd="slow" advClick="0" advTm="10000">
    <p:sndAc>
      <p:stSnd>
        <p:snd r:embed="rId2"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E81EAE5-A6FE-4306-8595-43EA7E4693A8}"/>
              </a:ext>
            </a:extLst>
          </p:cNvPr>
          <p:cNvSpPr>
            <a:spLocks noGrp="1"/>
          </p:cNvSpPr>
          <p:nvPr>
            <p:ph type="title"/>
          </p:nvPr>
        </p:nvSpPr>
        <p:spPr>
          <a:xfrm>
            <a:off x="609906" y="702156"/>
            <a:ext cx="3568661" cy="1188720"/>
          </a:xfrm>
        </p:spPr>
        <p:txBody>
          <a:bodyPr vert="horz" lIns="91440" tIns="45720" rIns="91440" bIns="45720" rtlCol="0" anchor="b">
            <a:normAutofit/>
          </a:bodyPr>
          <a:lstStyle/>
          <a:p>
            <a:r>
              <a:rPr lang="en-US" sz="2800" b="0" kern="1200" cap="all" dirty="0">
                <a:solidFill>
                  <a:schemeClr val="tx1">
                    <a:lumMod val="75000"/>
                    <a:lumOff val="25000"/>
                  </a:schemeClr>
                </a:solidFill>
                <a:latin typeface="+mj-lt"/>
                <a:ea typeface="+mj-ea"/>
                <a:cs typeface="+mj-cs"/>
              </a:rPr>
              <a:t>School Counsellor</a:t>
            </a:r>
          </a:p>
        </p:txBody>
      </p:sp>
      <p:sp>
        <p:nvSpPr>
          <p:cNvPr id="19" name="Rectangle 18">
            <a:extLst>
              <a:ext uri="{FF2B5EF4-FFF2-40B4-BE49-F238E27FC236}">
                <a16:creationId xmlns:a16="http://schemas.microsoft.com/office/drawing/2014/main"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9AA12F0A-5F5A-472C-95D1-FD109BDC3B79}"/>
              </a:ext>
            </a:extLst>
          </p:cNvPr>
          <p:cNvSpPr>
            <a:spLocks noGrp="1"/>
          </p:cNvSpPr>
          <p:nvPr>
            <p:ph type="body" sz="half" idx="2"/>
          </p:nvPr>
        </p:nvSpPr>
        <p:spPr>
          <a:xfrm>
            <a:off x="609906" y="2340864"/>
            <a:ext cx="3568661" cy="3634486"/>
          </a:xfrm>
        </p:spPr>
        <p:txBody>
          <a:bodyPr vert="horz" lIns="91440" tIns="45720" rIns="91440" bIns="45720" rtlCol="0" anchor="ctr">
            <a:normAutofit fontScale="92500" lnSpcReduction="20000"/>
          </a:bodyPr>
          <a:lstStyle/>
          <a:p>
            <a:pPr>
              <a:buFont typeface="Wingdings 2" panose="05020102010507070707" pitchFamily="18" charset="2"/>
              <a:buChar char=""/>
            </a:pPr>
            <a:r>
              <a:rPr lang="en-US" dirty="0"/>
              <a:t>Emily Popoff is our school counsellor who works out of our student services area. </a:t>
            </a:r>
          </a:p>
          <a:p>
            <a:pPr>
              <a:buFont typeface="Wingdings 2" panose="05020102010507070707" pitchFamily="18" charset="2"/>
              <a:buChar char=""/>
            </a:pPr>
            <a:r>
              <a:rPr lang="en-US" dirty="0"/>
              <a:t>She loves working with kids and families in the school and in the community as a registered clinical counsellor.</a:t>
            </a:r>
          </a:p>
          <a:p>
            <a:pPr>
              <a:buFont typeface="Wingdings 2" panose="05020102010507070707" pitchFamily="18" charset="2"/>
              <a:buChar char=""/>
            </a:pPr>
            <a:r>
              <a:rPr lang="en-US" dirty="0"/>
              <a:t>Emily believes that talking can be a big help for kids (and all people who are going through difficulties).</a:t>
            </a:r>
          </a:p>
          <a:p>
            <a:pPr>
              <a:buFont typeface="Wingdings 2" panose="05020102010507070707" pitchFamily="18" charset="2"/>
              <a:buChar char=""/>
            </a:pPr>
            <a:r>
              <a:rPr lang="en-US" dirty="0"/>
              <a:t>Counselling is meant to help people work through emotional problems and challenges that are troubling their day to day lives.</a:t>
            </a:r>
          </a:p>
        </p:txBody>
      </p:sp>
      <p:pic>
        <p:nvPicPr>
          <p:cNvPr id="6" name="Picture Placeholder 5" descr="A person standing in front of a forest&#10;&#10;Description automatically generated">
            <a:extLst>
              <a:ext uri="{FF2B5EF4-FFF2-40B4-BE49-F238E27FC236}">
                <a16:creationId xmlns:a16="http://schemas.microsoft.com/office/drawing/2014/main" id="{D2D171CE-B201-4DE0-84CB-6258135D43C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9748" r="-1" b="19748"/>
          <a:stretch/>
        </p:blipFill>
        <p:spPr>
          <a:xfrm>
            <a:off x="4654295" y="10"/>
            <a:ext cx="7537705" cy="6857990"/>
          </a:xfrm>
          <a:prstGeom prst="rect">
            <a:avLst/>
          </a:prstGeom>
        </p:spPr>
      </p:pic>
    </p:spTree>
    <p:extLst>
      <p:ext uri="{BB962C8B-B14F-4D97-AF65-F5344CB8AC3E}">
        <p14:creationId xmlns:p14="http://schemas.microsoft.com/office/powerpoint/2010/main" val="4096166373"/>
      </p:ext>
    </p:extLst>
  </p:cSld>
  <p:clrMapOvr>
    <a:masterClrMapping/>
  </p:clrMapOvr>
  <p:transition spd="slow" advClick="0" advTm="10000">
    <p:sndAc>
      <p:stSnd>
        <p:snd r:embed="rId2"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77B9557-4B7B-4D0B-88B3-206B2E62FA1A}"/>
              </a:ext>
            </a:extLst>
          </p:cNvPr>
          <p:cNvSpPr>
            <a:spLocks noGrp="1"/>
          </p:cNvSpPr>
          <p:nvPr>
            <p:ph type="title"/>
          </p:nvPr>
        </p:nvSpPr>
        <p:spPr>
          <a:xfrm>
            <a:off x="8013433" y="702156"/>
            <a:ext cx="3568661" cy="1188720"/>
          </a:xfrm>
        </p:spPr>
        <p:txBody>
          <a:bodyPr vert="horz" lIns="91440" tIns="45720" rIns="91440" bIns="45720" rtlCol="0" anchor="b">
            <a:normAutofit/>
          </a:bodyPr>
          <a:lstStyle/>
          <a:p>
            <a:r>
              <a:rPr lang="en-US" sz="2800" b="0" kern="1200" cap="all" dirty="0">
                <a:solidFill>
                  <a:schemeClr val="tx1">
                    <a:lumMod val="75000"/>
                    <a:lumOff val="25000"/>
                  </a:schemeClr>
                </a:solidFill>
                <a:latin typeface="+mj-lt"/>
                <a:ea typeface="+mj-ea"/>
                <a:cs typeface="+mj-cs"/>
              </a:rPr>
              <a:t>Youth Care Worker</a:t>
            </a:r>
          </a:p>
        </p:txBody>
      </p:sp>
      <p:pic>
        <p:nvPicPr>
          <p:cNvPr id="6" name="Picture Placeholder 5" descr="A person wearing glasses and smiling at the camera&#10;&#10;Description automatically generated">
            <a:extLst>
              <a:ext uri="{FF2B5EF4-FFF2-40B4-BE49-F238E27FC236}">
                <a16:creationId xmlns:a16="http://schemas.microsoft.com/office/drawing/2014/main" id="{C763D181-F591-4D17-8AB1-D2666F43C87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933" r="-1" b="3931"/>
          <a:stretch/>
        </p:blipFill>
        <p:spPr>
          <a:xfrm>
            <a:off x="20" y="10"/>
            <a:ext cx="7537685" cy="6857990"/>
          </a:xfrm>
          <a:prstGeom prst="rect">
            <a:avLst/>
          </a:prstGeom>
        </p:spPr>
      </p:pic>
      <p:sp>
        <p:nvSpPr>
          <p:cNvPr id="32" name="Rectangle 31">
            <a:extLst>
              <a:ext uri="{FF2B5EF4-FFF2-40B4-BE49-F238E27FC236}">
                <a16:creationId xmlns:a16="http://schemas.microsoft.com/office/drawing/2014/main"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2B5AD4A8-A555-4997-8DB3-316798ACE6C1}"/>
              </a:ext>
            </a:extLst>
          </p:cNvPr>
          <p:cNvSpPr>
            <a:spLocks noGrp="1"/>
          </p:cNvSpPr>
          <p:nvPr>
            <p:ph type="body" sz="half" idx="2"/>
          </p:nvPr>
        </p:nvSpPr>
        <p:spPr>
          <a:xfrm>
            <a:off x="8013433" y="1890876"/>
            <a:ext cx="3971044" cy="4084474"/>
          </a:xfrm>
        </p:spPr>
        <p:txBody>
          <a:bodyPr vert="horz" lIns="91440" tIns="45720" rIns="91440" bIns="45720" rtlCol="0" anchor="ctr">
            <a:normAutofit/>
          </a:bodyPr>
          <a:lstStyle/>
          <a:p>
            <a:pPr>
              <a:buFont typeface="Wingdings 2" panose="05020102010507070707" pitchFamily="18" charset="2"/>
              <a:buChar char=""/>
            </a:pPr>
            <a:r>
              <a:rPr lang="en-US" dirty="0"/>
              <a:t>Ms. Reid is our Youth Care Worker. She helps students learn how be kind and work with others. She leads programs in the classrooms and friendship groups to help students feel connected to their school. </a:t>
            </a:r>
          </a:p>
          <a:p>
            <a:pPr>
              <a:buFont typeface="Wingdings 2" panose="05020102010507070707" pitchFamily="18" charset="2"/>
              <a:buChar char=""/>
            </a:pPr>
            <a:r>
              <a:rPr lang="en-US" dirty="0"/>
              <a:t>DID YOU KNOW? – Ms. Reid has had many different pets in her life. Some included a Tarantula named Sparky (she lived 25yrs), an iguana, a monkey, guinea pigs, a rabbit, dogs, cats, turtles and much more!</a:t>
            </a:r>
          </a:p>
        </p:txBody>
      </p:sp>
    </p:spTree>
    <p:extLst>
      <p:ext uri="{BB962C8B-B14F-4D97-AF65-F5344CB8AC3E}">
        <p14:creationId xmlns:p14="http://schemas.microsoft.com/office/powerpoint/2010/main" val="1412895781"/>
      </p:ext>
    </p:extLst>
  </p:cSld>
  <p:clrMapOvr>
    <a:masterClrMapping/>
  </p:clrMapOvr>
  <p:transition spd="slow" advClick="0" advTm="10000">
    <p:sndAc>
      <p:stSnd>
        <p:snd r:embed="rId2"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1BB56EB9-078F-4952-AC1F-149C7A0AE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3772EE4-ED5E-4D3A-A306-B22CF86678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CC813F3-9826-4BB4-802D-E76068B4EB6F}"/>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sz="2600" b="0" kern="1200" cap="all" dirty="0">
                <a:solidFill>
                  <a:srgbClr val="FFFFFF"/>
                </a:solidFill>
                <a:latin typeface="+mj-lt"/>
                <a:ea typeface="+mj-ea"/>
                <a:cs typeface="+mj-cs"/>
              </a:rPr>
              <a:t>ABORIGINAL EDUCATION SUPPORT WORKER</a:t>
            </a:r>
          </a:p>
        </p:txBody>
      </p:sp>
      <p:sp>
        <p:nvSpPr>
          <p:cNvPr id="38" name="Rectangle 37">
            <a:extLst>
              <a:ext uri="{FF2B5EF4-FFF2-40B4-BE49-F238E27FC236}">
                <a16:creationId xmlns:a16="http://schemas.microsoft.com/office/drawing/2014/main" id="{10058680-D07C-4893-B2B7-91543F18AB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7B42427A-0A1F-4A55-8705-D9179F1E0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2" name="Rectangle 41">
            <a:extLst>
              <a:ext uri="{FF2B5EF4-FFF2-40B4-BE49-F238E27FC236}">
                <a16:creationId xmlns:a16="http://schemas.microsoft.com/office/drawing/2014/main" id="{EE54A6FE-D8CB-48A3-900B-053D4EBD3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FEF16166-C14F-4FED-A47C-7DA45F88ADA1}"/>
              </a:ext>
            </a:extLst>
          </p:cNvPr>
          <p:cNvSpPr>
            <a:spLocks noGrp="1"/>
          </p:cNvSpPr>
          <p:nvPr>
            <p:ph type="body" sz="half" idx="2"/>
          </p:nvPr>
        </p:nvSpPr>
        <p:spPr>
          <a:xfrm>
            <a:off x="671513" y="2536031"/>
            <a:ext cx="3123783" cy="3671936"/>
          </a:xfrm>
        </p:spPr>
        <p:txBody>
          <a:bodyPr vert="horz" lIns="91440" tIns="45720" rIns="91440" bIns="45720" rtlCol="0" anchor="t">
            <a:normAutofit/>
          </a:bodyPr>
          <a:lstStyle/>
          <a:p>
            <a:pPr>
              <a:buFont typeface="Wingdings 2" panose="05020102010507070707" pitchFamily="18" charset="2"/>
              <a:buChar char=""/>
            </a:pPr>
            <a:r>
              <a:rPr lang="en-US" dirty="0">
                <a:solidFill>
                  <a:srgbClr val="FFFFFF"/>
                </a:solidFill>
              </a:rPr>
              <a:t> Ms. Palmer supports many of the students in our school. She provides many Aboriginal based experiences for all our students. </a:t>
            </a:r>
          </a:p>
          <a:p>
            <a:pPr>
              <a:buFont typeface="Wingdings 2" panose="05020102010507070707" pitchFamily="18" charset="2"/>
              <a:buChar char=""/>
            </a:pPr>
            <a:r>
              <a:rPr lang="en-US" dirty="0">
                <a:solidFill>
                  <a:srgbClr val="FFFFFF"/>
                </a:solidFill>
              </a:rPr>
              <a:t>Ms. Palmer’s favorite part of her job is bringing Aboriginal Elders and Artists into our school to share their knowledge with our students.</a:t>
            </a:r>
          </a:p>
          <a:p>
            <a:pPr>
              <a:buFont typeface="Wingdings 2" panose="05020102010507070707" pitchFamily="18" charset="2"/>
              <a:buChar char=""/>
            </a:pPr>
            <a:r>
              <a:rPr lang="en-US" dirty="0">
                <a:solidFill>
                  <a:srgbClr val="FFFFFF"/>
                </a:solidFill>
              </a:rPr>
              <a:t>She also loves being a grandma and farm mom in her free time.</a:t>
            </a:r>
          </a:p>
        </p:txBody>
      </p:sp>
      <p:pic>
        <p:nvPicPr>
          <p:cNvPr id="6" name="Picture Placeholder 5" descr="A person holding a cat&#10;&#10;Description automatically generated">
            <a:extLst>
              <a:ext uri="{FF2B5EF4-FFF2-40B4-BE49-F238E27FC236}">
                <a16:creationId xmlns:a16="http://schemas.microsoft.com/office/drawing/2014/main" id="{B4328284-2BC7-40EC-BEA0-BE5A2515D54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6204" b="16254"/>
          <a:stretch/>
        </p:blipFill>
        <p:spPr>
          <a:xfrm>
            <a:off x="4241830" y="601200"/>
            <a:ext cx="7503636" cy="5789365"/>
          </a:xfrm>
          <a:prstGeom prst="rect">
            <a:avLst/>
          </a:prstGeom>
        </p:spPr>
      </p:pic>
    </p:spTree>
    <p:extLst>
      <p:ext uri="{BB962C8B-B14F-4D97-AF65-F5344CB8AC3E}">
        <p14:creationId xmlns:p14="http://schemas.microsoft.com/office/powerpoint/2010/main" val="1071491502"/>
      </p:ext>
    </p:extLst>
  </p:cSld>
  <p:clrMapOvr>
    <a:overrideClrMapping bg1="dk1" tx1="lt1" bg2="dk2" tx2="lt2" accent1="accent1" accent2="accent2" accent3="accent3" accent4="accent4" accent5="accent5" accent6="accent6" hlink="hlink" folHlink="folHlink"/>
  </p:clrMapOvr>
  <p:transition spd="slow" advClick="0" advTm="10000">
    <p:sndAc>
      <p:stSnd>
        <p:snd r:embed="rId2"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124E1A04-39B9-40B4-9262-CDD9ED7520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61">
            <a:extLst>
              <a:ext uri="{FF2B5EF4-FFF2-40B4-BE49-F238E27FC236}">
                <a16:creationId xmlns:a16="http://schemas.microsoft.com/office/drawing/2014/main" id="{581B9858-A5E9-4EB2-830E-72BB81A84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63">
            <a:extLst>
              <a:ext uri="{FF2B5EF4-FFF2-40B4-BE49-F238E27FC236}">
                <a16:creationId xmlns:a16="http://schemas.microsoft.com/office/drawing/2014/main" id="{C83B291D-F718-46F4-AF9D-812BD00323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65">
            <a:extLst>
              <a:ext uri="{FF2B5EF4-FFF2-40B4-BE49-F238E27FC236}">
                <a16:creationId xmlns:a16="http://schemas.microsoft.com/office/drawing/2014/main" id="{26CE20F2-4BFC-4B5B-B1B9-B3A04E58FC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460"/>
            <a:ext cx="12192139" cy="6858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cabinet, white, refrigerator, kitchen&#10;&#10;Description automatically generated">
            <a:extLst>
              <a:ext uri="{FF2B5EF4-FFF2-40B4-BE49-F238E27FC236}">
                <a16:creationId xmlns:a16="http://schemas.microsoft.com/office/drawing/2014/main" id="{BE46AFF4-59AF-444A-8B60-3123505E0D8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2555" b="12558"/>
          <a:stretch/>
        </p:blipFill>
        <p:spPr>
          <a:xfrm rot="5400000">
            <a:off x="3027409" y="1503104"/>
            <a:ext cx="6858000" cy="3851789"/>
          </a:xfrm>
          <a:prstGeom prst="rect">
            <a:avLst/>
          </a:prstGeom>
        </p:spPr>
      </p:pic>
      <p:pic>
        <p:nvPicPr>
          <p:cNvPr id="21" name="Picture Placeholder 20" descr="A picture containing indoor, small, building, sitting&#10;&#10;Description automatically generated">
            <a:extLst>
              <a:ext uri="{FF2B5EF4-FFF2-40B4-BE49-F238E27FC236}">
                <a16:creationId xmlns:a16="http://schemas.microsoft.com/office/drawing/2014/main" id="{76D14E54-7621-48FC-AF8A-804F0EE43607}"/>
              </a:ext>
            </a:extLst>
          </p:cNvPr>
          <p:cNvPicPr>
            <a:picLocks noGrp="1" noChangeAspect="1"/>
          </p:cNvPicPr>
          <p:nvPr>
            <p:ph type="pic" idx="1"/>
          </p:nvPr>
        </p:nvPicPr>
        <p:blipFill rotWithShape="1">
          <a:blip r:embed="rId4" cstate="hqprint">
            <a:extLst>
              <a:ext uri="{28A0092B-C50C-407E-A947-70E740481C1C}">
                <a14:useLocalDpi xmlns:a14="http://schemas.microsoft.com/office/drawing/2010/main" val="0"/>
              </a:ext>
            </a:extLst>
          </a:blip>
          <a:srcRect l="28630" r="28631" b="1"/>
          <a:stretch/>
        </p:blipFill>
        <p:spPr>
          <a:xfrm rot="5400000">
            <a:off x="984656" y="-984654"/>
            <a:ext cx="2608957" cy="4578272"/>
          </a:xfrm>
          <a:prstGeom prst="rect">
            <a:avLst/>
          </a:prstGeom>
        </p:spPr>
      </p:pic>
      <p:sp>
        <p:nvSpPr>
          <p:cNvPr id="68" name="Rectangle 67">
            <a:extLst>
              <a:ext uri="{FF2B5EF4-FFF2-40B4-BE49-F238E27FC236}">
                <a16:creationId xmlns:a16="http://schemas.microsoft.com/office/drawing/2014/main" id="{2C2811D4-5347-4268-B736-DF29160D75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2054"/>
            <a:ext cx="4576634" cy="4235946"/>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9B3EDC2-D904-4CDB-BFEF-53E68D23D8DC}"/>
              </a:ext>
            </a:extLst>
          </p:cNvPr>
          <p:cNvSpPr>
            <a:spLocks noGrp="1"/>
          </p:cNvSpPr>
          <p:nvPr>
            <p:ph type="title"/>
          </p:nvPr>
        </p:nvSpPr>
        <p:spPr>
          <a:xfrm>
            <a:off x="584200" y="3066618"/>
            <a:ext cx="3412067" cy="850174"/>
          </a:xfrm>
        </p:spPr>
        <p:txBody>
          <a:bodyPr vert="horz" lIns="91440" tIns="45720" rIns="91440" bIns="45720" rtlCol="0" anchor="ctr">
            <a:normAutofit/>
          </a:bodyPr>
          <a:lstStyle/>
          <a:p>
            <a:r>
              <a:rPr lang="en-US" sz="2600" b="0" kern="1200" cap="all" dirty="0">
                <a:solidFill>
                  <a:srgbClr val="FFFFFF"/>
                </a:solidFill>
                <a:latin typeface="+mj-lt"/>
                <a:ea typeface="+mj-ea"/>
                <a:cs typeface="+mj-cs"/>
              </a:rPr>
              <a:t>The Sensory Room</a:t>
            </a:r>
          </a:p>
        </p:txBody>
      </p:sp>
      <p:sp>
        <p:nvSpPr>
          <p:cNvPr id="70" name="Rectangle 69">
            <a:extLst>
              <a:ext uri="{FF2B5EF4-FFF2-40B4-BE49-F238E27FC236}">
                <a16:creationId xmlns:a16="http://schemas.microsoft.com/office/drawing/2014/main" id="{C9313C9E-0227-4919-B36E-DE3343267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E1BB2466-999A-4491-8952-DB681960AD55}"/>
              </a:ext>
            </a:extLst>
          </p:cNvPr>
          <p:cNvSpPr>
            <a:spLocks noGrp="1"/>
          </p:cNvSpPr>
          <p:nvPr>
            <p:ph type="body" sz="half" idx="2"/>
          </p:nvPr>
        </p:nvSpPr>
        <p:spPr>
          <a:xfrm>
            <a:off x="581193" y="4102059"/>
            <a:ext cx="3415074" cy="2154552"/>
          </a:xfrm>
        </p:spPr>
        <p:txBody>
          <a:bodyPr vert="horz" lIns="91440" tIns="45720" rIns="91440" bIns="45720" rtlCol="0" anchor="t">
            <a:normAutofit/>
          </a:bodyPr>
          <a:lstStyle/>
          <a:p>
            <a:pPr>
              <a:buFont typeface="Wingdings 2" panose="05020102010507070707" pitchFamily="18" charset="2"/>
              <a:buChar char=""/>
            </a:pPr>
            <a:r>
              <a:rPr lang="en-US" cap="all" dirty="0">
                <a:solidFill>
                  <a:srgbClr val="FFFFFF"/>
                </a:solidFill>
              </a:rPr>
              <a:t>Our Sensory Room has specialized equipment that helps some of our students build on their Self regulation skills, fine/ Gross motor skills and focus.</a:t>
            </a:r>
          </a:p>
        </p:txBody>
      </p:sp>
      <p:sp>
        <p:nvSpPr>
          <p:cNvPr id="72" name="Rectangle 71">
            <a:extLst>
              <a:ext uri="{FF2B5EF4-FFF2-40B4-BE49-F238E27FC236}">
                <a16:creationId xmlns:a16="http://schemas.microsoft.com/office/drawing/2014/main" id="{74EFA34C-3CB6-4E42-AA45-8B85EB878A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 picture containing indoor, small, sitting, room&#10;&#10;Description automatically generated">
            <a:extLst>
              <a:ext uri="{FF2B5EF4-FFF2-40B4-BE49-F238E27FC236}">
                <a16:creationId xmlns:a16="http://schemas.microsoft.com/office/drawing/2014/main" id="{A62AF764-C942-4A71-8E9C-7CEC0DF5035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25932"/>
          <a:stretch/>
        </p:blipFill>
        <p:spPr>
          <a:xfrm rot="5400000">
            <a:off x="6858150" y="1523680"/>
            <a:ext cx="6858000" cy="3809697"/>
          </a:xfrm>
          <a:prstGeom prst="rect">
            <a:avLst/>
          </a:prstGeom>
        </p:spPr>
      </p:pic>
      <p:sp>
        <p:nvSpPr>
          <p:cNvPr id="74" name="Rectangle 73">
            <a:extLst>
              <a:ext uri="{FF2B5EF4-FFF2-40B4-BE49-F238E27FC236}">
                <a16:creationId xmlns:a16="http://schemas.microsoft.com/office/drawing/2014/main" id="{154D46EC-BBDD-4492-86BC-7AC7F34E5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8597" y="-460"/>
            <a:ext cx="9144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3751060"/>
      </p:ext>
    </p:extLst>
  </p:cSld>
  <p:clrMapOvr>
    <a:overrideClrMapping bg1="dk1" tx1="lt1" bg2="dk2" tx2="lt2" accent1="accent1" accent2="accent2" accent3="accent3" accent4="accent4" accent5="accent5" accent6="accent6" hlink="hlink" folHlink="folHlink"/>
  </p:clrMapOvr>
  <p:transition spd="slow" advClick="0" advTm="10000">
    <p:sndAc>
      <p:stSnd>
        <p:snd r:embed="rId2"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09C830-20F1-455B-BE18-9140C0D78CB9}"/>
              </a:ext>
            </a:extLst>
          </p:cNvPr>
          <p:cNvSpPr>
            <a:spLocks noGrp="1"/>
          </p:cNvSpPr>
          <p:nvPr>
            <p:ph type="title"/>
          </p:nvPr>
        </p:nvSpPr>
        <p:spPr>
          <a:xfrm>
            <a:off x="8013433" y="702156"/>
            <a:ext cx="3568661" cy="1188720"/>
          </a:xfrm>
        </p:spPr>
        <p:txBody>
          <a:bodyPr vert="horz" lIns="91440" tIns="45720" rIns="91440" bIns="45720" rtlCol="0" anchor="b">
            <a:normAutofit fontScale="90000"/>
          </a:bodyPr>
          <a:lstStyle/>
          <a:p>
            <a:r>
              <a:rPr lang="en-US" sz="2800" b="0" kern="1200" cap="all" dirty="0">
                <a:solidFill>
                  <a:schemeClr val="tx1">
                    <a:lumMod val="75000"/>
                    <a:lumOff val="25000"/>
                  </a:schemeClr>
                </a:solidFill>
                <a:latin typeface="+mj-lt"/>
                <a:ea typeface="+mj-ea"/>
                <a:cs typeface="+mj-cs"/>
              </a:rPr>
              <a:t>Highlands Elementary school</a:t>
            </a:r>
          </a:p>
        </p:txBody>
      </p:sp>
      <p:pic>
        <p:nvPicPr>
          <p:cNvPr id="6" name="Picture Placeholder 5" descr="A tall building&#10;&#10;Description automatically generated">
            <a:extLst>
              <a:ext uri="{FF2B5EF4-FFF2-40B4-BE49-F238E27FC236}">
                <a16:creationId xmlns:a16="http://schemas.microsoft.com/office/drawing/2014/main" id="{60134574-769D-4B0F-A444-37B0360514C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00" r="30464" b="1"/>
          <a:stretch/>
        </p:blipFill>
        <p:spPr>
          <a:xfrm rot="5400000">
            <a:off x="339852" y="-339852"/>
            <a:ext cx="6858000" cy="7537705"/>
          </a:xfrm>
          <a:prstGeom prst="rect">
            <a:avLst/>
          </a:prstGeom>
        </p:spPr>
      </p:pic>
      <p:sp>
        <p:nvSpPr>
          <p:cNvPr id="19" name="Rectangle 18">
            <a:extLst>
              <a:ext uri="{FF2B5EF4-FFF2-40B4-BE49-F238E27FC236}">
                <a16:creationId xmlns:a16="http://schemas.microsoft.com/office/drawing/2014/main"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BCF3AEC7-C83E-48B8-97D0-11F9A8B6DB71}"/>
              </a:ext>
            </a:extLst>
          </p:cNvPr>
          <p:cNvSpPr>
            <a:spLocks noGrp="1"/>
          </p:cNvSpPr>
          <p:nvPr>
            <p:ph type="body" sz="half" idx="2"/>
          </p:nvPr>
        </p:nvSpPr>
        <p:spPr>
          <a:xfrm>
            <a:off x="8013433" y="2340864"/>
            <a:ext cx="3568661" cy="3634486"/>
          </a:xfrm>
        </p:spPr>
        <p:txBody>
          <a:bodyPr vert="horz" lIns="91440" tIns="45720" rIns="91440" bIns="45720" rtlCol="0" anchor="ctr">
            <a:normAutofit/>
          </a:bodyPr>
          <a:lstStyle/>
          <a:p>
            <a:pPr>
              <a:buFont typeface="Wingdings 2" panose="05020102010507070707" pitchFamily="18" charset="2"/>
              <a:buChar char=""/>
            </a:pPr>
            <a:r>
              <a:rPr lang="en-US" dirty="0"/>
              <a:t>Highlands School opened in November 1977.</a:t>
            </a:r>
          </a:p>
          <a:p>
            <a:pPr>
              <a:buFont typeface="Wingdings 2" panose="05020102010507070707" pitchFamily="18" charset="2"/>
              <a:buChar char=""/>
            </a:pPr>
            <a:r>
              <a:rPr lang="en-US" dirty="0"/>
              <a:t>The school is located at 3300 7</a:t>
            </a:r>
            <a:r>
              <a:rPr lang="en-US" baseline="30000" dirty="0"/>
              <a:t>th</a:t>
            </a:r>
            <a:r>
              <a:rPr lang="en-US" dirty="0"/>
              <a:t> St S. Cranbrook, British Columbia.</a:t>
            </a:r>
          </a:p>
          <a:p>
            <a:pPr>
              <a:buFont typeface="Wingdings 2" panose="05020102010507070707" pitchFamily="18" charset="2"/>
              <a:buChar char=""/>
            </a:pPr>
            <a:r>
              <a:rPr lang="en-US" dirty="0"/>
              <a:t>The schools phone number is 250-489-4391.</a:t>
            </a:r>
          </a:p>
        </p:txBody>
      </p:sp>
    </p:spTree>
    <p:extLst>
      <p:ext uri="{BB962C8B-B14F-4D97-AF65-F5344CB8AC3E}">
        <p14:creationId xmlns:p14="http://schemas.microsoft.com/office/powerpoint/2010/main" val="1629499451"/>
      </p:ext>
    </p:extLst>
  </p:cSld>
  <p:clrMapOvr>
    <a:masterClrMapping/>
  </p:clrMapOvr>
  <p:transition spd="slow" advClick="0" advTm="10000">
    <p:sndAc>
      <p:stSnd>
        <p:snd r:embed="rId2"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B56EB9-078F-4952-AC1F-149C7A0AE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3772EE4-ED5E-4D3A-A306-B22CF86678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904DF41-D835-4B55-924B-72F4BA6BB177}"/>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sz="2800" b="0" kern="1200" cap="all" dirty="0">
                <a:solidFill>
                  <a:srgbClr val="FFFFFF"/>
                </a:solidFill>
                <a:latin typeface="+mj-lt"/>
                <a:ea typeface="+mj-ea"/>
                <a:cs typeface="+mj-cs"/>
              </a:rPr>
              <a:t>The Courtyard</a:t>
            </a:r>
          </a:p>
        </p:txBody>
      </p:sp>
      <p:sp>
        <p:nvSpPr>
          <p:cNvPr id="21" name="Rectangle 20">
            <a:extLst>
              <a:ext uri="{FF2B5EF4-FFF2-40B4-BE49-F238E27FC236}">
                <a16:creationId xmlns:a16="http://schemas.microsoft.com/office/drawing/2014/main" id="{10058680-D07C-4893-B2B7-91543F18AB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B42427A-0A1F-4A55-8705-D9179F1E0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EE54A6FE-D8CB-48A3-900B-053D4EBD3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35614A96-E66E-4401-A373-68ED908A2561}"/>
              </a:ext>
            </a:extLst>
          </p:cNvPr>
          <p:cNvSpPr>
            <a:spLocks noGrp="1"/>
          </p:cNvSpPr>
          <p:nvPr>
            <p:ph type="body" sz="half" idx="2"/>
          </p:nvPr>
        </p:nvSpPr>
        <p:spPr>
          <a:xfrm>
            <a:off x="671513" y="2536031"/>
            <a:ext cx="3123783" cy="3671936"/>
          </a:xfrm>
        </p:spPr>
        <p:txBody>
          <a:bodyPr vert="horz" lIns="91440" tIns="45720" rIns="91440" bIns="45720" rtlCol="0" anchor="t">
            <a:normAutofit/>
          </a:bodyPr>
          <a:lstStyle/>
          <a:p>
            <a:pPr>
              <a:buFont typeface="Wingdings 2" panose="05020102010507070707" pitchFamily="18" charset="2"/>
              <a:buChar char=""/>
            </a:pPr>
            <a:r>
              <a:rPr lang="en-US" dirty="0">
                <a:solidFill>
                  <a:srgbClr val="FFFFFF"/>
                </a:solidFill>
              </a:rPr>
              <a:t>Highlands classrooms follow hallways that encase a special little area. The courtyard is a special outdoor space in which our students/classes can go and play, explore nature, or even just sit and visit or read their favorite book.</a:t>
            </a:r>
          </a:p>
        </p:txBody>
      </p:sp>
      <p:pic>
        <p:nvPicPr>
          <p:cNvPr id="6" name="Picture Placeholder 5" descr="A tree in front of a house&#10;&#10;Description automatically generated">
            <a:extLst>
              <a:ext uri="{FF2B5EF4-FFF2-40B4-BE49-F238E27FC236}">
                <a16:creationId xmlns:a16="http://schemas.microsoft.com/office/drawing/2014/main" id="{02754704-888D-49FB-BEB2-64B3FFCD33B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7926" r="24208"/>
          <a:stretch/>
        </p:blipFill>
        <p:spPr>
          <a:xfrm rot="5400000">
            <a:off x="5098966" y="-255934"/>
            <a:ext cx="5789365" cy="7503636"/>
          </a:xfrm>
          <a:prstGeom prst="rect">
            <a:avLst/>
          </a:prstGeom>
        </p:spPr>
      </p:pic>
    </p:spTree>
    <p:extLst>
      <p:ext uri="{BB962C8B-B14F-4D97-AF65-F5344CB8AC3E}">
        <p14:creationId xmlns:p14="http://schemas.microsoft.com/office/powerpoint/2010/main" val="529257975"/>
      </p:ext>
    </p:extLst>
  </p:cSld>
  <p:clrMapOvr>
    <a:overrideClrMapping bg1="dk1" tx1="lt1" bg2="dk2" tx2="lt2" accent1="accent1" accent2="accent2" accent3="accent3" accent4="accent4" accent5="accent5" accent6="accent6" hlink="hlink" folHlink="folHlink"/>
  </p:clrMapOvr>
  <p:transition spd="slow" advClick="0" advTm="10000">
    <p:sndAc>
      <p:stSnd>
        <p:snd r:embed="rId2" name="chimes.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CFB8A1-787C-4884-AA99-6A14077F56DE}"/>
              </a:ext>
            </a:extLst>
          </p:cNvPr>
          <p:cNvSpPr>
            <a:spLocks noGrp="1"/>
          </p:cNvSpPr>
          <p:nvPr>
            <p:ph type="title"/>
          </p:nvPr>
        </p:nvSpPr>
        <p:spPr>
          <a:xfrm>
            <a:off x="609906" y="702156"/>
            <a:ext cx="3568661" cy="1188720"/>
          </a:xfrm>
        </p:spPr>
        <p:txBody>
          <a:bodyPr vert="horz" lIns="91440" tIns="45720" rIns="91440" bIns="45720" rtlCol="0" anchor="b">
            <a:normAutofit/>
          </a:bodyPr>
          <a:lstStyle/>
          <a:p>
            <a:r>
              <a:rPr lang="en-US" sz="2800" b="0" kern="1200" cap="all" dirty="0">
                <a:solidFill>
                  <a:schemeClr val="tx1">
                    <a:lumMod val="75000"/>
                    <a:lumOff val="25000"/>
                  </a:schemeClr>
                </a:solidFill>
                <a:latin typeface="+mj-lt"/>
                <a:ea typeface="+mj-ea"/>
                <a:cs typeface="+mj-cs"/>
              </a:rPr>
              <a:t>The WORM Hut</a:t>
            </a:r>
          </a:p>
        </p:txBody>
      </p:sp>
      <p:sp>
        <p:nvSpPr>
          <p:cNvPr id="19" name="Rectangle 18">
            <a:extLst>
              <a:ext uri="{FF2B5EF4-FFF2-40B4-BE49-F238E27FC236}">
                <a16:creationId xmlns:a16="http://schemas.microsoft.com/office/drawing/2014/main"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E7E0E808-9F9D-4E55-9568-9B3CC04D2C89}"/>
              </a:ext>
            </a:extLst>
          </p:cNvPr>
          <p:cNvSpPr>
            <a:spLocks noGrp="1"/>
          </p:cNvSpPr>
          <p:nvPr>
            <p:ph type="body" sz="half" idx="2"/>
          </p:nvPr>
        </p:nvSpPr>
        <p:spPr>
          <a:xfrm>
            <a:off x="609906" y="2340864"/>
            <a:ext cx="3568661" cy="3634486"/>
          </a:xfrm>
        </p:spPr>
        <p:txBody>
          <a:bodyPr vert="horz" lIns="91440" tIns="45720" rIns="91440" bIns="45720" rtlCol="0" anchor="ctr">
            <a:normAutofit/>
          </a:bodyPr>
          <a:lstStyle/>
          <a:p>
            <a:pPr>
              <a:buFont typeface="Wingdings 2" panose="05020102010507070707" pitchFamily="18" charset="2"/>
              <a:buChar char=""/>
            </a:pPr>
            <a:r>
              <a:rPr lang="en-US" dirty="0"/>
              <a:t>The Worm Hut is a just one of the special clubs your child could be apart of. This club ran by our very own Mrs. Ackert. The children learn about composting and how to become a special keeper of the earth.</a:t>
            </a:r>
          </a:p>
          <a:p>
            <a:pPr>
              <a:buFont typeface="Wingdings 2" panose="05020102010507070707" pitchFamily="18" charset="2"/>
              <a:buChar char=""/>
            </a:pPr>
            <a:r>
              <a:rPr lang="en-US" dirty="0"/>
              <a:t>Do you like Wiggly Worms? If so you could help us in the Worm Hut.</a:t>
            </a:r>
          </a:p>
        </p:txBody>
      </p:sp>
      <p:pic>
        <p:nvPicPr>
          <p:cNvPr id="6" name="Picture Placeholder 5" descr="A picture containing sitting, green, black, table&#10;&#10;Description automatically generated">
            <a:extLst>
              <a:ext uri="{FF2B5EF4-FFF2-40B4-BE49-F238E27FC236}">
                <a16:creationId xmlns:a16="http://schemas.microsoft.com/office/drawing/2014/main" id="{C916CE4A-B11F-44E7-B7E5-8B983DD4609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755" r="23009" b="1"/>
          <a:stretch/>
        </p:blipFill>
        <p:spPr>
          <a:xfrm rot="5400000">
            <a:off x="4994147" y="-339852"/>
            <a:ext cx="6858000" cy="7537705"/>
          </a:xfrm>
          <a:prstGeom prst="rect">
            <a:avLst/>
          </a:prstGeom>
        </p:spPr>
      </p:pic>
    </p:spTree>
    <p:extLst>
      <p:ext uri="{BB962C8B-B14F-4D97-AF65-F5344CB8AC3E}">
        <p14:creationId xmlns:p14="http://schemas.microsoft.com/office/powerpoint/2010/main" val="4231052552"/>
      </p:ext>
    </p:extLst>
  </p:cSld>
  <p:clrMapOvr>
    <a:masterClrMapping/>
  </p:clrMapOvr>
  <p:transition spd="slow" advClick="0" advTm="10000">
    <p:sndAc>
      <p:stSnd>
        <p:snd r:embed="rId2"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7F2BB43-1E8B-40A7-9733-9AEE76BFE2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2F2499BD-C67D-4CD4-9747-4DCC7EF1F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0D02CAC-A533-4E24-84A6-B3171E16A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FAAAB002-E48E-4009-828A-511F7A8280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overed, white, refrigerator&#10;&#10;Description automatically generated">
            <a:extLst>
              <a:ext uri="{FF2B5EF4-FFF2-40B4-BE49-F238E27FC236}">
                <a16:creationId xmlns:a16="http://schemas.microsoft.com/office/drawing/2014/main" id="{268D0145-10E4-42E7-95EA-E4C346102B05}"/>
              </a:ext>
            </a:extLst>
          </p:cNvPr>
          <p:cNvPicPr>
            <a:picLocks noChangeAspect="1"/>
          </p:cNvPicPr>
          <p:nvPr/>
        </p:nvPicPr>
        <p:blipFill rotWithShape="1">
          <a:blip r:embed="rId3">
            <a:extLst>
              <a:ext uri="{28A0092B-C50C-407E-A947-70E740481C1C}">
                <a14:useLocalDpi xmlns:a14="http://schemas.microsoft.com/office/drawing/2010/main" val="0"/>
              </a:ext>
            </a:extLst>
          </a:blip>
          <a:srcRect l="28945" r="4888"/>
          <a:stretch/>
        </p:blipFill>
        <p:spPr>
          <a:xfrm>
            <a:off x="20" y="10"/>
            <a:ext cx="6050260" cy="6857990"/>
          </a:xfrm>
          <a:prstGeom prst="rect">
            <a:avLst/>
          </a:prstGeom>
        </p:spPr>
      </p:pic>
      <p:sp>
        <p:nvSpPr>
          <p:cNvPr id="21" name="Rectangle 20">
            <a:extLst>
              <a:ext uri="{FF2B5EF4-FFF2-40B4-BE49-F238E27FC236}">
                <a16:creationId xmlns:a16="http://schemas.microsoft.com/office/drawing/2014/main" id="{97EF55D5-23F0-4398-B16B-AEF5778C30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423123"/>
            <a:ext cx="4216219"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FDF32581-CAA1-43C6-8532-DC56C8435C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01200"/>
            <a:ext cx="4214869" cy="575705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952351C-C3C1-4027-B08D-1265F9887A30}"/>
              </a:ext>
            </a:extLst>
          </p:cNvPr>
          <p:cNvSpPr>
            <a:spLocks noGrp="1"/>
          </p:cNvSpPr>
          <p:nvPr>
            <p:ph type="title"/>
          </p:nvPr>
        </p:nvSpPr>
        <p:spPr>
          <a:xfrm>
            <a:off x="678531" y="895831"/>
            <a:ext cx="3730810" cy="1247938"/>
          </a:xfrm>
        </p:spPr>
        <p:txBody>
          <a:bodyPr vert="horz" lIns="91440" tIns="45720" rIns="91440" bIns="45720" rtlCol="0" anchor="ctr">
            <a:normAutofit/>
          </a:bodyPr>
          <a:lstStyle/>
          <a:p>
            <a:pPr algn="ctr"/>
            <a:r>
              <a:rPr lang="en-US" sz="2600" dirty="0">
                <a:solidFill>
                  <a:srgbClr val="FFFFFF"/>
                </a:solidFill>
              </a:rPr>
              <a:t>Social Emotional learning centre</a:t>
            </a:r>
            <a:br>
              <a:rPr lang="en-US" sz="2600" dirty="0">
                <a:solidFill>
                  <a:srgbClr val="FFFFFF"/>
                </a:solidFill>
              </a:rPr>
            </a:br>
            <a:r>
              <a:rPr lang="en-US" sz="2600" dirty="0">
                <a:solidFill>
                  <a:srgbClr val="FFFFFF"/>
                </a:solidFill>
              </a:rPr>
              <a:t>(SELC)</a:t>
            </a:r>
            <a:endParaRPr lang="en-US" sz="2600" b="0" kern="1200" cap="all"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97339F59-E0D9-4C01-862A-506BA3F19D18}"/>
              </a:ext>
            </a:extLst>
          </p:cNvPr>
          <p:cNvSpPr>
            <a:spLocks noGrp="1"/>
          </p:cNvSpPr>
          <p:nvPr>
            <p:ph type="body" sz="half" idx="2"/>
          </p:nvPr>
        </p:nvSpPr>
        <p:spPr>
          <a:xfrm>
            <a:off x="678531" y="2438399"/>
            <a:ext cx="3730810" cy="3505201"/>
          </a:xfrm>
        </p:spPr>
        <p:txBody>
          <a:bodyPr vert="horz" lIns="91440" tIns="45720" rIns="91440" bIns="45720" rtlCol="0" anchor="ctr">
            <a:normAutofit fontScale="85000" lnSpcReduction="20000"/>
          </a:bodyPr>
          <a:lstStyle/>
          <a:p>
            <a:r>
              <a:rPr lang="en-US" dirty="0">
                <a:solidFill>
                  <a:srgbClr val="FFFFFF"/>
                </a:solidFill>
              </a:rPr>
              <a:t>SELC fosters an inclusive learning environment that embraces the developmental needs of primary students who require social emotional support in elementary schools throughout School District 5.</a:t>
            </a:r>
          </a:p>
          <a:p>
            <a:r>
              <a:rPr lang="en-US" dirty="0">
                <a:solidFill>
                  <a:srgbClr val="FFFFFF"/>
                </a:solidFill>
              </a:rPr>
              <a:t>SELC enables students to learn valuable social emotional skills while maintaining daily connections with their home schools. Primary students from various elementary schools to participate in afternoon social emotional learning in a Highlands classroom. Students are supported in transferring their newly acquired skills back to their home classroom by the SELC team.</a:t>
            </a:r>
          </a:p>
          <a:p>
            <a:endParaRPr lang="en-US" dirty="0">
              <a:solidFill>
                <a:srgbClr val="FFFFFF"/>
              </a:solidFill>
            </a:endParaRPr>
          </a:p>
          <a:p>
            <a:pPr>
              <a:buFont typeface="Wingdings 2" panose="05020102010507070707" pitchFamily="18" charset="2"/>
              <a:buChar char=""/>
            </a:pPr>
            <a:endParaRPr lang="en-US" dirty="0">
              <a:solidFill>
                <a:srgbClr val="FFFFFF"/>
              </a:solidFill>
            </a:endParaRPr>
          </a:p>
        </p:txBody>
      </p:sp>
      <p:sp>
        <p:nvSpPr>
          <p:cNvPr id="25" name="Rectangle 24">
            <a:extLst>
              <a:ext uri="{FF2B5EF4-FFF2-40B4-BE49-F238E27FC236}">
                <a16:creationId xmlns:a16="http://schemas.microsoft.com/office/drawing/2014/main" id="{B6E0069B-89A8-4C7F-8EE0-7699DCB66B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460"/>
            <a:ext cx="9144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Placeholder 5" descr="A room that has a sign on a wall&#10;&#10;Description automatically generated">
            <a:extLst>
              <a:ext uri="{FF2B5EF4-FFF2-40B4-BE49-F238E27FC236}">
                <a16:creationId xmlns:a16="http://schemas.microsoft.com/office/drawing/2014/main" id="{59633FA6-2C7B-4FA6-BE84-9997E92910B8}"/>
              </a:ext>
            </a:extLst>
          </p:cNvPr>
          <p:cNvPicPr>
            <a:picLocks noGrp="1" noChangeAspect="1"/>
          </p:cNvPicPr>
          <p:nvPr>
            <p:ph type="pic" idx="1"/>
          </p:nvPr>
        </p:nvPicPr>
        <p:blipFill rotWithShape="1">
          <a:blip r:embed="rId4" cstate="hqprint">
            <a:extLst>
              <a:ext uri="{28A0092B-C50C-407E-A947-70E740481C1C}">
                <a14:useLocalDpi xmlns:a14="http://schemas.microsoft.com/office/drawing/2010/main" val="0"/>
              </a:ext>
            </a:extLst>
          </a:blip>
          <a:srcRect l="3930" r="11080" b="2"/>
          <a:stretch/>
        </p:blipFill>
        <p:spPr>
          <a:xfrm rot="5400000">
            <a:off x="5738706" y="404706"/>
            <a:ext cx="6856307" cy="6050280"/>
          </a:xfrm>
          <a:prstGeom prst="rect">
            <a:avLst/>
          </a:prstGeom>
        </p:spPr>
      </p:pic>
    </p:spTree>
    <p:extLst>
      <p:ext uri="{BB962C8B-B14F-4D97-AF65-F5344CB8AC3E}">
        <p14:creationId xmlns:p14="http://schemas.microsoft.com/office/powerpoint/2010/main" val="4273563345"/>
      </p:ext>
    </p:extLst>
  </p:cSld>
  <p:clrMapOvr>
    <a:overrideClrMapping bg1="dk1" tx1="lt1" bg2="dk2" tx2="lt2" accent1="accent1" accent2="accent2" accent3="accent3" accent4="accent4" accent5="accent5" accent6="accent6" hlink="hlink" folHlink="folHlink"/>
  </p:clrMapOvr>
  <p:transition spd="slow" advClick="0" advTm="10000">
    <p:sndAc>
      <p:stSnd>
        <p:snd r:embed="rId2"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9712A7B-8D58-4F1B-8559-950D73C933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813" r="39679" b="2"/>
          <a:stretch/>
        </p:blipFill>
        <p:spPr>
          <a:xfrm rot="5400000">
            <a:off x="1296507" y="-11764"/>
            <a:ext cx="2702558" cy="4013020"/>
          </a:xfrm>
          <a:prstGeom prst="rect">
            <a:avLst/>
          </a:prstGeom>
        </p:spPr>
      </p:pic>
      <p:pic>
        <p:nvPicPr>
          <p:cNvPr id="5" name="Picture 4" descr="A picture containing purple, table, computer, room&#10;&#10;Description automatically generated">
            <a:extLst>
              <a:ext uri="{FF2B5EF4-FFF2-40B4-BE49-F238E27FC236}">
                <a16:creationId xmlns:a16="http://schemas.microsoft.com/office/drawing/2014/main" id="{EB381A23-B212-43E0-9826-481DB62CD5F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 r="-1" b="10023"/>
          <a:stretch/>
        </p:blipFill>
        <p:spPr>
          <a:xfrm>
            <a:off x="643467" y="3509433"/>
            <a:ext cx="4010830" cy="2705099"/>
          </a:xfrm>
          <a:prstGeom prst="rect">
            <a:avLst/>
          </a:prstGeom>
        </p:spPr>
      </p:pic>
      <p:pic>
        <p:nvPicPr>
          <p:cNvPr id="3" name="Picture 2" descr="A picture containing colorful, decorated, sitting, painted&#10;&#10;Description automatically generated">
            <a:extLst>
              <a:ext uri="{FF2B5EF4-FFF2-40B4-BE49-F238E27FC236}">
                <a16:creationId xmlns:a16="http://schemas.microsoft.com/office/drawing/2014/main" id="{2E2B2BC7-89AE-4820-B225-701B65E2612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597" r="29372"/>
          <a:stretch/>
        </p:blipFill>
        <p:spPr>
          <a:xfrm rot="5400000">
            <a:off x="5395050" y="61050"/>
            <a:ext cx="5571066" cy="6735900"/>
          </a:xfrm>
          <a:prstGeom prst="rect">
            <a:avLst/>
          </a:prstGeom>
        </p:spPr>
      </p:pic>
      <p:sp>
        <p:nvSpPr>
          <p:cNvPr id="8" name="TextBox 7">
            <a:extLst>
              <a:ext uri="{FF2B5EF4-FFF2-40B4-BE49-F238E27FC236}">
                <a16:creationId xmlns:a16="http://schemas.microsoft.com/office/drawing/2014/main" id="{BABF1396-C53B-46D2-BC6C-478FDE89356F}"/>
              </a:ext>
            </a:extLst>
          </p:cNvPr>
          <p:cNvSpPr txBox="1"/>
          <p:nvPr/>
        </p:nvSpPr>
        <p:spPr>
          <a:xfrm>
            <a:off x="3413311" y="4172578"/>
            <a:ext cx="5042647" cy="2123658"/>
          </a:xfrm>
          <a:prstGeom prst="rect">
            <a:avLst/>
          </a:prstGeom>
          <a:noFill/>
        </p:spPr>
        <p:txBody>
          <a:bodyPr wrap="square" rtlCol="0">
            <a:spAutoFit/>
          </a:bodyPr>
          <a:lstStyle/>
          <a:p>
            <a:pPr algn="ctr"/>
            <a:r>
              <a:rPr lang="en-CA" sz="4400" b="1" dirty="0">
                <a:solidFill>
                  <a:schemeClr val="bg1"/>
                </a:solidFill>
                <a:latin typeface="Arial Black" panose="020B0A04020102020204" pitchFamily="34" charset="0"/>
              </a:rPr>
              <a:t>SHOW YOUR HIGHLANDS PRIDE!</a:t>
            </a:r>
          </a:p>
        </p:txBody>
      </p:sp>
    </p:spTree>
    <p:extLst>
      <p:ext uri="{BB962C8B-B14F-4D97-AF65-F5344CB8AC3E}">
        <p14:creationId xmlns:p14="http://schemas.microsoft.com/office/powerpoint/2010/main" val="1816208110"/>
      </p:ext>
    </p:extLst>
  </p:cSld>
  <p:clrMapOvr>
    <a:overrideClrMapping bg1="dk1" tx1="lt1" bg2="dk2" tx2="lt2" accent1="accent1" accent2="accent2" accent3="accent3" accent4="accent4" accent5="accent5" accent6="accent6" hlink="hlink" folHlink="folHlink"/>
  </p:clrMapOvr>
  <p:transition spd="slow" advClick="0" advTm="10000">
    <p:sndAc>
      <p:stSnd>
        <p:snd r:embed="rId2" name="chimes.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96C8BAF-68F3-4B78-B238-35DF5D8656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4F4CD6D0-5A87-4BA2-A13A-0E40511C3CF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5" name="Rectangle 14">
              <a:extLst>
                <a:ext uri="{FF2B5EF4-FFF2-40B4-BE49-F238E27FC236}">
                  <a16:creationId xmlns:a16="http://schemas.microsoft.com/office/drawing/2014/main" id="{5877EAC0-2063-444D-8EE9-72FED2E03B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155BF8-661A-4F4A-B4EC-923105C692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 name="Picture 6" descr="A picture containing indoor, window, table, hanging&#10;&#10;Description automatically generated">
            <a:extLst>
              <a:ext uri="{FF2B5EF4-FFF2-40B4-BE49-F238E27FC236}">
                <a16:creationId xmlns:a16="http://schemas.microsoft.com/office/drawing/2014/main" id="{4AC7220F-702B-472A-86A0-5968577515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71644" y="1672893"/>
            <a:ext cx="4279392" cy="3209544"/>
          </a:xfrm>
          <a:prstGeom prst="rect">
            <a:avLst/>
          </a:prstGeom>
        </p:spPr>
      </p:pic>
      <p:grpSp>
        <p:nvGrpSpPr>
          <p:cNvPr id="18" name="Group 17">
            <a:extLst>
              <a:ext uri="{FF2B5EF4-FFF2-40B4-BE49-F238E27FC236}">
                <a16:creationId xmlns:a16="http://schemas.microsoft.com/office/drawing/2014/main" id="{E9537076-EF48-4F72-9164-FD8260D550A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9" name="Rectangle 18">
              <a:extLst>
                <a:ext uri="{FF2B5EF4-FFF2-40B4-BE49-F238E27FC236}">
                  <a16:creationId xmlns:a16="http://schemas.microsoft.com/office/drawing/2014/main" id="{689673CB-C48B-4D05-B6E4-B88CD5BAA0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6C31A20-B341-476E-8C04-A26C87E149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descr="A picture containing food&#10;&#10;Description automatically generated">
            <a:extLst>
              <a:ext uri="{FF2B5EF4-FFF2-40B4-BE49-F238E27FC236}">
                <a16:creationId xmlns:a16="http://schemas.microsoft.com/office/drawing/2014/main" id="{53A5191D-4FA1-4B2D-9B63-78CCF4907D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3952409" y="1672893"/>
            <a:ext cx="4279392" cy="3209544"/>
          </a:xfrm>
          <a:prstGeom prst="rect">
            <a:avLst/>
          </a:prstGeom>
        </p:spPr>
      </p:pic>
      <p:grpSp>
        <p:nvGrpSpPr>
          <p:cNvPr id="22" name="Group 21">
            <a:extLst>
              <a:ext uri="{FF2B5EF4-FFF2-40B4-BE49-F238E27FC236}">
                <a16:creationId xmlns:a16="http://schemas.microsoft.com/office/drawing/2014/main" id="{6EFC3492-86BD-4D75-B5B4-C2DBFE0BD1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3" name="Rectangle 22">
              <a:extLst>
                <a:ext uri="{FF2B5EF4-FFF2-40B4-BE49-F238E27FC236}">
                  <a16:creationId xmlns:a16="http://schemas.microsoft.com/office/drawing/2014/main" id="{F72E5074-2516-4705-BFF1-F508394A0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2259E4C-F24C-4180-AEC3-76255D535E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5" name="Picture 4" descr="A picture containing indoor, building, table, floor&#10;&#10;Description automatically generated">
            <a:extLst>
              <a:ext uri="{FF2B5EF4-FFF2-40B4-BE49-F238E27FC236}">
                <a16:creationId xmlns:a16="http://schemas.microsoft.com/office/drawing/2014/main" id="{4E93E6BD-31CD-422F-B805-5741F3A1B72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7740963" y="1672893"/>
            <a:ext cx="4279392" cy="3209544"/>
          </a:xfrm>
          <a:prstGeom prst="rect">
            <a:avLst/>
          </a:prstGeom>
        </p:spPr>
      </p:pic>
      <p:sp>
        <p:nvSpPr>
          <p:cNvPr id="9" name="Rectangle 8">
            <a:extLst>
              <a:ext uri="{FF2B5EF4-FFF2-40B4-BE49-F238E27FC236}">
                <a16:creationId xmlns:a16="http://schemas.microsoft.com/office/drawing/2014/main" id="{BDFF1103-FD3B-40CF-8A8B-371A6A857652}"/>
              </a:ext>
            </a:extLst>
          </p:cNvPr>
          <p:cNvSpPr/>
          <p:nvPr/>
        </p:nvSpPr>
        <p:spPr>
          <a:xfrm rot="10800000" flipV="1">
            <a:off x="3151467" y="6003257"/>
            <a:ext cx="5881275" cy="523220"/>
          </a:xfrm>
          <a:prstGeom prst="rect">
            <a:avLst/>
          </a:prstGeom>
        </p:spPr>
        <p:txBody>
          <a:bodyPr wrap="square">
            <a:spAutoFit/>
          </a:bodyPr>
          <a:lstStyle/>
          <a:p>
            <a:pPr algn="ctr"/>
            <a:r>
              <a:rPr lang="en-US" sz="2800" dirty="0">
                <a:ln w="0"/>
                <a:solidFill>
                  <a:schemeClr val="accent4">
                    <a:lumMod val="50000"/>
                  </a:schemeClr>
                </a:solidFill>
                <a:effectLst>
                  <a:outerShdw blurRad="38100" dist="19050" dir="2700000" algn="tl" rotWithShape="0">
                    <a:schemeClr val="dk1">
                      <a:alpha val="40000"/>
                    </a:schemeClr>
                  </a:outerShdw>
                </a:effectLst>
                <a:latin typeface="Arial Black" panose="020B0A04020102020204" pitchFamily="34" charset="0"/>
              </a:rPr>
              <a:t>HIGHLANDS FUN!</a:t>
            </a:r>
          </a:p>
        </p:txBody>
      </p:sp>
    </p:spTree>
    <p:extLst>
      <p:ext uri="{BB962C8B-B14F-4D97-AF65-F5344CB8AC3E}">
        <p14:creationId xmlns:p14="http://schemas.microsoft.com/office/powerpoint/2010/main" val="3229026265"/>
      </p:ext>
    </p:extLst>
  </p:cSld>
  <p:clrMapOvr>
    <a:masterClrMapping/>
  </p:clrMapOvr>
  <p:transition spd="slow" advClick="0" advTm="10000">
    <p:sndAc>
      <p:stSnd>
        <p:snd r:embed="rId2"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C266B9D-DC87-430A-8D3A-2E83639A17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54B162D-1BD7-41E0-844F-F94AE2CE2B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1264404B-1C0F-4383-8FC3-A3E3264AA4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619F5C88-C232-4D01-8DB1-8A0C673DDB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 close up of a sign&#10;&#10;Description automatically generated">
            <a:extLst>
              <a:ext uri="{FF2B5EF4-FFF2-40B4-BE49-F238E27FC236}">
                <a16:creationId xmlns:a16="http://schemas.microsoft.com/office/drawing/2014/main" id="{639E4A1A-4399-4AD0-A270-C4BEF333FF15}"/>
              </a:ext>
            </a:extLst>
          </p:cNvPr>
          <p:cNvPicPr>
            <a:picLocks noChangeAspect="1"/>
          </p:cNvPicPr>
          <p:nvPr/>
        </p:nvPicPr>
        <p:blipFill rotWithShape="1">
          <a:blip r:embed="rId3">
            <a:extLst>
              <a:ext uri="{28A0092B-C50C-407E-A947-70E740481C1C}">
                <a14:useLocalDpi xmlns:a14="http://schemas.microsoft.com/office/drawing/2010/main" val="0"/>
              </a:ext>
            </a:extLst>
          </a:blip>
          <a:srcRect l="29495" t="-5049" r="35966" b="5048"/>
          <a:stretch/>
        </p:blipFill>
        <p:spPr>
          <a:xfrm rot="5400000">
            <a:off x="3634946" y="-2434914"/>
            <a:ext cx="5200321" cy="11292143"/>
          </a:xfrm>
          <a:prstGeom prst="rect">
            <a:avLst/>
          </a:prstGeom>
        </p:spPr>
      </p:pic>
      <p:sp>
        <p:nvSpPr>
          <p:cNvPr id="44" name="Rectangle 43">
            <a:extLst>
              <a:ext uri="{FF2B5EF4-FFF2-40B4-BE49-F238E27FC236}">
                <a16:creationId xmlns:a16="http://schemas.microsoft.com/office/drawing/2014/main" id="{1EEE7F17-8E08-4C69-8E22-661908E6DF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23477849"/>
      </p:ext>
    </p:extLst>
  </p:cSld>
  <p:clrMapOvr>
    <a:masterClrMapping/>
  </p:clrMapOvr>
  <p:transition spd="slow" advClick="0" advTm="10000">
    <p:sndAc>
      <p:stSnd>
        <p:snd r:embed="rId2" name="chimes.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05729A4-6F0F-4423-AD0C-EF27345E6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204CB79E-F775-42E6-994C-D5FA8C176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3AAB5B94-95EF-4963-859C-1FA406D62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Placeholder 9" descr="A sign on the side of a building&#10;&#10;Description automatically generated">
            <a:extLst>
              <a:ext uri="{FF2B5EF4-FFF2-40B4-BE49-F238E27FC236}">
                <a16:creationId xmlns:a16="http://schemas.microsoft.com/office/drawing/2014/main" id="{05715CDC-753A-46D3-8AEC-31E1A26DF96B}"/>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val="0"/>
              </a:ext>
            </a:extLst>
          </a:blip>
          <a:srcRect t="12940" b="12060"/>
          <a:stretch/>
        </p:blipFill>
        <p:spPr>
          <a:xfrm rot="10800000">
            <a:off x="1775539" y="738018"/>
            <a:ext cx="8635902" cy="4857696"/>
          </a:xfrm>
          <a:prstGeom prst="rect">
            <a:avLst/>
          </a:prstGeom>
        </p:spPr>
      </p:pic>
      <p:sp>
        <p:nvSpPr>
          <p:cNvPr id="14" name="TextBox 13">
            <a:extLst>
              <a:ext uri="{FF2B5EF4-FFF2-40B4-BE49-F238E27FC236}">
                <a16:creationId xmlns:a16="http://schemas.microsoft.com/office/drawing/2014/main" id="{4051828E-B630-44DB-A338-B06C027D23CB}"/>
              </a:ext>
            </a:extLst>
          </p:cNvPr>
          <p:cNvSpPr txBox="1"/>
          <p:nvPr/>
        </p:nvSpPr>
        <p:spPr>
          <a:xfrm>
            <a:off x="1057256" y="5451231"/>
            <a:ext cx="10072468" cy="1200329"/>
          </a:xfrm>
          <a:prstGeom prst="rect">
            <a:avLst/>
          </a:prstGeom>
          <a:noFill/>
        </p:spPr>
        <p:txBody>
          <a:bodyPr wrap="square" rtlCol="0">
            <a:spAutoFit/>
          </a:bodyPr>
          <a:lstStyle/>
          <a:p>
            <a:pPr algn="ctr"/>
            <a:r>
              <a:rPr lang="en-CA" dirty="0">
                <a:latin typeface="Arial Black" panose="020B0A04020102020204" pitchFamily="34" charset="0"/>
              </a:rPr>
              <a:t>We would like to acknowledge that we are teaching and learning on the ancestral and unceded territory of the Ktunaxa people. In particular, we honour the ?Aq’ am and Tobacco Plains communities. We thank them for this privilege.</a:t>
            </a:r>
          </a:p>
        </p:txBody>
      </p:sp>
    </p:spTree>
    <p:extLst>
      <p:ext uri="{BB962C8B-B14F-4D97-AF65-F5344CB8AC3E}">
        <p14:creationId xmlns:p14="http://schemas.microsoft.com/office/powerpoint/2010/main" val="2023044305"/>
      </p:ext>
    </p:extLst>
  </p:cSld>
  <p:clrMapOvr>
    <a:masterClrMapping/>
  </p:clrMapOvr>
  <p:transition spd="slow" advClick="0" advTm="10000">
    <p:sndAc>
      <p:stSnd>
        <p:snd r:embed="rId2" name="chimes.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C10E64B-782F-47B5-B29E-83E127D64E1F}"/>
              </a:ext>
            </a:extLst>
          </p:cNvPr>
          <p:cNvSpPr>
            <a:spLocks noGrp="1"/>
          </p:cNvSpPr>
          <p:nvPr>
            <p:ph type="title"/>
          </p:nvPr>
        </p:nvSpPr>
        <p:spPr>
          <a:xfrm>
            <a:off x="8013433" y="702156"/>
            <a:ext cx="3568661" cy="1188720"/>
          </a:xfrm>
        </p:spPr>
        <p:txBody>
          <a:bodyPr vert="horz" lIns="91440" tIns="45720" rIns="91440" bIns="45720" rtlCol="0" anchor="b">
            <a:normAutofit/>
          </a:bodyPr>
          <a:lstStyle/>
          <a:p>
            <a:pPr algn="ctr"/>
            <a:r>
              <a:rPr lang="en-US" sz="2800" b="1" kern="1200" cap="all" dirty="0">
                <a:solidFill>
                  <a:schemeClr val="tx1">
                    <a:lumMod val="75000"/>
                    <a:lumOff val="25000"/>
                  </a:schemeClr>
                </a:solidFill>
                <a:latin typeface="Arial Black" panose="020B0A04020102020204" pitchFamily="34" charset="0"/>
              </a:rPr>
              <a:t>Highland Huskies</a:t>
            </a:r>
          </a:p>
        </p:txBody>
      </p:sp>
      <p:pic>
        <p:nvPicPr>
          <p:cNvPr id="6" name="Picture Placeholder 5" descr="A picture containing building, photo, sitting, side&#10;&#10;Description automatically generated">
            <a:extLst>
              <a:ext uri="{FF2B5EF4-FFF2-40B4-BE49-F238E27FC236}">
                <a16:creationId xmlns:a16="http://schemas.microsoft.com/office/drawing/2014/main" id="{309717CE-28E7-486F-B9C1-24A498DC0C3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5881" r="15883" b="1"/>
          <a:stretch/>
        </p:blipFill>
        <p:spPr>
          <a:xfrm rot="5400000">
            <a:off x="339852" y="-339852"/>
            <a:ext cx="6858000" cy="7537705"/>
          </a:xfrm>
          <a:prstGeom prst="rect">
            <a:avLst/>
          </a:prstGeom>
        </p:spPr>
      </p:pic>
      <p:sp>
        <p:nvSpPr>
          <p:cNvPr id="19" name="Rectangle 18">
            <a:extLst>
              <a:ext uri="{FF2B5EF4-FFF2-40B4-BE49-F238E27FC236}">
                <a16:creationId xmlns:a16="http://schemas.microsoft.com/office/drawing/2014/main"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BFA155CC-7534-4789-A8C1-CE685AC78C69}"/>
              </a:ext>
            </a:extLst>
          </p:cNvPr>
          <p:cNvSpPr>
            <a:spLocks noGrp="1"/>
          </p:cNvSpPr>
          <p:nvPr>
            <p:ph type="body" sz="half" idx="2"/>
          </p:nvPr>
        </p:nvSpPr>
        <p:spPr>
          <a:xfrm>
            <a:off x="8013433" y="2340864"/>
            <a:ext cx="3568661" cy="3634486"/>
          </a:xfrm>
        </p:spPr>
        <p:txBody>
          <a:bodyPr vert="horz" lIns="91440" tIns="45720" rIns="91440" bIns="45720" rtlCol="0" anchor="ctr">
            <a:normAutofit fontScale="92500" lnSpcReduction="10000"/>
          </a:bodyPr>
          <a:lstStyle/>
          <a:p>
            <a:pPr algn="ctr"/>
            <a:r>
              <a:rPr lang="en-US" u="sng" dirty="0">
                <a:solidFill>
                  <a:schemeClr val="accent4">
                    <a:lumMod val="75000"/>
                  </a:schemeClr>
                </a:solidFill>
                <a:latin typeface="Arial Black" panose="020B0A04020102020204" pitchFamily="34" charset="0"/>
              </a:rPr>
              <a:t>Highlands Huskies Cheer</a:t>
            </a:r>
          </a:p>
          <a:p>
            <a:pPr algn="ctr"/>
            <a:r>
              <a:rPr lang="en-US" dirty="0">
                <a:solidFill>
                  <a:schemeClr val="accent4">
                    <a:lumMod val="75000"/>
                  </a:schemeClr>
                </a:solidFill>
                <a:latin typeface="Arial Black" panose="020B0A04020102020204" pitchFamily="34" charset="0"/>
              </a:rPr>
              <a:t>Highlands Huskies say it loud.</a:t>
            </a:r>
          </a:p>
          <a:p>
            <a:pPr algn="ctr"/>
            <a:r>
              <a:rPr lang="en-US" dirty="0">
                <a:solidFill>
                  <a:schemeClr val="accent4">
                    <a:lumMod val="75000"/>
                  </a:schemeClr>
                </a:solidFill>
                <a:latin typeface="Arial Black" panose="020B0A04020102020204" pitchFamily="34" charset="0"/>
              </a:rPr>
              <a:t>Highlands Huskies say it proud.</a:t>
            </a:r>
          </a:p>
          <a:p>
            <a:pPr algn="ctr"/>
            <a:r>
              <a:rPr lang="en-US" dirty="0">
                <a:solidFill>
                  <a:schemeClr val="accent4">
                    <a:lumMod val="75000"/>
                  </a:schemeClr>
                </a:solidFill>
                <a:latin typeface="Arial Black" panose="020B0A04020102020204" pitchFamily="34" charset="0"/>
              </a:rPr>
              <a:t>Highlands Huskies hear us shout,</a:t>
            </a:r>
          </a:p>
          <a:p>
            <a:pPr algn="ctr"/>
            <a:r>
              <a:rPr lang="en-US" dirty="0">
                <a:solidFill>
                  <a:schemeClr val="accent4">
                    <a:lumMod val="75000"/>
                  </a:schemeClr>
                </a:solidFill>
                <a:latin typeface="Arial Black" panose="020B0A04020102020204" pitchFamily="34" charset="0"/>
              </a:rPr>
              <a:t>We will help each other out!</a:t>
            </a:r>
          </a:p>
          <a:p>
            <a:pPr algn="ctr"/>
            <a:r>
              <a:rPr lang="en-US" dirty="0">
                <a:solidFill>
                  <a:schemeClr val="accent4">
                    <a:lumMod val="75000"/>
                  </a:schemeClr>
                </a:solidFill>
                <a:latin typeface="Arial Black" panose="020B0A04020102020204" pitchFamily="34" charset="0"/>
              </a:rPr>
              <a:t>Highlands Huskies we believe,</a:t>
            </a:r>
          </a:p>
          <a:p>
            <a:pPr algn="ctr"/>
            <a:r>
              <a:rPr lang="en-US" dirty="0">
                <a:solidFill>
                  <a:schemeClr val="accent4">
                    <a:lumMod val="75000"/>
                  </a:schemeClr>
                </a:solidFill>
                <a:latin typeface="Arial Black" panose="020B0A04020102020204" pitchFamily="34" charset="0"/>
              </a:rPr>
              <a:t>Watch how much we can achieve!</a:t>
            </a:r>
          </a:p>
          <a:p>
            <a:pPr algn="ctr"/>
            <a:r>
              <a:rPr lang="en-US" dirty="0">
                <a:solidFill>
                  <a:schemeClr val="accent4">
                    <a:lumMod val="75000"/>
                  </a:schemeClr>
                </a:solidFill>
                <a:latin typeface="Arial Black" panose="020B0A04020102020204" pitchFamily="34" charset="0"/>
              </a:rPr>
              <a:t>GO HUSKIES!</a:t>
            </a:r>
          </a:p>
        </p:txBody>
      </p:sp>
    </p:spTree>
    <p:extLst>
      <p:ext uri="{BB962C8B-B14F-4D97-AF65-F5344CB8AC3E}">
        <p14:creationId xmlns:p14="http://schemas.microsoft.com/office/powerpoint/2010/main" val="4037094004"/>
      </p:ext>
    </p:extLst>
  </p:cSld>
  <p:clrMapOvr>
    <a:masterClrMapping/>
  </p:clrMapOvr>
  <p:transition spd="slow" advClick="0" advTm="10000">
    <p:sndAc>
      <p:stSnd>
        <p:snd r:embed="rId2" name="chimes.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16">
            <a:extLst>
              <a:ext uri="{FF2B5EF4-FFF2-40B4-BE49-F238E27FC236}">
                <a16:creationId xmlns:a16="http://schemas.microsoft.com/office/drawing/2014/main"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8C26FA6-B35E-47AF-8E75-EDF2F9AC9C84}"/>
              </a:ext>
            </a:extLst>
          </p:cNvPr>
          <p:cNvSpPr>
            <a:spLocks noGrp="1"/>
          </p:cNvSpPr>
          <p:nvPr>
            <p:ph type="title"/>
          </p:nvPr>
        </p:nvSpPr>
        <p:spPr>
          <a:xfrm>
            <a:off x="609906" y="702156"/>
            <a:ext cx="3568661" cy="1188720"/>
          </a:xfrm>
        </p:spPr>
        <p:txBody>
          <a:bodyPr vert="horz" lIns="91440" tIns="45720" rIns="91440" bIns="45720" rtlCol="0" anchor="b">
            <a:normAutofit/>
          </a:bodyPr>
          <a:lstStyle/>
          <a:p>
            <a:pPr algn="ctr"/>
            <a:r>
              <a:rPr lang="en-US" sz="2800" b="1" kern="1200" cap="all" dirty="0">
                <a:solidFill>
                  <a:schemeClr val="tx1">
                    <a:lumMod val="95000"/>
                    <a:lumOff val="5000"/>
                  </a:schemeClr>
                </a:solidFill>
                <a:latin typeface="Arial Black" panose="020B0A04020102020204" pitchFamily="34" charset="0"/>
              </a:rPr>
              <a:t>Meet our Principal</a:t>
            </a:r>
          </a:p>
        </p:txBody>
      </p:sp>
      <p:sp>
        <p:nvSpPr>
          <p:cNvPr id="25" name="Rectangle 18">
            <a:extLst>
              <a:ext uri="{FF2B5EF4-FFF2-40B4-BE49-F238E27FC236}">
                <a16:creationId xmlns:a16="http://schemas.microsoft.com/office/drawing/2014/main"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367E4E4E-F7FE-43CB-96CD-2126FA404877}"/>
              </a:ext>
            </a:extLst>
          </p:cNvPr>
          <p:cNvSpPr>
            <a:spLocks noGrp="1"/>
          </p:cNvSpPr>
          <p:nvPr>
            <p:ph type="body" sz="half" idx="2"/>
          </p:nvPr>
        </p:nvSpPr>
        <p:spPr>
          <a:xfrm>
            <a:off x="609906" y="2340864"/>
            <a:ext cx="3568661" cy="3634486"/>
          </a:xfrm>
        </p:spPr>
        <p:txBody>
          <a:bodyPr vert="horz" lIns="91440" tIns="45720" rIns="91440" bIns="45720" rtlCol="0" anchor="ctr">
            <a:normAutofit/>
          </a:bodyPr>
          <a:lstStyle/>
          <a:p>
            <a:pPr>
              <a:buFont typeface="Wingdings 2" panose="05020102010507070707" pitchFamily="18" charset="2"/>
              <a:buChar char=""/>
            </a:pPr>
            <a:r>
              <a:rPr lang="en-US" dirty="0"/>
              <a:t>This is Mr. Johnson, he is the leader of the huskies pack. </a:t>
            </a:r>
          </a:p>
          <a:p>
            <a:pPr>
              <a:buFont typeface="Wingdings 2" panose="05020102010507070707" pitchFamily="18" charset="2"/>
              <a:buChar char=""/>
            </a:pPr>
            <a:r>
              <a:rPr lang="en-US" dirty="0"/>
              <a:t>Mr. Johnson has been our principal here at Highlands for just over three years.</a:t>
            </a:r>
          </a:p>
          <a:p>
            <a:pPr>
              <a:buFont typeface="Wingdings 2" panose="05020102010507070707" pitchFamily="18" charset="2"/>
              <a:buChar char=""/>
            </a:pPr>
            <a:r>
              <a:rPr lang="en-US" dirty="0"/>
              <a:t>DID YOU KNOW?- Mr. Johnson has three sons, they all play hockey and Mr. Johnson loves coaching hockey.</a:t>
            </a:r>
          </a:p>
        </p:txBody>
      </p:sp>
      <p:pic>
        <p:nvPicPr>
          <p:cNvPr id="6" name="Picture Placeholder 5" descr="A picture containing person, wearing, indoor, man&#10;&#10;Description automatically generated">
            <a:extLst>
              <a:ext uri="{FF2B5EF4-FFF2-40B4-BE49-F238E27FC236}">
                <a16:creationId xmlns:a16="http://schemas.microsoft.com/office/drawing/2014/main" id="{A014A5D5-782D-461B-A30F-3F44BF31B4E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0881" r="20883" b="1"/>
          <a:stretch/>
        </p:blipFill>
        <p:spPr>
          <a:xfrm rot="5400000">
            <a:off x="4994147" y="-339852"/>
            <a:ext cx="6858000" cy="7537705"/>
          </a:xfrm>
          <a:prstGeom prst="rect">
            <a:avLst/>
          </a:prstGeom>
        </p:spPr>
      </p:pic>
    </p:spTree>
    <p:extLst>
      <p:ext uri="{BB962C8B-B14F-4D97-AF65-F5344CB8AC3E}">
        <p14:creationId xmlns:p14="http://schemas.microsoft.com/office/powerpoint/2010/main" val="1020708050"/>
      </p:ext>
    </p:extLst>
  </p:cSld>
  <p:clrMapOvr>
    <a:masterClrMapping/>
  </p:clrMapOvr>
  <p:transition spd="slow" advClick="0" advTm="10000">
    <p:sndAc>
      <p:stSnd>
        <p:snd r:embed="rId2" name="chimes.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1BB56EB9-078F-4952-AC1F-149C7A0AE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DBCFFD-8A12-4675-BF1F-D13167CDEED8}"/>
              </a:ext>
            </a:extLst>
          </p:cNvPr>
          <p:cNvSpPr>
            <a:spLocks noGrp="1"/>
          </p:cNvSpPr>
          <p:nvPr>
            <p:ph type="title"/>
          </p:nvPr>
        </p:nvSpPr>
        <p:spPr>
          <a:xfrm>
            <a:off x="4382724" y="702156"/>
            <a:ext cx="7225075" cy="1013800"/>
          </a:xfrm>
        </p:spPr>
        <p:txBody>
          <a:bodyPr vert="horz" lIns="91440" tIns="45720" rIns="91440" bIns="45720" rtlCol="0" anchor="b">
            <a:normAutofit/>
          </a:bodyPr>
          <a:lstStyle/>
          <a:p>
            <a:pPr algn="ctr"/>
            <a:r>
              <a:rPr lang="en-US" sz="2800" b="0" kern="1200" cap="all" dirty="0">
                <a:solidFill>
                  <a:schemeClr val="tx2"/>
                </a:solidFill>
                <a:latin typeface="Arial Black" panose="020B0A04020102020204" pitchFamily="34" charset="0"/>
              </a:rPr>
              <a:t>Meet our Vice Principal</a:t>
            </a:r>
          </a:p>
        </p:txBody>
      </p:sp>
      <p:sp>
        <p:nvSpPr>
          <p:cNvPr id="19" name="Rectangle 18">
            <a:extLst>
              <a:ext uri="{FF2B5EF4-FFF2-40B4-BE49-F238E27FC236}">
                <a16:creationId xmlns:a16="http://schemas.microsoft.com/office/drawing/2014/main" id="{10058680-D07C-4893-B2B7-91543F18AB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72603"/>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B42427A-0A1F-4A55-8705-D9179F1E0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EE54A6FE-D8CB-48A3-900B-053D4EBD3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Placeholder 5" descr="A person smiling for the camera&#10;&#10;Description automatically generated">
            <a:extLst>
              <a:ext uri="{FF2B5EF4-FFF2-40B4-BE49-F238E27FC236}">
                <a16:creationId xmlns:a16="http://schemas.microsoft.com/office/drawing/2014/main" id="{244708D8-BFC1-4709-83E5-B27CF413CA0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7272" r="12635" b="-2"/>
          <a:stretch/>
        </p:blipFill>
        <p:spPr>
          <a:xfrm>
            <a:off x="446534" y="601201"/>
            <a:ext cx="3703320" cy="5774200"/>
          </a:xfrm>
          <a:prstGeom prst="rect">
            <a:avLst/>
          </a:prstGeom>
        </p:spPr>
      </p:pic>
      <p:sp>
        <p:nvSpPr>
          <p:cNvPr id="4" name="Text Placeholder 3">
            <a:extLst>
              <a:ext uri="{FF2B5EF4-FFF2-40B4-BE49-F238E27FC236}">
                <a16:creationId xmlns:a16="http://schemas.microsoft.com/office/drawing/2014/main" id="{F6F74440-24F3-4CEF-AD63-7CEE6D4AAE96}"/>
              </a:ext>
            </a:extLst>
          </p:cNvPr>
          <p:cNvSpPr>
            <a:spLocks noGrp="1"/>
          </p:cNvSpPr>
          <p:nvPr>
            <p:ph type="body" sz="half" idx="2"/>
          </p:nvPr>
        </p:nvSpPr>
        <p:spPr>
          <a:xfrm>
            <a:off x="4382726" y="1896533"/>
            <a:ext cx="6878108" cy="3962266"/>
          </a:xfrm>
        </p:spPr>
        <p:txBody>
          <a:bodyPr vert="horz" lIns="91440" tIns="45720" rIns="91440" bIns="45720" rtlCol="0" anchor="ctr">
            <a:normAutofit/>
          </a:bodyPr>
          <a:lstStyle/>
          <a:p>
            <a:pPr>
              <a:buFont typeface="Wingdings 2" panose="05020102010507070707" pitchFamily="18" charset="2"/>
              <a:buChar char=""/>
            </a:pPr>
            <a:r>
              <a:rPr lang="en-US" dirty="0"/>
              <a:t>Mrs. Johnson has been at Highlands for one year. </a:t>
            </a:r>
          </a:p>
          <a:p>
            <a:pPr>
              <a:buFont typeface="Wingdings 2" panose="05020102010507070707" pitchFamily="18" charset="2"/>
              <a:buChar char=""/>
            </a:pPr>
            <a:r>
              <a:rPr lang="en-US" dirty="0"/>
              <a:t>Along with her duties as Vice Principal, she is also one of our grade six teachers.</a:t>
            </a:r>
          </a:p>
          <a:p>
            <a:pPr>
              <a:buFont typeface="Wingdings 2" panose="05020102010507070707" pitchFamily="18" charset="2"/>
              <a:buChar char=""/>
            </a:pPr>
            <a:r>
              <a:rPr lang="en-US" dirty="0"/>
              <a:t>DID YOU KNOW? - Mrs. Johnson loves to run, garden, and play floor hockey.</a:t>
            </a:r>
          </a:p>
          <a:p>
            <a:endParaRPr lang="en-US" dirty="0"/>
          </a:p>
        </p:txBody>
      </p:sp>
    </p:spTree>
    <p:extLst>
      <p:ext uri="{BB962C8B-B14F-4D97-AF65-F5344CB8AC3E}">
        <p14:creationId xmlns:p14="http://schemas.microsoft.com/office/powerpoint/2010/main" val="4189239316"/>
      </p:ext>
    </p:extLst>
  </p:cSld>
  <p:clrMapOvr>
    <a:masterClrMapping/>
  </p:clrMapOvr>
  <p:transition spd="slow" advClick="0" advTm="10000">
    <p:sndAc>
      <p:stSnd>
        <p:snd r:embed="rId2"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0">
            <a:extLst>
              <a:ext uri="{FF2B5EF4-FFF2-40B4-BE49-F238E27FC236}">
                <a16:creationId xmlns:a16="http://schemas.microsoft.com/office/drawing/2014/main" id="{77F2BB43-1E8B-40A7-9733-9AEE76BFE2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2">
            <a:extLst>
              <a:ext uri="{FF2B5EF4-FFF2-40B4-BE49-F238E27FC236}">
                <a16:creationId xmlns:a16="http://schemas.microsoft.com/office/drawing/2014/main" id="{2F2499BD-C67D-4CD4-9747-4DCC7EF1F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4">
            <a:extLst>
              <a:ext uri="{FF2B5EF4-FFF2-40B4-BE49-F238E27FC236}">
                <a16:creationId xmlns:a16="http://schemas.microsoft.com/office/drawing/2014/main" id="{80D02CAC-A533-4E24-84A6-B3171E16A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16">
            <a:extLst>
              <a:ext uri="{FF2B5EF4-FFF2-40B4-BE49-F238E27FC236}">
                <a16:creationId xmlns:a16="http://schemas.microsoft.com/office/drawing/2014/main" id="{44DBAF48-B17B-4AA7-9E99-4EC0C99058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2" name="Rectangle 18">
            <a:extLst>
              <a:ext uri="{FF2B5EF4-FFF2-40B4-BE49-F238E27FC236}">
                <a16:creationId xmlns:a16="http://schemas.microsoft.com/office/drawing/2014/main" id="{5DE89279-F0C3-4EA5-8A23-1833FA09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0">
            <a:extLst>
              <a:ext uri="{FF2B5EF4-FFF2-40B4-BE49-F238E27FC236}">
                <a16:creationId xmlns:a16="http://schemas.microsoft.com/office/drawing/2014/main" id="{6165F00E-FB89-49BB-A8C1-14BEEF7171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2">
            <a:extLst>
              <a:ext uri="{FF2B5EF4-FFF2-40B4-BE49-F238E27FC236}">
                <a16:creationId xmlns:a16="http://schemas.microsoft.com/office/drawing/2014/main" id="{161E7B43-BD2F-4EB7-98ED-A40D8E153B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4">
            <a:extLst>
              <a:ext uri="{FF2B5EF4-FFF2-40B4-BE49-F238E27FC236}">
                <a16:creationId xmlns:a16="http://schemas.microsoft.com/office/drawing/2014/main" id="{8325EA12-D37A-48FD-9432-732783C99F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 picture containing cabinet, indoor, kitchen, refrigerator&#10;&#10;Description automatically generated">
            <a:extLst>
              <a:ext uri="{FF2B5EF4-FFF2-40B4-BE49-F238E27FC236}">
                <a16:creationId xmlns:a16="http://schemas.microsoft.com/office/drawing/2014/main" id="{CFB35C95-0A28-4F0F-8B47-BB67E079A1B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166" r="45164" b="-2"/>
          <a:stretch/>
        </p:blipFill>
        <p:spPr>
          <a:xfrm rot="5400000">
            <a:off x="2462446" y="-1374812"/>
            <a:ext cx="3465902" cy="7497731"/>
          </a:xfrm>
          <a:prstGeom prst="rect">
            <a:avLst/>
          </a:prstGeom>
        </p:spPr>
      </p:pic>
      <p:sp>
        <p:nvSpPr>
          <p:cNvPr id="27" name="Rectangle 26">
            <a:extLst>
              <a:ext uri="{FF2B5EF4-FFF2-40B4-BE49-F238E27FC236}">
                <a16:creationId xmlns:a16="http://schemas.microsoft.com/office/drawing/2014/main" id="{6587869A-E057-47E8-AEC8-56FC635BD4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199467"/>
            <a:ext cx="7497730" cy="219109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743AAD12-C344-44E9-A87B-E40E94FF3227}"/>
              </a:ext>
            </a:extLst>
          </p:cNvPr>
          <p:cNvSpPr txBox="1"/>
          <p:nvPr/>
        </p:nvSpPr>
        <p:spPr>
          <a:xfrm>
            <a:off x="581192" y="4334837"/>
            <a:ext cx="7228412" cy="1140874"/>
          </a:xfrm>
          <a:prstGeom prst="rect">
            <a:avLst/>
          </a:prstGeom>
        </p:spPr>
        <p:txBody>
          <a:bodyPr vert="horz" lIns="91440" tIns="45720" rIns="91440" bIns="45720" rtlCol="0" anchor="b">
            <a:normAutofit/>
          </a:bodyPr>
          <a:lstStyle/>
          <a:p>
            <a:pPr defTabSz="457200">
              <a:lnSpc>
                <a:spcPct val="90000"/>
              </a:lnSpc>
              <a:spcBef>
                <a:spcPct val="0"/>
              </a:spcBef>
              <a:spcAft>
                <a:spcPts val="600"/>
              </a:spcAft>
            </a:pPr>
            <a:r>
              <a:rPr lang="en-US" sz="1700" cap="all" dirty="0">
                <a:solidFill>
                  <a:srgbClr val="FFFFFF"/>
                </a:solidFill>
                <a:latin typeface="+mj-lt"/>
                <a:ea typeface="+mj-ea"/>
                <a:cs typeface="+mj-cs"/>
              </a:rPr>
              <a:t>The Office</a:t>
            </a:r>
          </a:p>
          <a:p>
            <a:pPr defTabSz="457200">
              <a:lnSpc>
                <a:spcPct val="90000"/>
              </a:lnSpc>
              <a:spcBef>
                <a:spcPct val="0"/>
              </a:spcBef>
              <a:spcAft>
                <a:spcPts val="600"/>
              </a:spcAft>
            </a:pPr>
            <a:r>
              <a:rPr lang="en-US" sz="1700" cap="all" dirty="0">
                <a:solidFill>
                  <a:srgbClr val="FFFFFF"/>
                </a:solidFill>
                <a:latin typeface="+mj-lt"/>
                <a:ea typeface="+mj-ea"/>
                <a:cs typeface="+mj-cs"/>
              </a:rPr>
              <a:t>The office is were you can go to ask for help. Mrs. Pearson is our school secretary. She will answer any of your questions.</a:t>
            </a:r>
          </a:p>
        </p:txBody>
      </p:sp>
      <p:pic>
        <p:nvPicPr>
          <p:cNvPr id="3" name="Picture 2" descr="A picture containing indoor, table, window, desk&#10;&#10;Description automatically generated">
            <a:extLst>
              <a:ext uri="{FF2B5EF4-FFF2-40B4-BE49-F238E27FC236}">
                <a16:creationId xmlns:a16="http://schemas.microsoft.com/office/drawing/2014/main" id="{ECA2A956-C61A-45D7-B0BB-BBA290C0224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3490" r="2" b="651"/>
          <a:stretch/>
        </p:blipFill>
        <p:spPr>
          <a:xfrm rot="5400000">
            <a:off x="7012726" y="1664615"/>
            <a:ext cx="5749462" cy="3702435"/>
          </a:xfrm>
          <a:prstGeom prst="rect">
            <a:avLst/>
          </a:prstGeom>
        </p:spPr>
      </p:pic>
    </p:spTree>
    <p:extLst>
      <p:ext uri="{BB962C8B-B14F-4D97-AF65-F5344CB8AC3E}">
        <p14:creationId xmlns:p14="http://schemas.microsoft.com/office/powerpoint/2010/main" val="4101148515"/>
      </p:ext>
    </p:extLst>
  </p:cSld>
  <p:clrMapOvr>
    <a:masterClrMapping/>
  </p:clrMapOvr>
  <p:transition spd="slow" advClick="0" advTm="10000">
    <p:sndAc>
      <p:stSnd>
        <p:snd r:embed="rId2" name="chimes.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white, sitting, black&#10;&#10;Description automatically generated">
            <a:extLst>
              <a:ext uri="{FF2B5EF4-FFF2-40B4-BE49-F238E27FC236}">
                <a16:creationId xmlns:a16="http://schemas.microsoft.com/office/drawing/2014/main" id="{50E78AE6-EEA6-433A-96E2-C6ADC8073E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408870" y="1165360"/>
            <a:ext cx="3902766" cy="2927075"/>
          </a:xfrm>
          <a:prstGeom prst="rect">
            <a:avLst/>
          </a:prstGeom>
        </p:spPr>
      </p:pic>
      <p:sp>
        <p:nvSpPr>
          <p:cNvPr id="4" name="TextBox 3">
            <a:extLst>
              <a:ext uri="{FF2B5EF4-FFF2-40B4-BE49-F238E27FC236}">
                <a16:creationId xmlns:a16="http://schemas.microsoft.com/office/drawing/2014/main" id="{ADF68F11-716B-484E-A4F3-DB08601A874D}"/>
              </a:ext>
            </a:extLst>
          </p:cNvPr>
          <p:cNvSpPr txBox="1"/>
          <p:nvPr/>
        </p:nvSpPr>
        <p:spPr>
          <a:xfrm>
            <a:off x="1322362" y="4346917"/>
            <a:ext cx="9664506" cy="2031325"/>
          </a:xfrm>
          <a:prstGeom prst="rect">
            <a:avLst/>
          </a:prstGeom>
          <a:noFill/>
        </p:spPr>
        <p:txBody>
          <a:bodyPr wrap="square" rtlCol="0">
            <a:spAutoFit/>
          </a:bodyPr>
          <a:lstStyle/>
          <a:p>
            <a:pPr algn="ctr"/>
            <a:r>
              <a:rPr lang="en-CA" b="1" dirty="0">
                <a:latin typeface="Arial Black" panose="020B0A04020102020204" pitchFamily="34" charset="0"/>
              </a:rPr>
              <a:t>The Gymnasium</a:t>
            </a:r>
          </a:p>
          <a:p>
            <a:pPr algn="ctr"/>
            <a:r>
              <a:rPr lang="en-CA" dirty="0"/>
              <a:t>The gym is a large space where students get to be active and learn new games, sports, and movements. Check out the equipment room. Look at all the different types of equipment you will get a chance to explore while you’re here at Highlands.</a:t>
            </a:r>
          </a:p>
          <a:p>
            <a:pPr algn="ctr"/>
            <a:r>
              <a:rPr lang="en-CA" dirty="0"/>
              <a:t>We also use the gym for special events through out the year. Some of these events include assemblies, the Heart 2 Heart market  and fair, and Huskies sports games.</a:t>
            </a:r>
          </a:p>
          <a:p>
            <a:pPr algn="ctr"/>
            <a:r>
              <a:rPr lang="en-CA" dirty="0"/>
              <a:t>Go HUSKIES Go!</a:t>
            </a:r>
          </a:p>
        </p:txBody>
      </p:sp>
      <p:pic>
        <p:nvPicPr>
          <p:cNvPr id="6" name="Picture 5" descr="A picture containing indoor, table, sitting, small&#10;&#10;Description automatically generated">
            <a:extLst>
              <a:ext uri="{FF2B5EF4-FFF2-40B4-BE49-F238E27FC236}">
                <a16:creationId xmlns:a16="http://schemas.microsoft.com/office/drawing/2014/main" id="{5FA7D4A0-C56F-4AC7-B6AE-6A92290CED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6880363" y="1165360"/>
            <a:ext cx="3902767" cy="2927076"/>
          </a:xfrm>
          <a:prstGeom prst="rect">
            <a:avLst/>
          </a:prstGeom>
        </p:spPr>
      </p:pic>
    </p:spTree>
    <p:extLst>
      <p:ext uri="{BB962C8B-B14F-4D97-AF65-F5344CB8AC3E}">
        <p14:creationId xmlns:p14="http://schemas.microsoft.com/office/powerpoint/2010/main" val="2283209455"/>
      </p:ext>
    </p:extLst>
  </p:cSld>
  <p:clrMapOvr>
    <a:masterClrMapping/>
  </p:clrMapOvr>
  <p:transition spd="slow" advClick="0" advTm="10000">
    <p:sndAc>
      <p:stSnd>
        <p:snd r:embed="rId2" name="chimes.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2">
            <a:extLst>
              <a:ext uri="{FF2B5EF4-FFF2-40B4-BE49-F238E27FC236}">
                <a16:creationId xmlns:a16="http://schemas.microsoft.com/office/drawing/2014/main" id="{910015B9-6046-41B8-83BD-71778D2F97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4">
            <a:extLst>
              <a:ext uri="{FF2B5EF4-FFF2-40B4-BE49-F238E27FC236}">
                <a16:creationId xmlns:a16="http://schemas.microsoft.com/office/drawing/2014/main" id="{53908232-52E2-4794-A6C1-54300FB989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6">
            <a:extLst>
              <a:ext uri="{FF2B5EF4-FFF2-40B4-BE49-F238E27FC236}">
                <a16:creationId xmlns:a16="http://schemas.microsoft.com/office/drawing/2014/main" id="{D2B9299F-BED7-44C5-9CC5-E542F9193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8">
            <a:extLst>
              <a:ext uri="{FF2B5EF4-FFF2-40B4-BE49-F238E27FC236}">
                <a16:creationId xmlns:a16="http://schemas.microsoft.com/office/drawing/2014/main" id="{BFBC75CB-7D0F-4FA6-8CF0-B4D3F6B60A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20">
            <a:extLst>
              <a:ext uri="{FF2B5EF4-FFF2-40B4-BE49-F238E27FC236}">
                <a16:creationId xmlns:a16="http://schemas.microsoft.com/office/drawing/2014/main" id="{BB2B7FE1-7C65-43D0-B408-6986D65BAA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2" name="Rectangle 21">
              <a:extLst>
                <a:ext uri="{FF2B5EF4-FFF2-40B4-BE49-F238E27FC236}">
                  <a16:creationId xmlns:a16="http://schemas.microsoft.com/office/drawing/2014/main" id="{A7E90FFC-D91A-4F4A-88DC-42BF266F89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32" name="Rectangle 22">
              <a:extLst>
                <a:ext uri="{FF2B5EF4-FFF2-40B4-BE49-F238E27FC236}">
                  <a16:creationId xmlns:a16="http://schemas.microsoft.com/office/drawing/2014/main" id="{8038FB0B-EBC4-4A9F-9698-4C81FC8CA6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60C8064-1345-4093-995E-7DB5ED99B71F}"/>
              </a:ext>
            </a:extLst>
          </p:cNvPr>
          <p:cNvSpPr>
            <a:spLocks noGrp="1"/>
          </p:cNvSpPr>
          <p:nvPr>
            <p:ph type="title"/>
          </p:nvPr>
        </p:nvSpPr>
        <p:spPr>
          <a:xfrm>
            <a:off x="584200" y="1006956"/>
            <a:ext cx="3412067" cy="1372177"/>
          </a:xfrm>
        </p:spPr>
        <p:txBody>
          <a:bodyPr vert="horz" lIns="91440" tIns="45720" rIns="91440" bIns="45720" rtlCol="0" anchor="ctr">
            <a:normAutofit/>
          </a:bodyPr>
          <a:lstStyle/>
          <a:p>
            <a:r>
              <a:rPr lang="en-US" sz="2800" b="0" kern="1200" cap="all" dirty="0">
                <a:solidFill>
                  <a:srgbClr val="FFFFFF"/>
                </a:solidFill>
                <a:latin typeface="+mj-lt"/>
                <a:ea typeface="+mj-ea"/>
                <a:cs typeface="+mj-cs"/>
              </a:rPr>
              <a:t>THE LIBRARY</a:t>
            </a:r>
          </a:p>
        </p:txBody>
      </p:sp>
      <p:sp>
        <p:nvSpPr>
          <p:cNvPr id="4" name="Text Placeholder 3">
            <a:extLst>
              <a:ext uri="{FF2B5EF4-FFF2-40B4-BE49-F238E27FC236}">
                <a16:creationId xmlns:a16="http://schemas.microsoft.com/office/drawing/2014/main" id="{894568FA-C6C9-4FF2-97B7-A3479BA2B698}"/>
              </a:ext>
            </a:extLst>
          </p:cNvPr>
          <p:cNvSpPr>
            <a:spLocks noGrp="1"/>
          </p:cNvSpPr>
          <p:nvPr>
            <p:ph type="body" sz="half" idx="2"/>
          </p:nvPr>
        </p:nvSpPr>
        <p:spPr>
          <a:xfrm>
            <a:off x="581193" y="2438399"/>
            <a:ext cx="3415074" cy="3564467"/>
          </a:xfrm>
        </p:spPr>
        <p:txBody>
          <a:bodyPr vert="horz" lIns="91440" tIns="45720" rIns="91440" bIns="45720" rtlCol="0" anchor="ctr">
            <a:normAutofit/>
          </a:bodyPr>
          <a:lstStyle/>
          <a:p>
            <a:pPr>
              <a:buFont typeface="Wingdings 2" panose="05020102010507070707" pitchFamily="18" charset="2"/>
              <a:buChar char=""/>
            </a:pPr>
            <a:r>
              <a:rPr lang="en-US" dirty="0">
                <a:solidFill>
                  <a:srgbClr val="FFFFFF"/>
                </a:solidFill>
              </a:rPr>
              <a:t>WOW! There are so many books to explore. Here in the library you will find a book sure to spark your interest. We have books for everyone. Don’t forget to feed Mr. Shark. He will keep your book safe and make sure that it gets delivered back to the shelf safely.</a:t>
            </a:r>
          </a:p>
        </p:txBody>
      </p:sp>
      <p:pic>
        <p:nvPicPr>
          <p:cNvPr id="6" name="Picture Placeholder 5" descr="A picture containing indoor, sitting, white, table&#10;&#10;Description automatically generated">
            <a:extLst>
              <a:ext uri="{FF2B5EF4-FFF2-40B4-BE49-F238E27FC236}">
                <a16:creationId xmlns:a16="http://schemas.microsoft.com/office/drawing/2014/main" id="{679BD283-0070-47FA-93DB-D648DDCBA6A4}"/>
              </a:ext>
            </a:extLst>
          </p:cNvPr>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t="3936" b="3936"/>
          <a:stretch>
            <a:fillRect/>
          </a:stretch>
        </p:blipFill>
        <p:spPr>
          <a:xfrm rot="5400000">
            <a:off x="3683500" y="1768983"/>
            <a:ext cx="5037768" cy="3480900"/>
          </a:xfrm>
          <a:prstGeom prst="rect">
            <a:avLst/>
          </a:prstGeom>
        </p:spPr>
      </p:pic>
      <p:pic>
        <p:nvPicPr>
          <p:cNvPr id="8" name="Picture 7" descr="A sign posing for the camera&#10;&#10;Description automatically generated">
            <a:extLst>
              <a:ext uri="{FF2B5EF4-FFF2-40B4-BE49-F238E27FC236}">
                <a16:creationId xmlns:a16="http://schemas.microsoft.com/office/drawing/2014/main" id="{97232A02-5B0A-498F-A6E0-11BE8AD428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684415" y="1768983"/>
            <a:ext cx="4641201" cy="3480901"/>
          </a:xfrm>
          <a:prstGeom prst="rect">
            <a:avLst/>
          </a:prstGeom>
        </p:spPr>
      </p:pic>
    </p:spTree>
    <p:extLst>
      <p:ext uri="{BB962C8B-B14F-4D97-AF65-F5344CB8AC3E}">
        <p14:creationId xmlns:p14="http://schemas.microsoft.com/office/powerpoint/2010/main" val="2366132034"/>
      </p:ext>
    </p:extLst>
  </p:cSld>
  <p:clrMapOvr>
    <a:overrideClrMapping bg1="dk1" tx1="lt1" bg2="dk2" tx2="lt2" accent1="accent1" accent2="accent2" accent3="accent3" accent4="accent4" accent5="accent5" accent6="accent6" hlink="hlink" folHlink="folHlink"/>
  </p:clrMapOvr>
  <p:transition spd="slow" advClick="0" advTm="10000">
    <p:sndAc>
      <p:stSnd>
        <p:snd r:embed="rId2" name="chimes.wav"/>
      </p:stSnd>
    </p:sndAc>
  </p:transition>
</p:sld>
</file>

<file path=ppt/theme/theme1.xml><?xml version="1.0" encoding="utf-8"?>
<a:theme xmlns:a="http://schemas.openxmlformats.org/drawingml/2006/main" name="DividendVTI">
  <a:themeElements>
    <a:clrScheme name="AnalogousFromRegularSeed_2SEEDS">
      <a:dk1>
        <a:srgbClr val="000000"/>
      </a:dk1>
      <a:lt1>
        <a:srgbClr val="FFFFFF"/>
      </a:lt1>
      <a:dk2>
        <a:srgbClr val="243D41"/>
      </a:dk2>
      <a:lt2>
        <a:srgbClr val="EBE7E6"/>
      </a:lt2>
      <a:accent1>
        <a:srgbClr val="3BA4B1"/>
      </a:accent1>
      <a:accent2>
        <a:srgbClr val="46B291"/>
      </a:accent2>
      <a:accent3>
        <a:srgbClr val="4D85C3"/>
      </a:accent3>
      <a:accent4>
        <a:srgbClr val="B13B77"/>
      </a:accent4>
      <a:accent5>
        <a:srgbClr val="C34D58"/>
      </a:accent5>
      <a:accent6>
        <a:srgbClr val="B1613B"/>
      </a:accent6>
      <a:hlink>
        <a:srgbClr val="C8665A"/>
      </a:hlink>
      <a:folHlink>
        <a:srgbClr val="848484"/>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FAA89557923948870D1DBA67DB8AF8" ma:contentTypeVersion="1" ma:contentTypeDescription="Create a new document." ma:contentTypeScope="" ma:versionID="f50edbc5680e9c6d5f05254da71da4e6">
  <xsd:schema xmlns:xsd="http://www.w3.org/2001/XMLSchema" xmlns:xs="http://www.w3.org/2001/XMLSchema" xmlns:p="http://schemas.microsoft.com/office/2006/metadata/properties" xmlns:ns1="http://schemas.microsoft.com/sharepoint/v3" targetNamespace="http://schemas.microsoft.com/office/2006/metadata/properties" ma:root="true" ma:fieldsID="ded79842d4747cc85621c7c303666ab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CCF5E31-790D-4B42-9000-D64DD5930D74}"/>
</file>

<file path=customXml/itemProps2.xml><?xml version="1.0" encoding="utf-8"?>
<ds:datastoreItem xmlns:ds="http://schemas.openxmlformats.org/officeDocument/2006/customXml" ds:itemID="{7CBB1AEF-B319-41D5-887C-F64EBC9A4862}"/>
</file>

<file path=customXml/itemProps3.xml><?xml version="1.0" encoding="utf-8"?>
<ds:datastoreItem xmlns:ds="http://schemas.openxmlformats.org/officeDocument/2006/customXml" ds:itemID="{D04DC6B3-5A23-4C20-992F-1B68BB22F1E3}"/>
</file>

<file path=docProps/app.xml><?xml version="1.0" encoding="utf-8"?>
<Properties xmlns="http://schemas.openxmlformats.org/officeDocument/2006/extended-properties" xmlns:vt="http://schemas.openxmlformats.org/officeDocument/2006/docPropsVTypes">
  <TotalTime>35</TotalTime>
  <Words>1278</Words>
  <Application>Microsoft Office PowerPoint</Application>
  <PresentationFormat>Widescreen</PresentationFormat>
  <Paragraphs>72</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Arial Black</vt:lpstr>
      <vt:lpstr>Arial Nova Light</vt:lpstr>
      <vt:lpstr>Gill Sans MT</vt:lpstr>
      <vt:lpstr>Wingdings 2</vt:lpstr>
      <vt:lpstr>DividendVTI</vt:lpstr>
      <vt:lpstr>Welcome to highlands elementary school</vt:lpstr>
      <vt:lpstr>Highlands Elementary school</vt:lpstr>
      <vt:lpstr>PowerPoint Presentation</vt:lpstr>
      <vt:lpstr>Highland Huskies</vt:lpstr>
      <vt:lpstr>Meet our Principal</vt:lpstr>
      <vt:lpstr>Meet our Vice Principal</vt:lpstr>
      <vt:lpstr>PowerPoint Presentation</vt:lpstr>
      <vt:lpstr>PowerPoint Presentation</vt:lpstr>
      <vt:lpstr>THE LIBRARY</vt:lpstr>
      <vt:lpstr>Mrs. Merkel</vt:lpstr>
      <vt:lpstr>The Library</vt:lpstr>
      <vt:lpstr>The Music Room</vt:lpstr>
      <vt:lpstr>Mrs. BAin</vt:lpstr>
      <vt:lpstr>Student Services</vt:lpstr>
      <vt:lpstr>Student Services Teacher</vt:lpstr>
      <vt:lpstr>School Counsellor</vt:lpstr>
      <vt:lpstr>Youth Care Worker</vt:lpstr>
      <vt:lpstr>ABORIGINAL EDUCATION SUPPORT WORKER</vt:lpstr>
      <vt:lpstr>The Sensory Room</vt:lpstr>
      <vt:lpstr>The Courtyard</vt:lpstr>
      <vt:lpstr>The WORM Hut</vt:lpstr>
      <vt:lpstr>Social Emotional learning centre (SELC)</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highlands elementary school</dc:title>
  <dc:creator>Ashley Seely</dc:creator>
  <cp:lastModifiedBy>Christie Johnson</cp:lastModifiedBy>
  <cp:revision>6</cp:revision>
  <dcterms:created xsi:type="dcterms:W3CDTF">2020-05-22T19:47:03Z</dcterms:created>
  <dcterms:modified xsi:type="dcterms:W3CDTF">2020-05-27T18:39:20Z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0x01010098FAA89557923948870D1DBA67DB8AF8</vt:lpwstr>
  </property>
</Properties>
</file>