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5">
  <p:sldMasterIdLst>
    <p:sldMasterId id="2147483801" r:id="rId1"/>
  </p:sldMasterIdLst>
  <p:notesMasterIdLst>
    <p:notesMasterId r:id="rId26"/>
  </p:notesMasterIdLst>
  <p:sldIdLst>
    <p:sldId id="275" r:id="rId2"/>
    <p:sldId id="276" r:id="rId3"/>
    <p:sldId id="269" r:id="rId4"/>
    <p:sldId id="279" r:id="rId5"/>
    <p:sldId id="260" r:id="rId6"/>
    <p:sldId id="290" r:id="rId7"/>
    <p:sldId id="280" r:id="rId8"/>
    <p:sldId id="281" r:id="rId9"/>
    <p:sldId id="273" r:id="rId10"/>
    <p:sldId id="289" r:id="rId11"/>
    <p:sldId id="258" r:id="rId12"/>
    <p:sldId id="284" r:id="rId13"/>
    <p:sldId id="278" r:id="rId14"/>
    <p:sldId id="283" r:id="rId15"/>
    <p:sldId id="277" r:id="rId16"/>
    <p:sldId id="282" r:id="rId17"/>
    <p:sldId id="264" r:id="rId18"/>
    <p:sldId id="285" r:id="rId19"/>
    <p:sldId id="265" r:id="rId20"/>
    <p:sldId id="272" r:id="rId21"/>
    <p:sldId id="287" r:id="rId22"/>
    <p:sldId id="286" r:id="rId23"/>
    <p:sldId id="274" r:id="rId24"/>
    <p:sldId id="288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 Lode" initials="JL" lastIdx="3" clrIdx="0">
    <p:extLst>
      <p:ext uri="{19B8F6BF-5375-455C-9EA6-DF929625EA0E}">
        <p15:presenceInfo xmlns:p15="http://schemas.microsoft.com/office/powerpoint/2012/main" userId="S-1-5-21-1467901916-2211736396-1276966519-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148E-6960-440A-B441-8679BE38B03E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D244-5805-4A4B-B865-A0150245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D244-5805-4A4B-B865-A01502450D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2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Social Studies: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Explorations 11 is a non-academic course, but counts toward grad credits.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All grade 12 Socials Studies are academic (</a:t>
            </a:r>
            <a:r>
              <a:rPr lang="en-US" dirty="0" err="1">
                <a:solidFill>
                  <a:schemeClr val="bg1"/>
                </a:solidFill>
              </a:rPr>
              <a:t>Comparrative</a:t>
            </a:r>
            <a:r>
              <a:rPr lang="en-US" dirty="0">
                <a:solidFill>
                  <a:schemeClr val="bg1"/>
                </a:solidFill>
              </a:rPr>
              <a:t> Cultures/BC First Peoples/Contemporary Indigenous Studies/20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World History)</a:t>
            </a:r>
          </a:p>
          <a:p>
            <a:pPr lvl="2"/>
            <a:r>
              <a:rPr lang="en-US" u="sng" dirty="0">
                <a:solidFill>
                  <a:schemeClr val="bg1"/>
                </a:solidFill>
              </a:rPr>
              <a:t>Law and Philosophy are academic, but do not count as a Social Studies entrance course into universities in Alberta.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See your counsellor for clarification.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Math: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(Pre-Calculus, Foundations, </a:t>
            </a:r>
            <a:r>
              <a:rPr lang="en-US" b="1" u="sng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Computer Science)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Science: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Science for Citizens is a non-academic course, but counts toward grad credits.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Academic options for university: Chemistry/Physics/Life Sciences (Biology)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**any extra core classes you choose count as electives.)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03775-5252-4548-8AAF-88C23FA8A4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D244-5805-4A4B-B865-A01502450D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223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33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886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345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98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9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3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868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2EF78E3-FDA3-4D28-AAA2-0B81F349A39D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eah.draper@sd5.bc.ca" TargetMode="External"/><Relationship Id="rId2" Type="http://schemas.openxmlformats.org/officeDocument/2006/relationships/hyperlink" Target="mailto:jodi.lode@sd5.bc.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5.bc.ca/mbss/registration-course-selectio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790CB6-E348-46A2-C4CF-9755DD83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488" y="281186"/>
            <a:ext cx="3753394" cy="3147814"/>
          </a:xfrm>
        </p:spPr>
        <p:txBody>
          <a:bodyPr>
            <a:normAutofit/>
          </a:bodyPr>
          <a:lstStyle/>
          <a:p>
            <a:r>
              <a:rPr lang="en-CA" sz="4000" dirty="0"/>
              <a:t>Welcome to Mount Baker Secondary</a:t>
            </a:r>
            <a:r>
              <a:rPr lang="en-CA" sz="2700" dirty="0"/>
              <a:t>!</a:t>
            </a:r>
            <a:endParaRPr lang="en-US" sz="2700" dirty="0"/>
          </a:p>
        </p:txBody>
      </p:sp>
      <p:pic>
        <p:nvPicPr>
          <p:cNvPr id="5" name="Picture 4" descr="A group of people in red shirts&#10;&#10;Description automatically generated">
            <a:extLst>
              <a:ext uri="{FF2B5EF4-FFF2-40B4-BE49-F238E27FC236}">
                <a16:creationId xmlns:a16="http://schemas.microsoft.com/office/drawing/2014/main" id="{9BF478D7-9A58-42B0-FAAB-448286D88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16994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70B2EBCE-B32A-0043-184E-4603FAE09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46" y="3676691"/>
            <a:ext cx="1731054" cy="14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37E20-C805-7699-CF86-7129A695C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CEF9-3AA2-E523-489B-9A646DC3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74" y="1018164"/>
            <a:ext cx="11525427" cy="1049235"/>
          </a:xfrm>
        </p:spPr>
        <p:txBody>
          <a:bodyPr/>
          <a:lstStyle/>
          <a:p>
            <a:pPr algn="ctr"/>
            <a:r>
              <a:rPr lang="en-CA" dirty="0"/>
              <a:t>What happens if you fail a required course?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F442-0D7B-34C5-ADFE-654BF5F1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121" y="2203740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9600" dirty="0"/>
              <a:t>You do it again!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346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620FE4-2C63-5EF9-1895-BBA3D2619B4E}"/>
              </a:ext>
            </a:extLst>
          </p:cNvPr>
          <p:cNvSpPr/>
          <p:nvPr/>
        </p:nvSpPr>
        <p:spPr>
          <a:xfrm>
            <a:off x="6248400" y="2017342"/>
            <a:ext cx="5658678" cy="3773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1C0A4-2361-7BF4-A1DE-E015A6519B6A}"/>
              </a:ext>
            </a:extLst>
          </p:cNvPr>
          <p:cNvSpPr/>
          <p:nvPr/>
        </p:nvSpPr>
        <p:spPr>
          <a:xfrm>
            <a:off x="437322" y="2017343"/>
            <a:ext cx="5658678" cy="3773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6" y="958038"/>
            <a:ext cx="9605635" cy="1059305"/>
          </a:xfrm>
        </p:spPr>
        <p:txBody>
          <a:bodyPr>
            <a:normAutofit/>
          </a:bodyPr>
          <a:lstStyle/>
          <a:p>
            <a:r>
              <a:rPr lang="en-CA" sz="4000" dirty="0"/>
              <a:t>English and </a:t>
            </a:r>
            <a:r>
              <a:rPr lang="en-CA" sz="4000" dirty="0" err="1"/>
              <a:t>MATh</a:t>
            </a:r>
            <a:r>
              <a:rPr lang="en-CA" sz="4000" dirty="0"/>
              <a:t> options: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AC8F7-8F5E-6836-3B10-DDB2866F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254" y="2074232"/>
            <a:ext cx="5514824" cy="37169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600" b="1" u="sng" dirty="0"/>
              <a:t>Math 10:</a:t>
            </a:r>
            <a:endParaRPr lang="en-CA" sz="2600" u="sng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400" dirty="0"/>
              <a:t>Workplace Math 10</a:t>
            </a:r>
            <a:endParaRPr lang="en-CA" sz="24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CA" sz="2400" b="1" dirty="0"/>
              <a:t>or </a:t>
            </a:r>
          </a:p>
          <a:p>
            <a:pPr marL="0" indent="0" algn="ctr">
              <a:buNone/>
            </a:pPr>
            <a:r>
              <a:rPr lang="en-CA" sz="2400" dirty="0"/>
              <a:t>Foundations of Math and Pre-Calculus 10 </a:t>
            </a:r>
            <a:endParaRPr lang="en-CA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Take the hardest option you can be successful at!</a:t>
            </a:r>
          </a:p>
          <a:p>
            <a:pPr marL="0" indent="0" algn="ctr">
              <a:buNone/>
            </a:pPr>
            <a:r>
              <a:rPr lang="en-US" dirty="0"/>
              <a:t>Not sure? </a:t>
            </a:r>
            <a:r>
              <a:rPr lang="en-US" b="1" dirty="0"/>
              <a:t>Talk to your Math 9 teacher</a:t>
            </a:r>
            <a:r>
              <a:rPr lang="en-US" dirty="0"/>
              <a:t>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9C52609-D3E6-A692-7B2A-085D36F7C48A}"/>
              </a:ext>
            </a:extLst>
          </p:cNvPr>
          <p:cNvSpPr txBox="1">
            <a:spLocks/>
          </p:cNvSpPr>
          <p:nvPr/>
        </p:nvSpPr>
        <p:spPr>
          <a:xfrm>
            <a:off x="477078" y="2074233"/>
            <a:ext cx="5618922" cy="3624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u="sng" dirty="0"/>
              <a:t>English 10: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English Composition 10</a:t>
            </a:r>
          </a:p>
          <a:p>
            <a:pPr marL="0" indent="0" algn="ctr">
              <a:buNone/>
            </a:pPr>
            <a:r>
              <a:rPr lang="en-CA" b="1" dirty="0"/>
              <a:t>or</a:t>
            </a:r>
            <a:endParaRPr lang="en-CA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English First Peoples Writing 10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/>
              <a:t>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English Spoken Language 10</a:t>
            </a:r>
          </a:p>
          <a:p>
            <a:pPr marL="0" indent="0" algn="ctr">
              <a:buNone/>
            </a:pPr>
            <a:r>
              <a:rPr lang="en-CA" b="1" dirty="0"/>
              <a:t>or</a:t>
            </a:r>
            <a:endParaRPr lang="en-CA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English First Peoples Spoken Language 10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09511-1449-25B5-3751-9883466B24A9}"/>
              </a:ext>
            </a:extLst>
          </p:cNvPr>
          <p:cNvSpPr txBox="1"/>
          <p:nvPr/>
        </p:nvSpPr>
        <p:spPr>
          <a:xfrm>
            <a:off x="82194" y="6298057"/>
            <a:ext cx="697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*New Media (English) is not being offered next year. </a:t>
            </a:r>
          </a:p>
        </p:txBody>
      </p:sp>
    </p:spTree>
    <p:extLst>
      <p:ext uri="{BB962C8B-B14F-4D97-AF65-F5344CB8AC3E}">
        <p14:creationId xmlns:p14="http://schemas.microsoft.com/office/powerpoint/2010/main" val="316583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AE2691-F81D-8364-4F1B-CAB76361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Which math class should you take?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FFF2C-E875-40D8-B86C-DDA2B8BB3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317" y="2015732"/>
            <a:ext cx="9969538" cy="34506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CA" sz="6600" dirty="0"/>
              <a:t>The hardest one you think you can pass!</a:t>
            </a:r>
          </a:p>
          <a:p>
            <a:pPr marL="0" indent="0" algn="ctr">
              <a:buNone/>
            </a:pPr>
            <a:r>
              <a:rPr lang="en-CA" sz="5200" dirty="0"/>
              <a:t>(Ask your math teacher if you aren’t sure.)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34329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AC44-9281-22C9-AE96-0FB70A25AD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6492" y="172475"/>
            <a:ext cx="9604375" cy="1049337"/>
          </a:xfrm>
        </p:spPr>
        <p:txBody>
          <a:bodyPr>
            <a:normAutofit fontScale="90000"/>
          </a:bodyPr>
          <a:lstStyle/>
          <a:p>
            <a:r>
              <a:rPr lang="en-CA" sz="5400" dirty="0"/>
              <a:t>Grade 10 Elective </a:t>
            </a:r>
            <a:r>
              <a:rPr lang="en-CA" sz="5400" dirty="0" err="1"/>
              <a:t>OPtions</a:t>
            </a:r>
            <a:r>
              <a:rPr lang="en-CA" sz="5400" dirty="0"/>
              <a:t>…</a:t>
            </a:r>
            <a:endParaRPr lang="en-US" sz="5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7DEBFC-88F3-3FA9-6BAD-DE7EAA6EF3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5922804"/>
              </p:ext>
            </p:extLst>
          </p:nvPr>
        </p:nvGraphicFramePr>
        <p:xfrm>
          <a:off x="2506896" y="1006868"/>
          <a:ext cx="9278703" cy="3180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872">
                  <a:extLst>
                    <a:ext uri="{9D8B030D-6E8A-4147-A177-3AD203B41FA5}">
                      <a16:colId xmlns:a16="http://schemas.microsoft.com/office/drawing/2014/main" val="438217428"/>
                    </a:ext>
                  </a:extLst>
                </a:gridCol>
                <a:gridCol w="3812180">
                  <a:extLst>
                    <a:ext uri="{9D8B030D-6E8A-4147-A177-3AD203B41FA5}">
                      <a16:colId xmlns:a16="http://schemas.microsoft.com/office/drawing/2014/main" val="2034202657"/>
                    </a:ext>
                  </a:extLst>
                </a:gridCol>
                <a:gridCol w="2486651">
                  <a:extLst>
                    <a:ext uri="{9D8B030D-6E8A-4147-A177-3AD203B41FA5}">
                      <a16:colId xmlns:a16="http://schemas.microsoft.com/office/drawing/2014/main" val="2440248524"/>
                    </a:ext>
                  </a:extLst>
                </a:gridCol>
              </a:tblGrid>
              <a:tr h="30571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Beginner Chess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Chess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Studio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Arts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Photography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 &amp; Mindfulness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Guitar 10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Development/Caregiving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Studies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 &amp; Television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Puppetry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Entrepreneurship &amp; Marketing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Information Systems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Programming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Computer Science 11 (Counts as Math 11)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Drafting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Woodwork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Robotics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Metalwork 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Metal &amp; Jewelry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Tech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French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Spanish – Introductory 11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120865"/>
                  </a:ext>
                </a:extLst>
              </a:tr>
            </a:tbl>
          </a:graphicData>
        </a:graphic>
      </p:graphicFrame>
      <p:sp>
        <p:nvSpPr>
          <p:cNvPr id="5" name="Rectangle 4" title="Checkbox">
            <a:extLst>
              <a:ext uri="{FF2B5EF4-FFF2-40B4-BE49-F238E27FC236}">
                <a16:creationId xmlns:a16="http://schemas.microsoft.com/office/drawing/2014/main" id="{6D44987D-BA22-3F8E-E647-E5DBA83CBA4E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 title="Checkbox">
            <a:extLst>
              <a:ext uri="{FF2B5EF4-FFF2-40B4-BE49-F238E27FC236}">
                <a16:creationId xmlns:a16="http://schemas.microsoft.com/office/drawing/2014/main" id="{A7B51DB1-8BEE-94DE-6D9F-EB9FA215F21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 title="Checkbox">
            <a:extLst>
              <a:ext uri="{FF2B5EF4-FFF2-40B4-BE49-F238E27FC236}">
                <a16:creationId xmlns:a16="http://schemas.microsoft.com/office/drawing/2014/main" id="{854E639B-E339-867C-1D7B-22805812FE4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 title="Checkbox">
            <a:extLst>
              <a:ext uri="{FF2B5EF4-FFF2-40B4-BE49-F238E27FC236}">
                <a16:creationId xmlns:a16="http://schemas.microsoft.com/office/drawing/2014/main" id="{1D1E86E3-CBC6-E57E-4C44-C7B9BC9D307E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 title="Checkbox">
            <a:extLst>
              <a:ext uri="{FF2B5EF4-FFF2-40B4-BE49-F238E27FC236}">
                <a16:creationId xmlns:a16="http://schemas.microsoft.com/office/drawing/2014/main" id="{9D000CB6-DE59-3D66-8030-AF2DB0A79EC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 title="Checkbox">
            <a:extLst>
              <a:ext uri="{FF2B5EF4-FFF2-40B4-BE49-F238E27FC236}">
                <a16:creationId xmlns:a16="http://schemas.microsoft.com/office/drawing/2014/main" id="{31E7B644-4758-5C2B-3A12-3FA9D1001B2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 title="Checkbox">
            <a:extLst>
              <a:ext uri="{FF2B5EF4-FFF2-40B4-BE49-F238E27FC236}">
                <a16:creationId xmlns:a16="http://schemas.microsoft.com/office/drawing/2014/main" id="{8CC16107-3968-2A97-676F-3BB3F495A7E7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 title="Checkbox">
            <a:extLst>
              <a:ext uri="{FF2B5EF4-FFF2-40B4-BE49-F238E27FC236}">
                <a16:creationId xmlns:a16="http://schemas.microsoft.com/office/drawing/2014/main" id="{3DE4244C-BE8C-96F0-FEB9-ABF1F0E4EDE4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 title="Checkbox">
            <a:extLst>
              <a:ext uri="{FF2B5EF4-FFF2-40B4-BE49-F238E27FC236}">
                <a16:creationId xmlns:a16="http://schemas.microsoft.com/office/drawing/2014/main" id="{C1B7BCB9-8540-5F33-1429-CEC455CEFC45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 title="Checkbox">
            <a:extLst>
              <a:ext uri="{FF2B5EF4-FFF2-40B4-BE49-F238E27FC236}">
                <a16:creationId xmlns:a16="http://schemas.microsoft.com/office/drawing/2014/main" id="{CB2F0E44-B9DD-1D73-6B6D-3715C8147316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 title="Checkbox">
            <a:extLst>
              <a:ext uri="{FF2B5EF4-FFF2-40B4-BE49-F238E27FC236}">
                <a16:creationId xmlns:a16="http://schemas.microsoft.com/office/drawing/2014/main" id="{0F2F23F1-B27F-9F58-C96C-E3A11A505915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 title="Checkbox">
            <a:extLst>
              <a:ext uri="{FF2B5EF4-FFF2-40B4-BE49-F238E27FC236}">
                <a16:creationId xmlns:a16="http://schemas.microsoft.com/office/drawing/2014/main" id="{E6C052F7-0ABA-B527-7490-12F7BCA023B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 title="Checkbox">
            <a:extLst>
              <a:ext uri="{FF2B5EF4-FFF2-40B4-BE49-F238E27FC236}">
                <a16:creationId xmlns:a16="http://schemas.microsoft.com/office/drawing/2014/main" id="{86304077-3675-EA61-D9B9-C8CC77D6D293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 title="Checkbox">
            <a:extLst>
              <a:ext uri="{FF2B5EF4-FFF2-40B4-BE49-F238E27FC236}">
                <a16:creationId xmlns:a16="http://schemas.microsoft.com/office/drawing/2014/main" id="{BACA763C-1396-D081-0DFB-F22DA132E21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 title="Checkbox">
            <a:extLst>
              <a:ext uri="{FF2B5EF4-FFF2-40B4-BE49-F238E27FC236}">
                <a16:creationId xmlns:a16="http://schemas.microsoft.com/office/drawing/2014/main" id="{E75B7593-A015-F02D-C40C-6545576FC7F4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 title="Checkbox">
            <a:extLst>
              <a:ext uri="{FF2B5EF4-FFF2-40B4-BE49-F238E27FC236}">
                <a16:creationId xmlns:a16="http://schemas.microsoft.com/office/drawing/2014/main" id="{DC81A94B-97B7-1A5C-5D18-DCAFFCBCCE80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 title="Checkbox">
            <a:extLst>
              <a:ext uri="{FF2B5EF4-FFF2-40B4-BE49-F238E27FC236}">
                <a16:creationId xmlns:a16="http://schemas.microsoft.com/office/drawing/2014/main" id="{4F31E1E0-175F-A3A0-9B47-8D5B01E98269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 title="Checkbox">
            <a:extLst>
              <a:ext uri="{FF2B5EF4-FFF2-40B4-BE49-F238E27FC236}">
                <a16:creationId xmlns:a16="http://schemas.microsoft.com/office/drawing/2014/main" id="{CD8D9C95-13D8-3FFE-E610-89D637A6D29A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 title="Checkbox">
            <a:extLst>
              <a:ext uri="{FF2B5EF4-FFF2-40B4-BE49-F238E27FC236}">
                <a16:creationId xmlns:a16="http://schemas.microsoft.com/office/drawing/2014/main" id="{D6226FFB-6C3D-F443-8CE7-2B33F92F8F7B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 title="Checkbox">
            <a:extLst>
              <a:ext uri="{FF2B5EF4-FFF2-40B4-BE49-F238E27FC236}">
                <a16:creationId xmlns:a16="http://schemas.microsoft.com/office/drawing/2014/main" id="{02DEA438-C0CE-95ED-1AB5-7F519AD86A4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 title="Checkbox">
            <a:extLst>
              <a:ext uri="{FF2B5EF4-FFF2-40B4-BE49-F238E27FC236}">
                <a16:creationId xmlns:a16="http://schemas.microsoft.com/office/drawing/2014/main" id="{F26F50C4-7CF7-777A-C786-DBC869DB9BC2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 title="Checkbox">
            <a:extLst>
              <a:ext uri="{FF2B5EF4-FFF2-40B4-BE49-F238E27FC236}">
                <a16:creationId xmlns:a16="http://schemas.microsoft.com/office/drawing/2014/main" id="{B6FBCA98-5620-4E30-91DC-19D91CCEA4BE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 title="Checkbox">
            <a:extLst>
              <a:ext uri="{FF2B5EF4-FFF2-40B4-BE49-F238E27FC236}">
                <a16:creationId xmlns:a16="http://schemas.microsoft.com/office/drawing/2014/main" id="{2C5D5834-F284-3E36-EB4E-E69B61F6BA39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 title="Checkbox">
            <a:extLst>
              <a:ext uri="{FF2B5EF4-FFF2-40B4-BE49-F238E27FC236}">
                <a16:creationId xmlns:a16="http://schemas.microsoft.com/office/drawing/2014/main" id="{80B5CE00-5961-FF79-1574-C1753E25013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 title="Checkbox">
            <a:extLst>
              <a:ext uri="{FF2B5EF4-FFF2-40B4-BE49-F238E27FC236}">
                <a16:creationId xmlns:a16="http://schemas.microsoft.com/office/drawing/2014/main" id="{DFF3C6BC-EC90-2EA7-0F98-CC9428261002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 title="Checkbox">
            <a:extLst>
              <a:ext uri="{FF2B5EF4-FFF2-40B4-BE49-F238E27FC236}">
                <a16:creationId xmlns:a16="http://schemas.microsoft.com/office/drawing/2014/main" id="{D1F4FDCA-4A97-4D0C-DB42-56E61271C903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 title="Checkbox">
            <a:extLst>
              <a:ext uri="{FF2B5EF4-FFF2-40B4-BE49-F238E27FC236}">
                <a16:creationId xmlns:a16="http://schemas.microsoft.com/office/drawing/2014/main" id="{B0008D59-95A4-103C-1480-371ECCEDEFE5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C056303-AEF4-E624-6BFF-B654E1E95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29032"/>
              </p:ext>
            </p:extLst>
          </p:nvPr>
        </p:nvGraphicFramePr>
        <p:xfrm>
          <a:off x="522785" y="4469805"/>
          <a:ext cx="6117422" cy="2191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953">
                  <a:extLst>
                    <a:ext uri="{9D8B030D-6E8A-4147-A177-3AD203B41FA5}">
                      <a16:colId xmlns:a16="http://schemas.microsoft.com/office/drawing/2014/main" val="1911224464"/>
                    </a:ext>
                  </a:extLst>
                </a:gridCol>
                <a:gridCol w="3977469">
                  <a:extLst>
                    <a:ext uri="{9D8B030D-6E8A-4147-A177-3AD203B41FA5}">
                      <a16:colId xmlns:a16="http://schemas.microsoft.com/office/drawing/2014/main" val="1449182480"/>
                    </a:ext>
                  </a:extLst>
                </a:gridCol>
              </a:tblGrid>
              <a:tr h="1599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 Choir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Vocal Jazz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Jazz Band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Theatre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Theatre Company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Theatre Production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Studio Sports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Nature-Based Wellness 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Warriors 10 (Indigenous Leadership)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Yearbook 10 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 &amp; Television: Movie Studio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704605"/>
                  </a:ext>
                </a:extLst>
              </a:tr>
            </a:tbl>
          </a:graphicData>
        </a:graphic>
      </p:graphicFrame>
      <p:sp>
        <p:nvSpPr>
          <p:cNvPr id="34" name="Rectangle 33" title="Checkbox">
            <a:extLst>
              <a:ext uri="{FF2B5EF4-FFF2-40B4-BE49-F238E27FC236}">
                <a16:creationId xmlns:a16="http://schemas.microsoft.com/office/drawing/2014/main" id="{DE1D21B8-C736-61CE-8BDB-5C56F906CC66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 title="Checkbox">
            <a:extLst>
              <a:ext uri="{FF2B5EF4-FFF2-40B4-BE49-F238E27FC236}">
                <a16:creationId xmlns:a16="http://schemas.microsoft.com/office/drawing/2014/main" id="{3209E080-3286-4D2A-53D3-5690B90AB299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 title="Checkbox">
            <a:extLst>
              <a:ext uri="{FF2B5EF4-FFF2-40B4-BE49-F238E27FC236}">
                <a16:creationId xmlns:a16="http://schemas.microsoft.com/office/drawing/2014/main" id="{570DAFE4-407A-5471-0F62-0415DE74EF20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 title="Checkbox">
            <a:extLst>
              <a:ext uri="{FF2B5EF4-FFF2-40B4-BE49-F238E27FC236}">
                <a16:creationId xmlns:a16="http://schemas.microsoft.com/office/drawing/2014/main" id="{4A4570A3-B80D-334C-A752-86A13D4CC4D1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 37" title="Checkbox">
            <a:extLst>
              <a:ext uri="{FF2B5EF4-FFF2-40B4-BE49-F238E27FC236}">
                <a16:creationId xmlns:a16="http://schemas.microsoft.com/office/drawing/2014/main" id="{03666D75-AB1B-2E0A-7E68-47E542B58AFD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ectangle 38" title="Checkbox">
            <a:extLst>
              <a:ext uri="{FF2B5EF4-FFF2-40B4-BE49-F238E27FC236}">
                <a16:creationId xmlns:a16="http://schemas.microsoft.com/office/drawing/2014/main" id="{43596190-FC60-BEEF-2B0B-93578C3F7614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ectangle 39" title="Checkbox">
            <a:extLst>
              <a:ext uri="{FF2B5EF4-FFF2-40B4-BE49-F238E27FC236}">
                <a16:creationId xmlns:a16="http://schemas.microsoft.com/office/drawing/2014/main" id="{90EDFDF2-7DC6-A8C8-EA33-DB2204AB42EB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ectangle 40" title="Checkbox">
            <a:extLst>
              <a:ext uri="{FF2B5EF4-FFF2-40B4-BE49-F238E27FC236}">
                <a16:creationId xmlns:a16="http://schemas.microsoft.com/office/drawing/2014/main" id="{006A403C-8B0A-EFA1-9E40-7C0F0AF00BCB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Rectangle 41" title="Checkbox">
            <a:extLst>
              <a:ext uri="{FF2B5EF4-FFF2-40B4-BE49-F238E27FC236}">
                <a16:creationId xmlns:a16="http://schemas.microsoft.com/office/drawing/2014/main" id="{A2983726-8A20-86FC-BF77-441CB633C35F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ectangle 42" title="Checkbox">
            <a:extLst>
              <a:ext uri="{FF2B5EF4-FFF2-40B4-BE49-F238E27FC236}">
                <a16:creationId xmlns:a16="http://schemas.microsoft.com/office/drawing/2014/main" id="{C2B404E4-1AE1-F33D-3402-5241EBA458C7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EB9504-9FC7-35C8-9EB2-00A2A410313A}"/>
              </a:ext>
            </a:extLst>
          </p:cNvPr>
          <p:cNvSpPr txBox="1"/>
          <p:nvPr/>
        </p:nvSpPr>
        <p:spPr>
          <a:xfrm>
            <a:off x="145279" y="2002331"/>
            <a:ext cx="246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Inside timetable: </a:t>
            </a:r>
          </a:p>
          <a:p>
            <a:r>
              <a:rPr lang="en-CA" dirty="0"/>
              <a:t>within the school day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6EA3F2-5BF4-7A72-F011-F286CC4B183A}"/>
              </a:ext>
            </a:extLst>
          </p:cNvPr>
          <p:cNvSpPr txBox="1"/>
          <p:nvPr/>
        </p:nvSpPr>
        <p:spPr>
          <a:xfrm>
            <a:off x="6760323" y="5204801"/>
            <a:ext cx="2599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en-CA" dirty="0"/>
              <a:t>Outside timetable: </a:t>
            </a:r>
          </a:p>
          <a:p>
            <a:r>
              <a:rPr lang="en-CA" dirty="0"/>
              <a:t>At lunch/after school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F23B-6A8C-A94A-0AA7-8E887A70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‘outside the timetable’ mean?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7AC99-1582-EAEA-FC38-76F613F7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121" y="2203740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dirty="0"/>
              <a:t>These 4-credit electives </a:t>
            </a:r>
          </a:p>
          <a:p>
            <a:pPr marL="0" indent="0" algn="ctr">
              <a:buNone/>
            </a:pPr>
            <a:r>
              <a:rPr lang="en-CA" sz="5400" dirty="0"/>
              <a:t>take place at lunch, or </a:t>
            </a:r>
          </a:p>
          <a:p>
            <a:pPr marL="0" indent="0" algn="ctr">
              <a:buNone/>
            </a:pPr>
            <a:r>
              <a:rPr lang="en-CA" sz="5400" dirty="0"/>
              <a:t>before/after school.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1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2AD1-B5D2-B83C-F805-0C676F58B6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051" y="411955"/>
            <a:ext cx="7622848" cy="1049338"/>
          </a:xfrm>
        </p:spPr>
        <p:txBody>
          <a:bodyPr>
            <a:normAutofit/>
          </a:bodyPr>
          <a:lstStyle/>
          <a:p>
            <a:r>
              <a:rPr lang="en-CA" u="sng" dirty="0"/>
              <a:t>Trying to get ahead?</a:t>
            </a:r>
            <a:endParaRPr lang="en-US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6F8B2-8342-A950-6E07-672B2C306C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5051" y="1290320"/>
            <a:ext cx="10995589" cy="4502627"/>
          </a:xfrm>
        </p:spPr>
        <p:txBody>
          <a:bodyPr>
            <a:normAutofit/>
          </a:bodyPr>
          <a:lstStyle/>
          <a:p>
            <a:r>
              <a:rPr lang="en-CA" sz="2800" dirty="0"/>
              <a:t>Take Careers 10 out of Timetable in Grade 10</a:t>
            </a:r>
          </a:p>
          <a:p>
            <a:r>
              <a:rPr lang="en-CA" sz="2800" dirty="0"/>
              <a:t>Enrol in 4-credit out of Timetable courses (Music, theatre, yearbook, leadership, etc.) </a:t>
            </a:r>
          </a:p>
          <a:p>
            <a:r>
              <a:rPr lang="en-CA" sz="2800" dirty="0"/>
              <a:t>Complete </a:t>
            </a:r>
            <a:r>
              <a:rPr lang="en-US" sz="2800" dirty="0"/>
              <a:t>an online KDS course not offered at Baker (Fashion Industry 12, Interpersonal Relationships 11, etc.)</a:t>
            </a:r>
          </a:p>
          <a:p>
            <a:r>
              <a:rPr lang="en-CA" sz="2800" dirty="0"/>
              <a:t>Work hard &amp; attend in grade 9. It will make life easier next year.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38C-EC5F-840D-0BE8-E7A1FA37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4" y="966497"/>
            <a:ext cx="11451363" cy="1049235"/>
          </a:xfrm>
        </p:spPr>
        <p:txBody>
          <a:bodyPr/>
          <a:lstStyle/>
          <a:p>
            <a:pPr algn="ctr"/>
            <a:r>
              <a:rPr lang="en-CA" dirty="0"/>
              <a:t>Support blocks &amp; Spares…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00954-139E-2867-00EE-5F54E9F15AE1}"/>
              </a:ext>
            </a:extLst>
          </p:cNvPr>
          <p:cNvSpPr txBox="1"/>
          <p:nvPr/>
        </p:nvSpPr>
        <p:spPr>
          <a:xfrm>
            <a:off x="518435" y="2017730"/>
            <a:ext cx="5445209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Support Block:</a:t>
            </a:r>
          </a:p>
          <a:p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 worth credit (Save them for later!)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Block to receive support with courses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Attendance is mandatory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Based on an Application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Priority to Grade 11/12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AB90D-4A16-1910-D044-E36F13399797}"/>
              </a:ext>
            </a:extLst>
          </p:cNvPr>
          <p:cNvSpPr txBox="1"/>
          <p:nvPr/>
        </p:nvSpPr>
        <p:spPr>
          <a:xfrm>
            <a:off x="6219257" y="2015732"/>
            <a:ext cx="54452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/>
              <a:t>Spare:</a:t>
            </a:r>
            <a:br>
              <a:rPr lang="en-CA" sz="2400" i="1" dirty="0"/>
            </a:br>
            <a:endParaRPr lang="en-CA" sz="2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Not worth credit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Must leave school property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Not given in Grade 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Will impact eligibility for scholarships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TRAIN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in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Trades Programs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(TRNE) </a:t>
            </a:r>
            <a:br>
              <a:rPr lang="en-CA" dirty="0">
                <a:solidFill>
                  <a:srgbClr val="FFFFFF"/>
                </a:solidFill>
              </a:rPr>
            </a:br>
            <a:br>
              <a:rPr lang="en-CA" dirty="0">
                <a:solidFill>
                  <a:srgbClr val="FFFFFF"/>
                </a:solidFill>
              </a:rPr>
            </a:br>
            <a:br>
              <a:rPr lang="en-CA" dirty="0">
                <a:solidFill>
                  <a:srgbClr val="FFFFFF"/>
                </a:solidFill>
              </a:rPr>
            </a:b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61824" y="305979"/>
            <a:ext cx="8129873" cy="6246039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CA" sz="3100" u="sng" dirty="0"/>
              <a:t>Interested in a Career in Trades?…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Electrician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Industrial Mechanic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Hairstylist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Carpenter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Heavy Duty Mechanic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Welder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Cook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Auto Technician</a:t>
            </a:r>
          </a:p>
          <a:p>
            <a:pPr>
              <a:lnSpc>
                <a:spcPct val="110000"/>
              </a:lnSpc>
            </a:pPr>
            <a:endParaRPr lang="en-CA" sz="2100" dirty="0"/>
          </a:p>
          <a:p>
            <a:pPr>
              <a:lnSpc>
                <a:spcPct val="110000"/>
              </a:lnSpc>
            </a:pPr>
            <a:r>
              <a:rPr lang="en-US" sz="2600" dirty="0"/>
              <a:t>Dual credit:  Receive high school elective credit as well as Foundations apprenticeship credit while attending the College of the Rockies </a:t>
            </a:r>
            <a:endParaRPr lang="en-CA" sz="2600" dirty="0"/>
          </a:p>
          <a:p>
            <a:pPr>
              <a:lnSpc>
                <a:spcPct val="110000"/>
              </a:lnSpc>
            </a:pPr>
            <a:r>
              <a:rPr lang="en-US" sz="2600" dirty="0"/>
              <a:t>Application required –  available in counselling (</a:t>
            </a:r>
            <a:r>
              <a:rPr lang="en-US" sz="2600" b="1" u="sng" dirty="0"/>
              <a:t>September of grade 11</a:t>
            </a:r>
            <a:r>
              <a:rPr lang="en-US" sz="26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There is a selection process that looks at conduct, attendance, work habits, from Grade 10 &amp; 11. </a:t>
            </a:r>
          </a:p>
          <a:p>
            <a:pPr>
              <a:lnSpc>
                <a:spcPct val="110000"/>
              </a:lnSpc>
            </a:pPr>
            <a:endParaRPr lang="en-US" sz="2100" dirty="0"/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5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71FE-5844-F007-87E6-4B9E8DE4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71" y="804519"/>
            <a:ext cx="10183183" cy="1049235"/>
          </a:xfrm>
        </p:spPr>
        <p:txBody>
          <a:bodyPr/>
          <a:lstStyle/>
          <a:p>
            <a:pPr algn="ctr"/>
            <a:r>
              <a:rPr lang="en-CA" dirty="0"/>
              <a:t>When can you apply for the trades programs?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587C-5236-B804-4EE8-5BB4DDEE08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7200" dirty="0"/>
              <a:t>Early in grade 11 (September)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397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38526"/>
            <a:ext cx="12192000" cy="565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2">
              <a:lnSpc>
                <a:spcPct val="90000"/>
              </a:lnSpc>
            </a:pPr>
            <a:endParaRPr lang="en-CA" sz="2400" dirty="0"/>
          </a:p>
          <a:p>
            <a:pPr marL="914400" lvl="2" indent="0">
              <a:lnSpc>
                <a:spcPct val="90000"/>
              </a:lnSpc>
              <a:buNone/>
            </a:pPr>
            <a:endParaRPr lang="en-CA" sz="2400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CA" sz="2800" dirty="0"/>
              <a:t>You may be interested in KES if: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CA" sz="2800" dirty="0"/>
          </a:p>
          <a:p>
            <a:pPr lvl="2">
              <a:lnSpc>
                <a:spcPct val="90000"/>
              </a:lnSpc>
            </a:pPr>
            <a:r>
              <a:rPr lang="en-CA" sz="2800" dirty="0"/>
              <a:t>You haven’t been successful in middle school</a:t>
            </a:r>
          </a:p>
          <a:p>
            <a:pPr lvl="2">
              <a:lnSpc>
                <a:spcPct val="90000"/>
              </a:lnSpc>
            </a:pPr>
            <a:r>
              <a:rPr lang="en-CA" sz="2800" dirty="0"/>
              <a:t>You have attendance struggles</a:t>
            </a:r>
          </a:p>
          <a:p>
            <a:pPr lvl="2">
              <a:lnSpc>
                <a:spcPct val="90000"/>
              </a:lnSpc>
            </a:pPr>
            <a:r>
              <a:rPr lang="en-CA" sz="2800" dirty="0"/>
              <a:t>You need something more self-paced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800" dirty="0"/>
          </a:p>
          <a:p>
            <a:pPr marL="1371600" lvl="3" indent="0">
              <a:lnSpc>
                <a:spcPct val="90000"/>
              </a:lnSpc>
              <a:buNone/>
            </a:pPr>
            <a:endParaRPr lang="en-US" sz="2800" dirty="0"/>
          </a:p>
          <a:p>
            <a:pPr marL="1371600" lvl="3" indent="0">
              <a:lnSpc>
                <a:spcPct val="90000"/>
              </a:lnSpc>
              <a:buNone/>
            </a:pPr>
            <a:r>
              <a:rPr lang="en-US" sz="2800" b="1" u="sng" dirty="0"/>
              <a:t>Interested? Contact your school counsellor or administrator</a:t>
            </a:r>
          </a:p>
          <a:p>
            <a:pPr marL="1371600" lvl="3" indent="0">
              <a:lnSpc>
                <a:spcPct val="90000"/>
              </a:lnSpc>
              <a:buNone/>
            </a:pP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64CD3-6292-F608-588D-7C27D5B8E981}"/>
              </a:ext>
            </a:extLst>
          </p:cNvPr>
          <p:cNvSpPr txBox="1"/>
          <p:nvPr/>
        </p:nvSpPr>
        <p:spPr>
          <a:xfrm>
            <a:off x="188008" y="638526"/>
            <a:ext cx="116878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CA" sz="3200" u="sng" dirty="0"/>
              <a:t>Kootenay Educational Services (KES) – our alternate school</a:t>
            </a:r>
          </a:p>
        </p:txBody>
      </p:sp>
    </p:spTree>
    <p:extLst>
      <p:ext uri="{BB962C8B-B14F-4D97-AF65-F5344CB8AC3E}">
        <p14:creationId xmlns:p14="http://schemas.microsoft.com/office/powerpoint/2010/main" val="161810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8904-4435-CC21-C973-757B91B81E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569" y="-915194"/>
            <a:ext cx="11094629" cy="18303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MBSS Administration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51CA0-1BBA-966C-BE08-F127C54578B6}"/>
              </a:ext>
            </a:extLst>
          </p:cNvPr>
          <p:cNvSpPr txBox="1"/>
          <p:nvPr/>
        </p:nvSpPr>
        <p:spPr>
          <a:xfrm>
            <a:off x="295932" y="2449265"/>
            <a:ext cx="225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Principal:  </a:t>
            </a:r>
          </a:p>
          <a:p>
            <a:r>
              <a:rPr lang="en-CA" sz="2400" dirty="0"/>
              <a:t>Mr. Aaron Thorn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155EC-92D2-3C65-4F22-CC7262B17BA6}"/>
              </a:ext>
            </a:extLst>
          </p:cNvPr>
          <p:cNvSpPr txBox="1"/>
          <p:nvPr/>
        </p:nvSpPr>
        <p:spPr>
          <a:xfrm>
            <a:off x="4969038" y="5307861"/>
            <a:ext cx="225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Vice Principal: </a:t>
            </a:r>
          </a:p>
          <a:p>
            <a:r>
              <a:rPr lang="en-CA" sz="2400" dirty="0"/>
              <a:t>Mr. Sean Sinclair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FF56D-68BD-A906-BBAA-650EB723F4DD}"/>
              </a:ext>
            </a:extLst>
          </p:cNvPr>
          <p:cNvSpPr txBox="1"/>
          <p:nvPr/>
        </p:nvSpPr>
        <p:spPr>
          <a:xfrm>
            <a:off x="9239550" y="2615983"/>
            <a:ext cx="250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Vice Principal:</a:t>
            </a:r>
          </a:p>
          <a:p>
            <a:r>
              <a:rPr lang="en-CA" sz="2400" dirty="0"/>
              <a:t>Mr. Shane Fifield</a:t>
            </a:r>
            <a:endParaRPr lang="en-US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E3E46E-959E-D284-4C30-2F49DBA3B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632" y="915194"/>
            <a:ext cx="6558505" cy="43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1334479-A37E-5974-1FAA-5C3DC628493D}"/>
              </a:ext>
            </a:extLst>
          </p:cNvPr>
          <p:cNvSpPr txBox="1"/>
          <p:nvPr/>
        </p:nvSpPr>
        <p:spPr>
          <a:xfrm>
            <a:off x="5872480" y="30480"/>
            <a:ext cx="59131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u="sng" dirty="0"/>
              <a:t>Grade 10 Course selection: </a:t>
            </a:r>
          </a:p>
          <a:p>
            <a:endParaRPr lang="en-CA" u="sng" dirty="0"/>
          </a:p>
          <a:p>
            <a:pPr algn="ctr"/>
            <a:r>
              <a:rPr lang="en-CA" dirty="0">
                <a:sym typeface="Wingdings" panose="05000000000000000000" pitchFamily="2" charset="2"/>
              </a:rPr>
              <a:t></a:t>
            </a:r>
            <a:r>
              <a:rPr lang="en-CA" dirty="0"/>
              <a:t>This is a planning guide to help you prepare. </a:t>
            </a:r>
          </a:p>
          <a:p>
            <a:pPr algn="ctr"/>
            <a:endParaRPr lang="en-CA" dirty="0"/>
          </a:p>
          <a:p>
            <a:pPr algn="ctr"/>
            <a:r>
              <a:rPr lang="en-CA" b="1" u="sng" dirty="0"/>
              <a:t>Important Dates:</a:t>
            </a:r>
          </a:p>
          <a:p>
            <a:endParaRPr lang="en-CA" dirty="0"/>
          </a:p>
          <a:p>
            <a:r>
              <a:rPr lang="en-CA" b="1" dirty="0"/>
              <a:t>MARCH 10</a:t>
            </a:r>
            <a:r>
              <a:rPr lang="en-CA" b="1" baseline="30000" dirty="0"/>
              <a:t>th</a:t>
            </a:r>
            <a:r>
              <a:rPr lang="en-CA" b="1" dirty="0"/>
              <a:t>: 	</a:t>
            </a:r>
            <a:r>
              <a:rPr lang="en-CA" dirty="0"/>
              <a:t>Grade 9 Parent Night (MBSS Library)</a:t>
            </a:r>
          </a:p>
          <a:p>
            <a:endParaRPr lang="en-CA" dirty="0"/>
          </a:p>
          <a:p>
            <a:r>
              <a:rPr lang="en-CA" b="1" dirty="0"/>
              <a:t>APRIL 8</a:t>
            </a:r>
            <a:r>
              <a:rPr lang="en-CA" b="1" baseline="30000" dirty="0"/>
              <a:t>th</a:t>
            </a:r>
            <a:r>
              <a:rPr lang="en-CA" b="1" dirty="0"/>
              <a:t>:</a:t>
            </a:r>
            <a:r>
              <a:rPr lang="en-CA" dirty="0"/>
              <a:t> 		Laurie Course Selection</a:t>
            </a:r>
          </a:p>
          <a:p>
            <a:endParaRPr lang="en-CA" dirty="0"/>
          </a:p>
          <a:p>
            <a:r>
              <a:rPr lang="en-CA" b="1" dirty="0"/>
              <a:t>APRIL 9</a:t>
            </a:r>
            <a:r>
              <a:rPr lang="en-CA" b="1" baseline="30000" dirty="0"/>
              <a:t>th</a:t>
            </a:r>
            <a:r>
              <a:rPr lang="en-CA" b="1" dirty="0"/>
              <a:t>: 		</a:t>
            </a:r>
            <a:r>
              <a:rPr lang="en-CA" dirty="0"/>
              <a:t>Parkland Course Selection</a:t>
            </a:r>
          </a:p>
          <a:p>
            <a:endParaRPr lang="en-CA" dirty="0"/>
          </a:p>
          <a:p>
            <a:r>
              <a:rPr lang="en-CA" b="1" dirty="0"/>
              <a:t>JUNE 5</a:t>
            </a:r>
            <a:r>
              <a:rPr lang="en-CA" b="1" baseline="30000" dirty="0"/>
              <a:t>th</a:t>
            </a:r>
            <a:r>
              <a:rPr lang="en-CA" b="1" dirty="0"/>
              <a:t>: 		</a:t>
            </a:r>
            <a:r>
              <a:rPr lang="en-CA" dirty="0"/>
              <a:t>Grade 9 MBSS Visitation Day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dirty="0"/>
              <a:t>(Counsellors will return in Spring to make changes.)</a:t>
            </a:r>
          </a:p>
          <a:p>
            <a:pPr algn="ctr"/>
            <a:endParaRPr lang="en-CA" sz="2000" dirty="0"/>
          </a:p>
          <a:p>
            <a:pPr algn="ctr"/>
            <a:r>
              <a:rPr lang="en-CA" sz="2000" dirty="0"/>
              <a:t>Jodi Lode (Last name A-L): </a:t>
            </a:r>
            <a:r>
              <a:rPr lang="en-CA" sz="2000" dirty="0">
                <a:hlinkClick r:id="rId2"/>
              </a:rPr>
              <a:t>jodi.lode@sd5.bc.ca</a:t>
            </a:r>
            <a:endParaRPr lang="en-CA" sz="2000" dirty="0"/>
          </a:p>
          <a:p>
            <a:pPr algn="ctr"/>
            <a:endParaRPr lang="en-CA" sz="2000" dirty="0"/>
          </a:p>
          <a:p>
            <a:pPr algn="ctr"/>
            <a:r>
              <a:rPr lang="en-CA" sz="2000" dirty="0"/>
              <a:t>Leah Draper (Last name M-Z): </a:t>
            </a:r>
            <a:r>
              <a:rPr lang="en-CA" sz="2000" dirty="0">
                <a:hlinkClick r:id="rId3"/>
              </a:rPr>
              <a:t>leah.draper@sd5.bc.ca</a:t>
            </a:r>
            <a:endParaRPr lang="en-CA" sz="2000" dirty="0"/>
          </a:p>
          <a:p>
            <a:pPr algn="ctr"/>
            <a:endParaRPr lang="en-CA" sz="2000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0E72B-9DBA-5856-2C27-DB07599E1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31" y="373604"/>
            <a:ext cx="5077982" cy="61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1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1FDA9-257E-645C-D88D-F1D6A39BD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92AD-FB3C-179B-9AC8-C8395CADA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When are we coming back to help you complete course selection?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3EE3-625D-763A-87FD-175419AC8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sz="7200" dirty="0"/>
              <a:t>April 8</a:t>
            </a:r>
            <a:r>
              <a:rPr lang="en-CA" sz="7200" baseline="30000" dirty="0"/>
              <a:t>th</a:t>
            </a:r>
            <a:r>
              <a:rPr lang="en-CA" sz="7200" dirty="0"/>
              <a:t> (Laurie)</a:t>
            </a:r>
          </a:p>
          <a:p>
            <a:pPr marL="0" indent="0" algn="ctr">
              <a:buNone/>
            </a:pPr>
            <a:r>
              <a:rPr lang="en-CA" sz="7200" dirty="0"/>
              <a:t>April 9</a:t>
            </a:r>
            <a:r>
              <a:rPr lang="en-CA" sz="7200" baseline="30000" dirty="0"/>
              <a:t>th</a:t>
            </a:r>
            <a:r>
              <a:rPr lang="en-CA" sz="7200" dirty="0"/>
              <a:t> (Parkland)</a:t>
            </a:r>
          </a:p>
          <a:p>
            <a:pPr marL="0" indent="0" algn="ctr">
              <a:buNone/>
            </a:pPr>
            <a:r>
              <a:rPr lang="en-CA" sz="5400" dirty="0"/>
              <a:t>(Hang on to your sheet!)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793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6499-EE1B-B8AD-65FD-819F170F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When is grade 9 visitation day?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D802-EE94-D03E-6176-58762670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16292"/>
            <a:ext cx="9490741" cy="26172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CA" sz="7200" dirty="0"/>
          </a:p>
          <a:p>
            <a:pPr marL="0" indent="0" algn="ctr">
              <a:buNone/>
            </a:pPr>
            <a:r>
              <a:rPr lang="en-CA" sz="9500" dirty="0"/>
              <a:t>June 5th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05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32A9E6-D0B3-0425-CED1-0D663BADA0B4}"/>
              </a:ext>
            </a:extLst>
          </p:cNvPr>
          <p:cNvSpPr txBox="1"/>
          <p:nvPr/>
        </p:nvSpPr>
        <p:spPr>
          <a:xfrm>
            <a:off x="914798" y="3553091"/>
            <a:ext cx="101710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https://www.sd5.bc.ca/mbss/registration-course-selection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586F7-6681-B28D-1202-3E4A84DA6625}"/>
              </a:ext>
            </a:extLst>
          </p:cNvPr>
          <p:cNvSpPr txBox="1"/>
          <p:nvPr/>
        </p:nvSpPr>
        <p:spPr>
          <a:xfrm>
            <a:off x="413982" y="516835"/>
            <a:ext cx="11778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For more information, directions &amp; </a:t>
            </a:r>
          </a:p>
          <a:p>
            <a:r>
              <a:rPr lang="en-CA" sz="4400" dirty="0"/>
              <a:t>Course Selection Guide </a:t>
            </a:r>
          </a:p>
          <a:p>
            <a:r>
              <a:rPr lang="en-CA" sz="4400" dirty="0"/>
              <a:t>(lists all elective options with video links):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332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CAB62-1525-3A2B-0C7B-8B8B73C90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269D-D7DA-B06D-7AF2-0924B233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Where can you find descriptions of all the classes baker offers?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F519-C922-E2C1-72FA-1D498557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667" y="2263561"/>
            <a:ext cx="10277187" cy="345061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7200" dirty="0"/>
              <a:t>In the course selection guide</a:t>
            </a:r>
          </a:p>
          <a:p>
            <a:pPr marL="0" indent="0" algn="ctr">
              <a:buNone/>
            </a:pPr>
            <a:r>
              <a:rPr lang="en-CA" sz="5400" dirty="0"/>
              <a:t>(Use the QR Code on your sheet!)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9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2" y="425776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Class run on a block rotation…</a:t>
            </a:r>
            <a:endParaRPr lang="en-CA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F1BE72-3C27-F84C-DF4F-68108E540F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4368" y="1475011"/>
            <a:ext cx="6948092" cy="4737496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192461" y="2042199"/>
            <a:ext cx="4882746" cy="3086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3200" u="sng" dirty="0"/>
              <a:t>2 semesters:</a:t>
            </a:r>
          </a:p>
          <a:p>
            <a:pPr lvl="1"/>
            <a:r>
              <a:rPr lang="en-CA" sz="3200" dirty="0"/>
              <a:t>4 classes each semester  </a:t>
            </a:r>
          </a:p>
          <a:p>
            <a:pPr lvl="1"/>
            <a:r>
              <a:rPr lang="en-CA" sz="3200" dirty="0"/>
              <a:t>8 classes total in the timetable each year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CA" dirty="0">
              <a:solidFill>
                <a:srgbClr val="FFFFFF"/>
              </a:solidFill>
            </a:endParaRPr>
          </a:p>
          <a:p>
            <a:pPr marL="1371600" lvl="3" indent="0">
              <a:buFont typeface="Arial" panose="020B0604020202020204" pitchFamily="34" charset="0"/>
              <a:buNone/>
            </a:pPr>
            <a:endParaRPr lang="en-CA" dirty="0">
              <a:solidFill>
                <a:srgbClr val="FFFFFF"/>
              </a:solidFill>
            </a:endParaRPr>
          </a:p>
          <a:p>
            <a:pPr lvl="3"/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9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7E6B-FDCD-4BB9-C161-1C99BA7B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many classes are in each semester?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91CA-0491-0275-FF3B-BD87C4D6F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22678" y="1329136"/>
            <a:ext cx="2820085" cy="38956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0000" dirty="0"/>
              <a:t>4</a:t>
            </a:r>
            <a:endParaRPr lang="en-US" sz="2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558A3-EF20-6B7D-F693-4501CBF0DF76}"/>
              </a:ext>
            </a:extLst>
          </p:cNvPr>
          <p:cNvSpPr txBox="1"/>
          <p:nvPr/>
        </p:nvSpPr>
        <p:spPr>
          <a:xfrm>
            <a:off x="2350748" y="5004247"/>
            <a:ext cx="7804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can, however, take additional courses outside of the timetable to get extra credits!</a:t>
            </a:r>
          </a:p>
        </p:txBody>
      </p:sp>
    </p:spTree>
    <p:extLst>
      <p:ext uri="{BB962C8B-B14F-4D97-AF65-F5344CB8AC3E}">
        <p14:creationId xmlns:p14="http://schemas.microsoft.com/office/powerpoint/2010/main" val="116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08BE1A-0C9E-3DDE-0416-5B2789B336A2}"/>
              </a:ext>
            </a:extLst>
          </p:cNvPr>
          <p:cNvSpPr txBox="1"/>
          <p:nvPr/>
        </p:nvSpPr>
        <p:spPr>
          <a:xfrm>
            <a:off x="988060" y="551528"/>
            <a:ext cx="99237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CA" sz="2800" u="sng" dirty="0"/>
              <a:t>Each course is worth 4 credits:</a:t>
            </a:r>
          </a:p>
          <a:p>
            <a:pPr marL="0" indent="0" algn="ctr">
              <a:buNone/>
            </a:pPr>
            <a:endParaRPr lang="en-CA" sz="2800" u="sng" dirty="0"/>
          </a:p>
          <a:p>
            <a:pPr marL="0" indent="0" algn="ctr">
              <a:buNone/>
            </a:pPr>
            <a:r>
              <a:rPr lang="en-CA" sz="2800" dirty="0"/>
              <a:t>8 classes in one year = </a:t>
            </a:r>
            <a:r>
              <a:rPr lang="en-CA" sz="2800" b="1" u="sng" dirty="0"/>
              <a:t>32</a:t>
            </a:r>
            <a:r>
              <a:rPr lang="en-CA" sz="2800" dirty="0"/>
              <a:t> credits</a:t>
            </a:r>
          </a:p>
          <a:p>
            <a:pPr marL="457200" lvl="1" indent="0" algn="ctr">
              <a:buNone/>
            </a:pPr>
            <a:endParaRPr lang="en-CA" sz="2800" u="sng" dirty="0"/>
          </a:p>
          <a:p>
            <a:pPr marL="457200" lvl="1" indent="0" algn="ctr">
              <a:buNone/>
            </a:pPr>
            <a:r>
              <a:rPr lang="en-CA" sz="2800" dirty="0"/>
              <a:t>You need </a:t>
            </a:r>
            <a:r>
              <a:rPr lang="en-CA" sz="2800" b="1" u="sng" dirty="0"/>
              <a:t>80</a:t>
            </a:r>
            <a:r>
              <a:rPr lang="en-CA" sz="2800" dirty="0"/>
              <a:t> credits to grad = (20 courses)</a:t>
            </a:r>
          </a:p>
          <a:p>
            <a:pPr lvl="1" algn="ctr"/>
            <a:endParaRPr lang="en-CA" sz="2800" u="sng" dirty="0"/>
          </a:p>
          <a:p>
            <a:pPr marL="457200" lvl="1" indent="0" algn="ctr">
              <a:buNone/>
            </a:pPr>
            <a:r>
              <a:rPr lang="en-CA" sz="2800" dirty="0"/>
              <a:t>At least </a:t>
            </a:r>
            <a:r>
              <a:rPr lang="en-CA" sz="2800" b="1" u="sng" dirty="0"/>
              <a:t>one</a:t>
            </a:r>
            <a:r>
              <a:rPr lang="en-CA" sz="2800" dirty="0"/>
              <a:t> Fine Arts or Applied Skills course</a:t>
            </a:r>
          </a:p>
          <a:p>
            <a:pPr marL="457200" lvl="1" indent="0" algn="ctr">
              <a:buNone/>
            </a:pPr>
            <a:endParaRPr lang="en-CA" sz="2800" dirty="0"/>
          </a:p>
          <a:p>
            <a:pPr marL="457200" lvl="1" indent="0" algn="ctr">
              <a:buNone/>
            </a:pPr>
            <a:r>
              <a:rPr lang="en-CA" sz="2800" dirty="0"/>
              <a:t>At least </a:t>
            </a:r>
            <a:r>
              <a:rPr lang="en-CA" sz="2800" b="1" u="sng" dirty="0"/>
              <a:t>one</a:t>
            </a:r>
            <a:r>
              <a:rPr lang="en-CA" sz="2800" dirty="0"/>
              <a:t> Indigenous focused course</a:t>
            </a:r>
          </a:p>
          <a:p>
            <a:pPr marL="457200" lvl="1" indent="0" algn="ctr">
              <a:buNone/>
            </a:pPr>
            <a:endParaRPr lang="en-CA" sz="2800" dirty="0"/>
          </a:p>
          <a:p>
            <a:pPr marL="457200" lvl="1" indent="0" algn="ctr">
              <a:buNone/>
            </a:pPr>
            <a:r>
              <a:rPr lang="en-CA" sz="2800" dirty="0"/>
              <a:t>3 Assessments (Literacy 10, Numeracy 10, Literacy 12)</a:t>
            </a:r>
          </a:p>
        </p:txBody>
      </p:sp>
    </p:spTree>
    <p:extLst>
      <p:ext uri="{BB962C8B-B14F-4D97-AF65-F5344CB8AC3E}">
        <p14:creationId xmlns:p14="http://schemas.microsoft.com/office/powerpoint/2010/main" val="78155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E79F-42B3-8267-1D47-514DF7A4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25" y="104835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Graduation:  </a:t>
            </a:r>
            <a:r>
              <a:rPr lang="en-CA" sz="4000" u="sng" dirty="0"/>
              <a:t>a 3 Year Plan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1395"/>
              </p:ext>
            </p:extLst>
          </p:nvPr>
        </p:nvGraphicFramePr>
        <p:xfrm>
          <a:off x="1143000" y="2453721"/>
          <a:ext cx="9906000" cy="3093428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591638947"/>
                    </a:ext>
                  </a:extLst>
                </a:gridCol>
                <a:gridCol w="3230880">
                  <a:extLst>
                    <a:ext uri="{9D8B030D-6E8A-4147-A177-3AD203B41FA5}">
                      <a16:colId xmlns:a16="http://schemas.microsoft.com/office/drawing/2014/main" val="1915261246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3963918624"/>
                    </a:ext>
                  </a:extLst>
                </a:gridCol>
              </a:tblGrid>
              <a:tr h="409397"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bg1"/>
                          </a:solidFill>
                        </a:rPr>
                        <a:t>Grade 10</a:t>
                      </a:r>
                      <a:endParaRPr lang="en-CA" sz="16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3636" marR="102797" marT="102797" marB="10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bg1"/>
                          </a:solidFill>
                        </a:rPr>
                        <a:t>Grade 11</a:t>
                      </a:r>
                      <a:endParaRPr lang="en-CA" sz="16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3636" marR="102797" marT="102797" marB="10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>
                          <a:solidFill>
                            <a:schemeClr val="bg1"/>
                          </a:solidFill>
                        </a:rPr>
                        <a:t>Grade 12</a:t>
                      </a:r>
                      <a:endParaRPr lang="en-CA" sz="16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3636" marR="102797" marT="102797" marB="10279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50245"/>
                  </a:ext>
                </a:extLst>
              </a:tr>
              <a:tr h="2621245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6 required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 courses</a:t>
                      </a:r>
                    </a:p>
                    <a:p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English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Careers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P.E.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+ 2 Electives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4 required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 courses</a:t>
                      </a:r>
                    </a:p>
                    <a:p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English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Science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+ 4 Electives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2 Required courses</a:t>
                      </a: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An English 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Career Life Conn. 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+ 6 Electives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7504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C10C00-791B-38D2-BEB0-F707F26DF87A}"/>
              </a:ext>
            </a:extLst>
          </p:cNvPr>
          <p:cNvSpPr txBox="1"/>
          <p:nvPr/>
        </p:nvSpPr>
        <p:spPr>
          <a:xfrm>
            <a:off x="754380" y="6273225"/>
            <a:ext cx="10683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If you do not pass a required course, you will need to repeat it.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F2C1FE-E7B3-B71F-1E6F-68778A6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51" y="867037"/>
            <a:ext cx="11251899" cy="1049235"/>
          </a:xfrm>
        </p:spPr>
        <p:txBody>
          <a:bodyPr/>
          <a:lstStyle/>
          <a:p>
            <a:r>
              <a:rPr lang="en-CA" dirty="0"/>
              <a:t>How many required courses are there in grade 10?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946F2-DADF-5AC3-8F95-FD05F389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863" y="1217651"/>
            <a:ext cx="9603275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7500" dirty="0"/>
              <a:t>6</a:t>
            </a:r>
          </a:p>
          <a:p>
            <a:pPr marL="0" indent="0" algn="ctr">
              <a:buNone/>
            </a:pPr>
            <a:r>
              <a:rPr lang="en-CA" sz="2800" dirty="0"/>
              <a:t>Math, English, Science, Socials, P.E., &amp; Careers</a:t>
            </a:r>
          </a:p>
          <a:p>
            <a:pPr marL="0" indent="0" algn="ctr">
              <a:buNone/>
            </a:pPr>
            <a:r>
              <a:rPr lang="en-CA" sz="3000" dirty="0"/>
              <a:t>(plus 2 electives)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4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135C-3F61-6205-6A28-4451E0B6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What is the </a:t>
            </a:r>
            <a:r>
              <a:rPr lang="en-CA" b="1" u="sng" dirty="0"/>
              <a:t>minimum</a:t>
            </a:r>
            <a:r>
              <a:rPr lang="en-CA" dirty="0"/>
              <a:t> number of credits required to graduate?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4D31-B39E-814C-F232-D5E82396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53634"/>
            <a:ext cx="9603275" cy="3450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6000" dirty="0"/>
              <a:t>80</a:t>
            </a:r>
          </a:p>
          <a:p>
            <a:pPr marL="0" indent="0" algn="ctr">
              <a:buNone/>
            </a:pPr>
            <a:r>
              <a:rPr lang="en-CA" sz="6000" dirty="0"/>
              <a:t>(20 courses)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26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95310-E34E-5C07-7991-D557966BF48B}"/>
              </a:ext>
            </a:extLst>
          </p:cNvPr>
          <p:cNvSpPr/>
          <p:nvPr/>
        </p:nvSpPr>
        <p:spPr>
          <a:xfrm>
            <a:off x="5868612" y="1986774"/>
            <a:ext cx="5634275" cy="35725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9" y="344556"/>
            <a:ext cx="11124181" cy="9541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GRADE 10: Course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861C3-F13F-2FB0-538F-F9AC2933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61" y="1391180"/>
            <a:ext cx="11569147" cy="44472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8 Courses Total:</a:t>
            </a:r>
          </a:p>
          <a:p>
            <a:pPr marL="0" indent="0">
              <a:buNone/>
            </a:pPr>
            <a:r>
              <a:rPr lang="en-US" sz="3200" b="1" u="sng" dirty="0"/>
              <a:t>6 Required Courses:</a:t>
            </a:r>
          </a:p>
          <a:p>
            <a:r>
              <a:rPr lang="en-US" sz="3200" dirty="0"/>
              <a:t>An English 10 </a:t>
            </a:r>
          </a:p>
          <a:p>
            <a:r>
              <a:rPr lang="en-US" sz="3200" dirty="0"/>
              <a:t>A Math 10  </a:t>
            </a:r>
          </a:p>
          <a:p>
            <a:r>
              <a:rPr lang="en-US" sz="3200" dirty="0"/>
              <a:t>Social Studies 10</a:t>
            </a:r>
          </a:p>
          <a:p>
            <a:r>
              <a:rPr lang="en-US" sz="3200" dirty="0"/>
              <a:t>Science 10</a:t>
            </a:r>
          </a:p>
          <a:p>
            <a:r>
              <a:rPr lang="en-US" sz="3200" dirty="0"/>
              <a:t>PE 10</a:t>
            </a:r>
          </a:p>
          <a:p>
            <a:r>
              <a:rPr lang="en-US" sz="3200" dirty="0"/>
              <a:t>Career Life 10 (In or Out of Timetable)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0C335-439A-2398-6BEE-E4094141A389}"/>
              </a:ext>
            </a:extLst>
          </p:cNvPr>
          <p:cNvSpPr txBox="1"/>
          <p:nvPr/>
        </p:nvSpPr>
        <p:spPr>
          <a:xfrm>
            <a:off x="5868612" y="1960269"/>
            <a:ext cx="5403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Plus :</a:t>
            </a:r>
          </a:p>
          <a:p>
            <a:pPr algn="ctr"/>
            <a:r>
              <a:rPr lang="en-CA" sz="2400" dirty="0"/>
              <a:t>2 Elective choices</a:t>
            </a:r>
          </a:p>
          <a:p>
            <a:pPr algn="ctr"/>
            <a:r>
              <a:rPr lang="en-CA" sz="2400" b="1" dirty="0"/>
              <a:t>or</a:t>
            </a:r>
          </a:p>
          <a:p>
            <a:pPr algn="ctr"/>
            <a:r>
              <a:rPr lang="en-US" sz="2400" dirty="0"/>
              <a:t>1 Elective if you are taking Band</a:t>
            </a:r>
          </a:p>
          <a:p>
            <a:pPr algn="ctr"/>
            <a:r>
              <a:rPr lang="en-US" sz="2400" b="1" dirty="0"/>
              <a:t>or</a:t>
            </a:r>
          </a:p>
          <a:p>
            <a:pPr algn="ctr"/>
            <a:r>
              <a:rPr lang="en-CA" sz="2400" dirty="0"/>
              <a:t>1 Elective if you are French Immersion</a:t>
            </a:r>
          </a:p>
          <a:p>
            <a:pPr algn="ctr"/>
            <a:r>
              <a:rPr lang="en-CA" sz="2400" b="1" dirty="0"/>
              <a:t>or</a:t>
            </a:r>
          </a:p>
          <a:p>
            <a:pPr algn="ctr"/>
            <a:r>
              <a:rPr lang="en-CA" sz="2400" dirty="0"/>
              <a:t>0 Electives if you are in Band and F.I.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884F0-254C-0F66-4138-2ED4C96A98D4}"/>
              </a:ext>
            </a:extLst>
          </p:cNvPr>
          <p:cNvSpPr txBox="1"/>
          <p:nvPr/>
        </p:nvSpPr>
        <p:spPr>
          <a:xfrm>
            <a:off x="645772" y="6282611"/>
            <a:ext cx="1044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If you do not pass a required course…You will need to repeat it before moving on.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6932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42694</TotalTime>
  <Words>1200</Words>
  <Application>Microsoft Office PowerPoint</Application>
  <PresentationFormat>Widescreen</PresentationFormat>
  <Paragraphs>257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Gill Sans MT</vt:lpstr>
      <vt:lpstr>Wingdings</vt:lpstr>
      <vt:lpstr>Gallery</vt:lpstr>
      <vt:lpstr>Welcome to Mount Baker Secondary!</vt:lpstr>
      <vt:lpstr>MBSS Administration team</vt:lpstr>
      <vt:lpstr>Class run on a block rotation…</vt:lpstr>
      <vt:lpstr>How many classes are in each semester?</vt:lpstr>
      <vt:lpstr>PowerPoint Presentation</vt:lpstr>
      <vt:lpstr>Graduation:  a 3 Year Plan</vt:lpstr>
      <vt:lpstr>How many required courses are there in grade 10?</vt:lpstr>
      <vt:lpstr>What is the minimum number of credits required to graduate?</vt:lpstr>
      <vt:lpstr>GRADE 10: Course selection</vt:lpstr>
      <vt:lpstr>What happens if you fail a required course?</vt:lpstr>
      <vt:lpstr>English and MATh options:</vt:lpstr>
      <vt:lpstr>Which math class should you take?</vt:lpstr>
      <vt:lpstr>Grade 10 Elective OPtions…</vt:lpstr>
      <vt:lpstr>What does ‘outside the timetable’ mean?</vt:lpstr>
      <vt:lpstr>Trying to get ahead?</vt:lpstr>
      <vt:lpstr>Support blocks &amp; Spares…</vt:lpstr>
      <vt:lpstr>TRAIN in Trades Programs (TRNE)    </vt:lpstr>
      <vt:lpstr>When can you apply for the trades programs?</vt:lpstr>
      <vt:lpstr>PowerPoint Presentation</vt:lpstr>
      <vt:lpstr>PowerPoint Presentation</vt:lpstr>
      <vt:lpstr>When are we coming back to help you complete course selection?</vt:lpstr>
      <vt:lpstr>When is grade 9 visitation day?</vt:lpstr>
      <vt:lpstr>PowerPoint Presentation</vt:lpstr>
      <vt:lpstr>Where can you find descriptions of all the classes baker offers?</vt:lpstr>
    </vt:vector>
  </TitlesOfParts>
  <Company>SD5 Southeast Kootenay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Parent night</dc:title>
  <dc:creator>Jodi Lode</dc:creator>
  <cp:lastModifiedBy>Leah Draper</cp:lastModifiedBy>
  <cp:revision>295</cp:revision>
  <cp:lastPrinted>2020-02-06T16:35:17Z</cp:lastPrinted>
  <dcterms:created xsi:type="dcterms:W3CDTF">2020-01-07T17:23:11Z</dcterms:created>
  <dcterms:modified xsi:type="dcterms:W3CDTF">2026-02-25T16:33:04Z</dcterms:modified>
</cp:coreProperties>
</file>