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4" r:id="rId4"/>
    <p:sldId id="267" r:id="rId5"/>
    <p:sldId id="272" r:id="rId6"/>
    <p:sldId id="268" r:id="rId7"/>
    <p:sldId id="269" r:id="rId8"/>
    <p:sldId id="260" r:id="rId9"/>
    <p:sldId id="270" r:id="rId10"/>
    <p:sldId id="275" r:id="rId11"/>
    <p:sldId id="261" r:id="rId1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599" autoAdjust="0"/>
  </p:normalViewPr>
  <p:slideViewPr>
    <p:cSldViewPr>
      <p:cViewPr varScale="1">
        <p:scale>
          <a:sx n="72" d="100"/>
          <a:sy n="72" d="100"/>
        </p:scale>
        <p:origin x="450" y="6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1/18/2022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1/18/2022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1/18/2022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1/18/2022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1/18/2022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1/18/2022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cid:75d4a9e0-9eb9-4dab-8759-626d6fd2a16a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1600200"/>
            <a:ext cx="10439399" cy="2971800"/>
          </a:xfrm>
        </p:spPr>
        <p:txBody>
          <a:bodyPr anchor="ctr"/>
          <a:lstStyle/>
          <a:p>
            <a:pPr algn="ctr"/>
            <a:r>
              <a:rPr lang="en-US" dirty="0">
                <a:latin typeface="Calibri" panose="020F0502020204030204" pitchFamily="34" charset="0"/>
              </a:rPr>
              <a:t>Grade Four Opportunities 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at ÉIDES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97747">
            <a:off x="9622790" y="4186017"/>
            <a:ext cx="1647512" cy="138391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5" name="TextBox 4"/>
          <p:cNvSpPr txBox="1"/>
          <p:nvPr/>
        </p:nvSpPr>
        <p:spPr>
          <a:xfrm>
            <a:off x="4113212" y="3947809"/>
            <a:ext cx="47244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br>
              <a:rPr lang="en-US" sz="2400" dirty="0"/>
            </a:br>
            <a:r>
              <a:rPr lang="en-US" sz="2400" dirty="0"/>
              <a:t>English or French Immersion?</a:t>
            </a:r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A086B968-4BB3-4645-9ECF-A86FA2C8BF19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2" y="1066800"/>
            <a:ext cx="1019175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Decide?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13" y="1752600"/>
            <a:ext cx="115062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Talk to your child</a:t>
            </a:r>
          </a:p>
          <a:p>
            <a:r>
              <a:rPr lang="en-US" sz="3200" dirty="0"/>
              <a:t>Consider your child’s interests, strengths, challenges</a:t>
            </a:r>
          </a:p>
          <a:p>
            <a:r>
              <a:rPr lang="en-US" sz="3200" dirty="0"/>
              <a:t>Canadian Parents For French (great resource for FI)</a:t>
            </a:r>
          </a:p>
          <a:p>
            <a:r>
              <a:rPr lang="en-US" sz="3200" dirty="0"/>
              <a:t>Contact ANY of our English or French Immersion Intermediate teachers to get more information</a:t>
            </a:r>
          </a:p>
          <a:p>
            <a:r>
              <a:rPr lang="en-US" sz="3200" dirty="0"/>
              <a:t>Speak with your child’s grade 3 teacher </a:t>
            </a:r>
          </a:p>
          <a:p>
            <a:r>
              <a:rPr lang="en-US" sz="3200" dirty="0"/>
              <a:t>Grade 4 is the entry level for Late French Immersion at EIDES.  Registration into French Immersion should be viewed as a long term commitment.  Return to English programming can be possible with consultation of the teacher and principal.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1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 French Immersion Availability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5907" y="1524000"/>
            <a:ext cx="1165701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Spaces available each year are based on our school’s configuration, staffing and class size contractual requirements.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School District 5 Enrollment and Placement Policy 3.1 will be used if the number of students wishing to enter French Immersion exceeds the spaces available.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Registration Bands according to policy 3.1.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Students who have a sibling currently in FI in SD 5 will be given first priority and placed directly on the roster.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The SD 5 Director of Student Learning and Innovation will draw the remainder of student names in order of the band they are in, with the Principal/Vice Principal and a PAC representative present.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Clerical staff will record names for registration and continued monitoring of spaces.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Students/parents will be contacted by </a:t>
            </a:r>
            <a:r>
              <a:rPr lang="fr-CA" sz="2400">
                <a:latin typeface="Calibri" panose="020F0502020204030204" pitchFamily="34" charset="0"/>
              </a:rPr>
              <a:t>É</a:t>
            </a:r>
            <a:r>
              <a:rPr lang="en-US" sz="2400">
                <a:latin typeface="Calibri" panose="020F0502020204030204" pitchFamily="34" charset="0"/>
              </a:rPr>
              <a:t>IDES </a:t>
            </a:r>
            <a:r>
              <a:rPr lang="en-US" sz="2400" dirty="0">
                <a:latin typeface="Calibri" panose="020F0502020204030204" pitchFamily="34" charset="0"/>
              </a:rPr>
              <a:t>to inform them of lottery results.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36612" y="274638"/>
            <a:ext cx="9829800" cy="1325562"/>
          </a:xfrm>
        </p:spPr>
        <p:txBody>
          <a:bodyPr/>
          <a:lstStyle/>
          <a:p>
            <a:r>
              <a:rPr lang="en-US" dirty="0"/>
              <a:t>English and French Immersion Classes: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5612" y="1905000"/>
            <a:ext cx="11582400" cy="4648200"/>
          </a:xfrm>
        </p:spPr>
        <p:txBody>
          <a:bodyPr>
            <a:normAutofit/>
          </a:bodyPr>
          <a:lstStyle/>
          <a:p>
            <a:r>
              <a:rPr lang="en-US" dirty="0"/>
              <a:t>Follow the Ministry of Education Curriculum </a:t>
            </a:r>
          </a:p>
          <a:p>
            <a:r>
              <a:rPr lang="en-US" dirty="0"/>
              <a:t>Follow the same Communicating Student Learning (reporting) format</a:t>
            </a:r>
          </a:p>
          <a:p>
            <a:r>
              <a:rPr lang="en-US" dirty="0"/>
              <a:t>Students have access to school and district support services </a:t>
            </a:r>
            <a:r>
              <a:rPr lang="en-US"/>
              <a:t>(Counsellors</a:t>
            </a:r>
            <a:r>
              <a:rPr lang="en-US" dirty="0"/>
              <a:t>, Youth Care Workers, Aboriginal Education Support Workers, Student Services)</a:t>
            </a:r>
          </a:p>
          <a:p>
            <a:r>
              <a:rPr lang="en-US" dirty="0"/>
              <a:t>Have access to French and English resources in the library and online</a:t>
            </a:r>
          </a:p>
          <a:p>
            <a:r>
              <a:rPr lang="en-US" dirty="0"/>
              <a:t>Have access to technology (iPads in the classroom, access to cart of laptops or iPads)</a:t>
            </a:r>
          </a:p>
          <a:p>
            <a:r>
              <a:rPr lang="en-US" dirty="0"/>
              <a:t>All equipped with Smart Board technology and document cameras to enhance student learning</a:t>
            </a:r>
          </a:p>
          <a:p>
            <a:r>
              <a:rPr lang="en-US" dirty="0"/>
              <a:t>Grade 6 classes (and sometimes 5/6 blends) take Band at Fernie Secondary School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81000"/>
            <a:ext cx="10439398" cy="1020762"/>
          </a:xfrm>
        </p:spPr>
        <p:txBody>
          <a:bodyPr/>
          <a:lstStyle/>
          <a:p>
            <a:r>
              <a:rPr lang="en-US" dirty="0"/>
              <a:t>English and French Immersion Classes: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2" y="1981200"/>
            <a:ext cx="10058400" cy="35052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Participate in curricular, extra curricular and special events at school: ski days, skating, school sports, field trips, presentations, performances, etc.</a:t>
            </a:r>
          </a:p>
          <a:p>
            <a:r>
              <a:rPr lang="en-US" dirty="0">
                <a:latin typeface="Calibri" panose="020F0502020204030204" pitchFamily="34" charset="0"/>
              </a:rPr>
              <a:t>Follow the same contractual guidelines for class size and composition</a:t>
            </a:r>
            <a:endParaRPr lang="en-US" dirty="0"/>
          </a:p>
          <a:p>
            <a:r>
              <a:rPr lang="en-US" b="1" dirty="0">
                <a:latin typeface="Calibri" panose="020F0502020204030204" pitchFamily="34" charset="0"/>
              </a:rPr>
              <a:t>Have a diverse range of learners with their own unique learning styles, strengths and challenges</a:t>
            </a:r>
          </a:p>
          <a:p>
            <a:endParaRPr 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07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Grade Four Curricular Areas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72732" y="1600199"/>
            <a:ext cx="5332412" cy="5234940"/>
          </a:xfrm>
        </p:spPr>
        <p:txBody>
          <a:bodyPr anchor="t">
            <a:normAutofit fontScale="775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2800" dirty="0">
                <a:latin typeface="Calibri" panose="020F0502020204030204" pitchFamily="34" charset="0"/>
              </a:rPr>
              <a:t>ENGLISH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800" dirty="0">
                <a:latin typeface="Calibri" panose="020F0502020204030204" pitchFamily="34" charset="0"/>
              </a:rPr>
              <a:t>English Language Arts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800" dirty="0">
                <a:latin typeface="Calibri" panose="020F0502020204030204" pitchFamily="34" charset="0"/>
              </a:rPr>
              <a:t>Mathematics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800" dirty="0">
                <a:latin typeface="Calibri" panose="020F0502020204030204" pitchFamily="34" charset="0"/>
              </a:rPr>
              <a:t>Science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800" dirty="0">
                <a:latin typeface="Calibri" panose="020F0502020204030204" pitchFamily="34" charset="0"/>
              </a:rPr>
              <a:t>Social Studies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800" dirty="0">
                <a:latin typeface="Calibri" panose="020F0502020204030204" pitchFamily="34" charset="0"/>
              </a:rPr>
              <a:t>Physical and Health Education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800" dirty="0">
                <a:latin typeface="Calibri" panose="020F0502020204030204" pitchFamily="34" charset="0"/>
              </a:rPr>
              <a:t>Arts Education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800" dirty="0">
                <a:latin typeface="Calibri" panose="020F0502020204030204" pitchFamily="34" charset="0"/>
              </a:rPr>
              <a:t>Applied Design, Skills and Technology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800" dirty="0">
                <a:latin typeface="Calibri" panose="020F0502020204030204" pitchFamily="34" charset="0"/>
              </a:rPr>
              <a:t>Career Education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800" dirty="0">
                <a:latin typeface="Calibri" panose="020F0502020204030204" pitchFamily="34" charset="0"/>
              </a:rPr>
              <a:t>Gr 5-8 French As A Second Language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641656" y="1703068"/>
            <a:ext cx="6172200" cy="502920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44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30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916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latin typeface="Calibri" panose="020F0502020204030204" pitchFamily="34" charset="0"/>
              </a:rPr>
              <a:t>FRENCH IMMERSION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Français Langue Seconde-Immersion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Mathématiques</a:t>
            </a:r>
          </a:p>
          <a:p>
            <a:pPr marL="0" indent="0">
              <a:lnSpc>
                <a:spcPct val="110000"/>
              </a:lnSpc>
              <a:buFont typeface="Arial" pitchFamily="34" charset="0"/>
              <a:buNone/>
            </a:pPr>
            <a:r>
              <a:rPr lang="en-US" dirty="0">
                <a:latin typeface="Calibri" panose="020F0502020204030204" pitchFamily="34" charset="0"/>
              </a:rPr>
              <a:t>Sciences</a:t>
            </a:r>
          </a:p>
          <a:p>
            <a:pPr marL="0" indent="0">
              <a:lnSpc>
                <a:spcPct val="110000"/>
              </a:lnSpc>
              <a:buFont typeface="Arial" pitchFamily="34" charset="0"/>
              <a:buNone/>
            </a:pPr>
            <a:r>
              <a:rPr lang="en-US" dirty="0">
                <a:latin typeface="Calibri" panose="020F0502020204030204" pitchFamily="34" charset="0"/>
              </a:rPr>
              <a:t>Science Humaines</a:t>
            </a:r>
          </a:p>
          <a:p>
            <a:pPr marL="0" indent="0">
              <a:lnSpc>
                <a:spcPct val="110000"/>
              </a:lnSpc>
              <a:buFont typeface="Arial" pitchFamily="34" charset="0"/>
              <a:buNone/>
            </a:pPr>
            <a:r>
              <a:rPr lang="en-US" dirty="0">
                <a:latin typeface="Calibri" panose="020F0502020204030204" pitchFamily="34" charset="0"/>
              </a:rPr>
              <a:t>Éducation Physique Et Santé</a:t>
            </a:r>
          </a:p>
          <a:p>
            <a:pPr marL="0" indent="0">
              <a:lnSpc>
                <a:spcPct val="110000"/>
              </a:lnSpc>
              <a:buFont typeface="Arial" pitchFamily="34" charset="0"/>
              <a:buNone/>
            </a:pPr>
            <a:r>
              <a:rPr lang="en-US" dirty="0">
                <a:latin typeface="Calibri" panose="020F0502020204030204" pitchFamily="34" charset="0"/>
              </a:rPr>
              <a:t>Éducation Artistique</a:t>
            </a:r>
          </a:p>
          <a:p>
            <a:pPr marL="0" indent="0">
              <a:lnSpc>
                <a:spcPct val="110000"/>
              </a:lnSpc>
              <a:buFont typeface="Arial" pitchFamily="34" charset="0"/>
              <a:buNone/>
            </a:pPr>
            <a:r>
              <a:rPr lang="en-US" dirty="0">
                <a:latin typeface="Calibri" panose="020F0502020204030204" pitchFamily="34" charset="0"/>
              </a:rPr>
              <a:t>Conception Compétences Pratiques et Technologies</a:t>
            </a:r>
          </a:p>
          <a:p>
            <a:pPr marL="0" indent="0">
              <a:lnSpc>
                <a:spcPct val="110000"/>
              </a:lnSpc>
              <a:buFont typeface="Arial" pitchFamily="34" charset="0"/>
              <a:buNone/>
            </a:pPr>
            <a:r>
              <a:rPr lang="en-US" dirty="0">
                <a:latin typeface="Calibri" panose="020F0502020204030204" pitchFamily="34" charset="0"/>
              </a:rPr>
              <a:t>Éducation À La Carrière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alibri" panose="020F0502020204030204" pitchFamily="34" charset="0"/>
              </a:rPr>
              <a:t>English Language Arts</a:t>
            </a:r>
          </a:p>
          <a:p>
            <a:pPr marL="0" indent="0">
              <a:lnSpc>
                <a:spcPct val="110000"/>
              </a:lnSpc>
              <a:buFont typeface="Arial" pitchFamily="34" charset="0"/>
              <a:buNone/>
            </a:pPr>
            <a:endParaRPr lang="en-US" sz="2200" dirty="0">
              <a:latin typeface="Calibri" panose="020F050202020403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French Immersion?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3" y="1752600"/>
            <a:ext cx="10668000" cy="44196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An education program that parallels the regular English program in structure and content but </a:t>
            </a:r>
            <a:r>
              <a:rPr lang="en-US" b="1" u="sng" dirty="0">
                <a:latin typeface="Calibri" panose="020F0502020204030204" pitchFamily="34" charset="0"/>
              </a:rPr>
              <a:t>focuses </a:t>
            </a:r>
            <a:r>
              <a:rPr lang="en-US" dirty="0">
                <a:latin typeface="Calibri" panose="020F0502020204030204" pitchFamily="34" charset="0"/>
              </a:rPr>
              <a:t>on developing French language and thus instruction and communication is mostly in French</a:t>
            </a:r>
          </a:p>
          <a:p>
            <a:r>
              <a:rPr lang="en-US" dirty="0">
                <a:latin typeface="Calibri" panose="020F0502020204030204" pitchFamily="34" charset="0"/>
              </a:rPr>
              <a:t>An opportunity for non-francophone students to become bilingual in English and French and to graduate with a Dual Dogwood: BC Certificate of graduation (Dogwood Diploma) and Diplome de fin d’etudes </a:t>
            </a:r>
            <a:r>
              <a:rPr lang="en-US" dirty="0" err="1">
                <a:latin typeface="Calibri" panose="020F0502020204030204" pitchFamily="34" charset="0"/>
              </a:rPr>
              <a:t>en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Colombie-Britannique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Begins in grade 4 and continues through to grade 12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8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rusan.polacik\Desktop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1326">
            <a:off x="9080499" y="1222320"/>
            <a:ext cx="2714625" cy="1685926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0412" y="457200"/>
            <a:ext cx="9143998" cy="1020762"/>
          </a:xfrm>
        </p:spPr>
        <p:txBody>
          <a:bodyPr/>
          <a:lstStyle/>
          <a:p>
            <a:pPr algn="ctr"/>
            <a:r>
              <a:rPr lang="en-US" dirty="0"/>
              <a:t>What Does French Immersion Instruction Look Like?</a:t>
            </a:r>
          </a:p>
        </p:txBody>
      </p:sp>
      <p:graphicFrame>
        <p:nvGraphicFramePr>
          <p:cNvPr id="11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2672809"/>
              </p:ext>
            </p:extLst>
          </p:nvPr>
        </p:nvGraphicFramePr>
        <p:xfrm>
          <a:off x="684212" y="2438400"/>
          <a:ext cx="97536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4115">
                <a:tc>
                  <a:txBody>
                    <a:bodyPr/>
                    <a:lstStyle/>
                    <a:p>
                      <a:r>
                        <a:rPr lang="en-US" sz="3200" dirty="0"/>
                        <a:t>Grade: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% of French</a:t>
                      </a:r>
                      <a:r>
                        <a:rPr lang="en-US" sz="3200" baseline="0" dirty="0"/>
                        <a:t> Instruction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% of English</a:t>
                      </a:r>
                      <a:r>
                        <a:rPr lang="en-US" sz="3200" baseline="0" dirty="0"/>
                        <a:t> Instruction</a:t>
                      </a:r>
                      <a:endParaRPr lang="en-US" sz="3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210">
                <a:tc>
                  <a:txBody>
                    <a:bodyPr/>
                    <a:lstStyle/>
                    <a:p>
                      <a:r>
                        <a:rPr lang="en-US" sz="3200" dirty="0"/>
                        <a:t>4-7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75-80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20-25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210">
                <a:tc>
                  <a:txBody>
                    <a:bodyPr/>
                    <a:lstStyle/>
                    <a:p>
                      <a:r>
                        <a:rPr lang="en-US" sz="3200" dirty="0"/>
                        <a:t>8-10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50-75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25-50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1265">
                <a:tc>
                  <a:txBody>
                    <a:bodyPr/>
                    <a:lstStyle/>
                    <a:p>
                      <a:r>
                        <a:rPr lang="en-US" sz="3200" dirty="0"/>
                        <a:t>11-12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No less than 25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No more than 75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829800" cy="1020762"/>
          </a:xfrm>
        </p:spPr>
        <p:txBody>
          <a:bodyPr/>
          <a:lstStyle/>
          <a:p>
            <a:r>
              <a:rPr lang="en-US" dirty="0"/>
              <a:t>French Immersion Expectations (gr 4-6)</a:t>
            </a: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315836"/>
              </p:ext>
            </p:extLst>
          </p:nvPr>
        </p:nvGraphicFramePr>
        <p:xfrm>
          <a:off x="1009650" y="1806573"/>
          <a:ext cx="10113962" cy="4733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4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966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Grade 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Grade 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Grade 6 and up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456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By the</a:t>
                      </a:r>
                      <a:r>
                        <a:rPr lang="en-US" sz="2000" baseline="0" dirty="0"/>
                        <a:t> end of grade 4 students will be able to express orally basic needs and some of what they are doing</a:t>
                      </a:r>
                    </a:p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Students</a:t>
                      </a:r>
                      <a:r>
                        <a:rPr lang="en-US" sz="2000" baseline="0" dirty="0"/>
                        <a:t> will need to spend much time developing an understanding of the French language and increasing their vocabulary</a:t>
                      </a:r>
                      <a:endParaRPr lang="en-US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By</a:t>
                      </a:r>
                      <a:r>
                        <a:rPr lang="en-US" sz="2000" baseline="0" dirty="0"/>
                        <a:t> the end of grade 5, children are able to express themselves in French though English words may be heard in a sentence where the French word isn’t known.</a:t>
                      </a:r>
                    </a:p>
                    <a:p>
                      <a:pPr algn="ctr"/>
                      <a:endParaRPr lang="en-US" sz="2000" baseline="0" dirty="0"/>
                    </a:p>
                    <a:p>
                      <a:pPr algn="ctr"/>
                      <a:r>
                        <a:rPr lang="en-US" sz="2000" baseline="0" dirty="0"/>
                        <a:t>Students will be comfortable reading basic French text and will be able to express simple ideas orally as well as  in written form</a:t>
                      </a:r>
                      <a:endParaRPr lang="en-US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</a:t>
                      </a:r>
                      <a:r>
                        <a:rPr lang="en-US" sz="2000" baseline="0" dirty="0"/>
                        <a:t> grade 6 most students are quite comfortable speaking, listening, reading and writing in French.  </a:t>
                      </a:r>
                    </a:p>
                    <a:p>
                      <a:pPr algn="ctr"/>
                      <a:endParaRPr lang="en-US" sz="2000" baseline="0" dirty="0"/>
                    </a:p>
                    <a:p>
                      <a:pPr algn="ctr"/>
                      <a:r>
                        <a:rPr lang="en-US" sz="2000" baseline="0" dirty="0"/>
                        <a:t>Students have the basic communication skills to enable them to function in French.</a:t>
                      </a:r>
                    </a:p>
                    <a:p>
                      <a:pPr algn="ctr"/>
                      <a:endParaRPr lang="en-US" sz="2000" baseline="0" dirty="0"/>
                    </a:p>
                    <a:p>
                      <a:pPr algn="ctr"/>
                      <a:r>
                        <a:rPr lang="en-US" sz="2000" baseline="0" dirty="0"/>
                        <a:t>Throughout the rest of the school years, greater fluency is achieved in their oral and written language development.</a:t>
                      </a:r>
                      <a:endParaRPr lang="en-US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2" y="533399"/>
            <a:ext cx="9143998" cy="1020762"/>
          </a:xfrm>
        </p:spPr>
        <p:txBody>
          <a:bodyPr/>
          <a:lstStyle/>
          <a:p>
            <a:r>
              <a:rPr lang="en-US" dirty="0"/>
              <a:t>What Does Instruction Look Like?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16489">
            <a:off x="8619831" y="984960"/>
            <a:ext cx="2619375" cy="1743075"/>
          </a:xfrm>
          <a:solidFill>
            <a:srgbClr val="92D050"/>
          </a:solidFill>
          <a:ln w="25400">
            <a:solidFill>
              <a:srgbClr val="FF0000"/>
            </a:solidFill>
          </a:ln>
        </p:spPr>
      </p:pic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989012" y="2016358"/>
            <a:ext cx="9753600" cy="4155842"/>
          </a:xfrm>
        </p:spPr>
        <p:txBody>
          <a:bodyPr anchor="t">
            <a:normAutofit/>
          </a:bodyPr>
          <a:lstStyle/>
          <a:p>
            <a:r>
              <a:rPr lang="en-US" sz="3200" b="1" dirty="0">
                <a:latin typeface="Calibri" panose="020F0502020204030204" pitchFamily="34" charset="0"/>
              </a:rPr>
              <a:t>The gift of time:</a:t>
            </a:r>
          </a:p>
          <a:p>
            <a:endParaRPr lang="en-US" sz="28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To delve deeper into curricular concepts in all subject areas (Science, Social Studies, Careers, Health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60-90 minutes of daily Language Arts instruction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60-90 minutes of daily Math instruction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 to High School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12" y="1981200"/>
            <a:ext cx="5267454" cy="442436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812" y="1981200"/>
            <a:ext cx="6063636" cy="442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72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E567FAE74E5A46A4A83FDCB9B0E2BA" ma:contentTypeVersion="1" ma:contentTypeDescription="Create a new document." ma:contentTypeScope="" ma:versionID="0cb921f26958503d8cd57fea949e754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16DF5BD-2A64-4EB9-8949-5DBF40D4F334}"/>
</file>

<file path=customXml/itemProps2.xml><?xml version="1.0" encoding="utf-8"?>
<ds:datastoreItem xmlns:ds="http://schemas.openxmlformats.org/officeDocument/2006/customXml" ds:itemID="{2ACE6CF7-C67B-44BA-97C2-84FC653C10CB}"/>
</file>

<file path=customXml/itemProps3.xml><?xml version="1.0" encoding="utf-8"?>
<ds:datastoreItem xmlns:ds="http://schemas.openxmlformats.org/officeDocument/2006/customXml" ds:itemID="{7C7D98B6-963C-433B-90F4-7E8EC3208D94}"/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1108</TotalTime>
  <Words>792</Words>
  <Application>Microsoft Office PowerPoint</Application>
  <PresentationFormat>Custom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Consolas</vt:lpstr>
      <vt:lpstr>Corbel</vt:lpstr>
      <vt:lpstr>Chalkboard 16x9</vt:lpstr>
      <vt:lpstr>Grade Four Opportunities  at ÉIDES</vt:lpstr>
      <vt:lpstr>English and French Immersion Classes:</vt:lpstr>
      <vt:lpstr>English and French Immersion Classes:</vt:lpstr>
      <vt:lpstr>Grade Four Curricular Areas</vt:lpstr>
      <vt:lpstr>What is French Immersion?</vt:lpstr>
      <vt:lpstr>What Does French Immersion Instruction Look Like?</vt:lpstr>
      <vt:lpstr>French Immersion Expectations (gr 4-6)</vt:lpstr>
      <vt:lpstr>What Does Instruction Look Like?</vt:lpstr>
      <vt:lpstr>Looking Ahead to High School</vt:lpstr>
      <vt:lpstr>How Do You Decide?</vt:lpstr>
      <vt:lpstr>Late French Immersion Availability</vt:lpstr>
    </vt:vector>
  </TitlesOfParts>
  <Company>SD5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Four Opportunities  at EIDES</dc:title>
  <dc:creator>Nicole Neufeld</dc:creator>
  <cp:lastModifiedBy>Laura-Lee Phillips</cp:lastModifiedBy>
  <cp:revision>39</cp:revision>
  <dcterms:created xsi:type="dcterms:W3CDTF">2018-02-01T18:58:47Z</dcterms:created>
  <dcterms:modified xsi:type="dcterms:W3CDTF">2022-01-19T00:47:17Z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0x01010082E567FAE74E5A46A4A83FDCB9B0E2BA</vt:lpwstr>
  </property>
</Properties>
</file>