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2" r:id="rId4"/>
  </p:sldMasterIdLst>
  <p:notesMasterIdLst>
    <p:notesMasterId r:id="rId19"/>
  </p:notesMasterIdLst>
  <p:sldIdLst>
    <p:sldId id="257" r:id="rId5"/>
    <p:sldId id="261" r:id="rId6"/>
    <p:sldId id="284" r:id="rId7"/>
    <p:sldId id="259" r:id="rId8"/>
    <p:sldId id="277" r:id="rId9"/>
    <p:sldId id="279" r:id="rId10"/>
    <p:sldId id="287" r:id="rId11"/>
    <p:sldId id="281" r:id="rId12"/>
    <p:sldId id="282" r:id="rId13"/>
    <p:sldId id="289" r:id="rId14"/>
    <p:sldId id="283" r:id="rId15"/>
    <p:sldId id="288" r:id="rId16"/>
    <p:sldId id="286" r:id="rId17"/>
    <p:sldId id="28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642" autoAdjust="0"/>
  </p:normalViewPr>
  <p:slideViewPr>
    <p:cSldViewPr snapToGrid="0" snapToObjects="1">
      <p:cViewPr varScale="1">
        <p:scale>
          <a:sx n="96" d="100"/>
          <a:sy n="96" d="100"/>
        </p:scale>
        <p:origin x="11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2DEA7-9DCD-4B2E-9DC5-BE121C266AF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1CDB9B8-E81E-41E7-AE89-8F6EDFC88D92}">
      <dgm:prSet custT="1"/>
      <dgm:spPr/>
      <dgm:t>
        <a:bodyPr anchor="ctr"/>
        <a:lstStyle/>
        <a:p>
          <a:pPr>
            <a:defRPr cap="all"/>
          </a:pPr>
          <a:r>
            <a:rPr lang="en-US" sz="2800" dirty="0"/>
            <a:t>Numeracy 10 &amp; Literacy 10 Assessments </a:t>
          </a:r>
        </a:p>
      </dgm:t>
    </dgm:pt>
    <dgm:pt modelId="{5D2FF527-BA77-40BE-9414-16FAE46386BB}" type="parTrans" cxnId="{21EB7847-13AE-4881-9090-909F31360F4E}">
      <dgm:prSet/>
      <dgm:spPr/>
      <dgm:t>
        <a:bodyPr/>
        <a:lstStyle/>
        <a:p>
          <a:endParaRPr lang="en-US" sz="1400"/>
        </a:p>
      </dgm:t>
    </dgm:pt>
    <dgm:pt modelId="{BA791450-8D1E-4A6F-B71D-2984D9E245C4}" type="sibTrans" cxnId="{21EB7847-13AE-4881-9090-909F31360F4E}">
      <dgm:prSet/>
      <dgm:spPr/>
      <dgm:t>
        <a:bodyPr/>
        <a:lstStyle/>
        <a:p>
          <a:endParaRPr lang="en-US"/>
        </a:p>
      </dgm:t>
    </dgm:pt>
    <dgm:pt modelId="{4D7D34C7-9466-4514-BF51-7396C17436B5}">
      <dgm:prSet custT="1"/>
      <dgm:spPr/>
      <dgm:t>
        <a:bodyPr anchor="ctr"/>
        <a:lstStyle/>
        <a:p>
          <a:pPr>
            <a:defRPr cap="all"/>
          </a:pPr>
          <a:r>
            <a:rPr lang="en-US" sz="2800" dirty="0"/>
            <a:t>Literacy 12 Assessment</a:t>
          </a:r>
        </a:p>
      </dgm:t>
    </dgm:pt>
    <dgm:pt modelId="{37DD6CE0-C2AA-4EB6-9E7D-14AED2127C40}" type="parTrans" cxnId="{7EEBEB1B-497E-4365-84F9-FBB75D7759E5}">
      <dgm:prSet/>
      <dgm:spPr/>
      <dgm:t>
        <a:bodyPr/>
        <a:lstStyle/>
        <a:p>
          <a:endParaRPr lang="en-US" sz="1400"/>
        </a:p>
      </dgm:t>
    </dgm:pt>
    <dgm:pt modelId="{483498F9-A0C2-4668-85AB-D8E6E254F73B}" type="sibTrans" cxnId="{7EEBEB1B-497E-4365-84F9-FBB75D7759E5}">
      <dgm:prSet/>
      <dgm:spPr/>
      <dgm:t>
        <a:bodyPr/>
        <a:lstStyle/>
        <a:p>
          <a:endParaRPr lang="en-US"/>
        </a:p>
      </dgm:t>
    </dgm:pt>
    <dgm:pt modelId="{8E185869-F0D4-43E2-B08A-2F3E83EE98F3}">
      <dgm:prSet custT="1"/>
      <dgm:spPr/>
      <dgm:t>
        <a:bodyPr anchor="ctr"/>
        <a:lstStyle/>
        <a:p>
          <a:pPr>
            <a:defRPr cap="all"/>
          </a:pPr>
          <a:r>
            <a:rPr lang="en-CA" sz="2800" dirty="0"/>
            <a:t>A fine arts or applied skills/design course</a:t>
          </a:r>
          <a:endParaRPr lang="en-US" sz="2800" dirty="0"/>
        </a:p>
      </dgm:t>
    </dgm:pt>
    <dgm:pt modelId="{7EE27099-92EA-4EDF-B176-0E355876D272}" type="parTrans" cxnId="{7F970F62-30E3-4F5B-A242-825013BF84A8}">
      <dgm:prSet/>
      <dgm:spPr/>
      <dgm:t>
        <a:bodyPr/>
        <a:lstStyle/>
        <a:p>
          <a:endParaRPr lang="en-US" sz="1400"/>
        </a:p>
      </dgm:t>
    </dgm:pt>
    <dgm:pt modelId="{77D0876E-2BA2-4E28-ADB5-9885FCB7156A}" type="sibTrans" cxnId="{7F970F62-30E3-4F5B-A242-825013BF84A8}">
      <dgm:prSet/>
      <dgm:spPr/>
      <dgm:t>
        <a:bodyPr/>
        <a:lstStyle/>
        <a:p>
          <a:endParaRPr lang="en-US"/>
        </a:p>
      </dgm:t>
    </dgm:pt>
    <dgm:pt modelId="{B5F06D7D-484A-4747-9143-6474BE24AE72}">
      <dgm:prSet custT="1"/>
      <dgm:spPr/>
      <dgm:t>
        <a:bodyPr/>
        <a:lstStyle/>
        <a:p>
          <a:r>
            <a:rPr lang="en-US" sz="2800" dirty="0"/>
            <a:t>ONE INDIGENOUS FOCUSED COURSE </a:t>
          </a:r>
        </a:p>
        <a:p>
          <a:r>
            <a:rPr lang="en-US" sz="1600" dirty="0"/>
            <a:t>(Could be within English or Social Studies course)</a:t>
          </a:r>
        </a:p>
        <a:p>
          <a:r>
            <a:rPr lang="en-US" sz="1300" dirty="0"/>
            <a:t> </a:t>
          </a:r>
        </a:p>
      </dgm:t>
    </dgm:pt>
    <dgm:pt modelId="{639CDC58-94F1-496A-B6F0-35CF0B44FF18}" type="parTrans" cxnId="{D8D402D8-E867-4F41-91AD-37A2769C8D4E}">
      <dgm:prSet/>
      <dgm:spPr/>
      <dgm:t>
        <a:bodyPr/>
        <a:lstStyle/>
        <a:p>
          <a:endParaRPr lang="en-US"/>
        </a:p>
      </dgm:t>
    </dgm:pt>
    <dgm:pt modelId="{7137A404-8490-4639-A0E7-7B16B3DE7AD1}" type="sibTrans" cxnId="{D8D402D8-E867-4F41-91AD-37A2769C8D4E}">
      <dgm:prSet/>
      <dgm:spPr/>
      <dgm:t>
        <a:bodyPr/>
        <a:lstStyle/>
        <a:p>
          <a:endParaRPr lang="en-US"/>
        </a:p>
      </dgm:t>
    </dgm:pt>
    <dgm:pt modelId="{804947E5-9ACC-416F-B12C-5E8D1E342FFC}" type="pres">
      <dgm:prSet presAssocID="{7B62DEA7-9DCD-4B2E-9DC5-BE121C266AFD}" presName="Name0" presStyleCnt="0">
        <dgm:presLayoutVars>
          <dgm:chMax val="7"/>
          <dgm:chPref val="7"/>
          <dgm:dir/>
        </dgm:presLayoutVars>
      </dgm:prSet>
      <dgm:spPr/>
    </dgm:pt>
    <dgm:pt modelId="{587B5E1D-0E75-4F44-854F-4E2FC93D13B0}" type="pres">
      <dgm:prSet presAssocID="{7B62DEA7-9DCD-4B2E-9DC5-BE121C266AFD}" presName="Name1" presStyleCnt="0"/>
      <dgm:spPr/>
    </dgm:pt>
    <dgm:pt modelId="{D7EB821A-9A40-4975-B97C-FB06FBDEF0F0}" type="pres">
      <dgm:prSet presAssocID="{7B62DEA7-9DCD-4B2E-9DC5-BE121C266AFD}" presName="cycle" presStyleCnt="0"/>
      <dgm:spPr/>
    </dgm:pt>
    <dgm:pt modelId="{06FA2FF6-4E84-405E-A36A-F25BE5045074}" type="pres">
      <dgm:prSet presAssocID="{7B62DEA7-9DCD-4B2E-9DC5-BE121C266AFD}" presName="srcNode" presStyleLbl="node1" presStyleIdx="0" presStyleCnt="4"/>
      <dgm:spPr/>
    </dgm:pt>
    <dgm:pt modelId="{88C3B4D0-57A0-407B-87F2-AD9BD85D4DE7}" type="pres">
      <dgm:prSet presAssocID="{7B62DEA7-9DCD-4B2E-9DC5-BE121C266AFD}" presName="conn" presStyleLbl="parChTrans1D2" presStyleIdx="0" presStyleCnt="1"/>
      <dgm:spPr/>
    </dgm:pt>
    <dgm:pt modelId="{0C2817A7-AEAB-4CA5-83F7-47B02788855A}" type="pres">
      <dgm:prSet presAssocID="{7B62DEA7-9DCD-4B2E-9DC5-BE121C266AFD}" presName="extraNode" presStyleLbl="node1" presStyleIdx="0" presStyleCnt="4"/>
      <dgm:spPr/>
    </dgm:pt>
    <dgm:pt modelId="{2585EA8F-E3AC-4656-B2D3-4676B23D9E59}" type="pres">
      <dgm:prSet presAssocID="{7B62DEA7-9DCD-4B2E-9DC5-BE121C266AFD}" presName="dstNode" presStyleLbl="node1" presStyleIdx="0" presStyleCnt="4"/>
      <dgm:spPr/>
    </dgm:pt>
    <dgm:pt modelId="{F887C803-1A6D-4297-B616-77D883BCD07E}" type="pres">
      <dgm:prSet presAssocID="{41CDB9B8-E81E-41E7-AE89-8F6EDFC88D92}" presName="text_1" presStyleLbl="node1" presStyleIdx="0" presStyleCnt="4" custScaleX="105011" custLinFactNeighborX="1591" custLinFactNeighborY="-10140">
        <dgm:presLayoutVars>
          <dgm:bulletEnabled val="1"/>
        </dgm:presLayoutVars>
      </dgm:prSet>
      <dgm:spPr/>
    </dgm:pt>
    <dgm:pt modelId="{1E85D2C4-431B-4DD8-82F1-F3A35093AF7B}" type="pres">
      <dgm:prSet presAssocID="{41CDB9B8-E81E-41E7-AE89-8F6EDFC88D92}" presName="accent_1" presStyleCnt="0"/>
      <dgm:spPr/>
    </dgm:pt>
    <dgm:pt modelId="{055C0670-49B2-4EC8-A0F4-59006CD04165}" type="pres">
      <dgm:prSet presAssocID="{41CDB9B8-E81E-41E7-AE89-8F6EDFC88D92}" presName="accentRepeatNode" presStyleLbl="solidFgAcc1" presStyleIdx="0" presStyleCnt="4" custLinFactNeighborX="-34302"/>
      <dgm:spPr/>
    </dgm:pt>
    <dgm:pt modelId="{0298EAB3-1543-41FD-81C8-9923475DA588}" type="pres">
      <dgm:prSet presAssocID="{4D7D34C7-9466-4514-BF51-7396C17436B5}" presName="text_2" presStyleLbl="node1" presStyleIdx="1" presStyleCnt="4">
        <dgm:presLayoutVars>
          <dgm:bulletEnabled val="1"/>
        </dgm:presLayoutVars>
      </dgm:prSet>
      <dgm:spPr/>
    </dgm:pt>
    <dgm:pt modelId="{735912B6-A1F0-4C3A-8FF9-5F4B015E646E}" type="pres">
      <dgm:prSet presAssocID="{4D7D34C7-9466-4514-BF51-7396C17436B5}" presName="accent_2" presStyleCnt="0"/>
      <dgm:spPr/>
    </dgm:pt>
    <dgm:pt modelId="{ED8AE726-C8D1-42AB-AA94-1DA2AADBD5EA}" type="pres">
      <dgm:prSet presAssocID="{4D7D34C7-9466-4514-BF51-7396C17436B5}" presName="accentRepeatNode" presStyleLbl="solidFgAcc1" presStyleIdx="1" presStyleCnt="4"/>
      <dgm:spPr/>
    </dgm:pt>
    <dgm:pt modelId="{CA1F7B3A-F0F3-4E48-8308-CFC14CC15341}" type="pres">
      <dgm:prSet presAssocID="{8E185869-F0D4-43E2-B08A-2F3E83EE98F3}" presName="text_3" presStyleLbl="node1" presStyleIdx="2" presStyleCnt="4">
        <dgm:presLayoutVars>
          <dgm:bulletEnabled val="1"/>
        </dgm:presLayoutVars>
      </dgm:prSet>
      <dgm:spPr/>
    </dgm:pt>
    <dgm:pt modelId="{4DDA6F27-1B94-4239-93F3-FCC48A0FA815}" type="pres">
      <dgm:prSet presAssocID="{8E185869-F0D4-43E2-B08A-2F3E83EE98F3}" presName="accent_3" presStyleCnt="0"/>
      <dgm:spPr/>
    </dgm:pt>
    <dgm:pt modelId="{186C8635-645D-4DEC-8A56-213F2E8273F6}" type="pres">
      <dgm:prSet presAssocID="{8E185869-F0D4-43E2-B08A-2F3E83EE98F3}" presName="accentRepeatNode" presStyleLbl="solidFgAcc1" presStyleIdx="2" presStyleCnt="4"/>
      <dgm:spPr/>
    </dgm:pt>
    <dgm:pt modelId="{76A8A293-1CE4-4F36-9CE6-BE515A30BFE0}" type="pres">
      <dgm:prSet presAssocID="{B5F06D7D-484A-4747-9143-6474BE24AE72}" presName="text_4" presStyleLbl="node1" presStyleIdx="3" presStyleCnt="4" custScaleX="98574" custScaleY="124966">
        <dgm:presLayoutVars>
          <dgm:bulletEnabled val="1"/>
        </dgm:presLayoutVars>
      </dgm:prSet>
      <dgm:spPr/>
    </dgm:pt>
    <dgm:pt modelId="{3A4EA7AE-4087-497B-85DB-D6FBE2C7B9EC}" type="pres">
      <dgm:prSet presAssocID="{B5F06D7D-484A-4747-9143-6474BE24AE72}" presName="accent_4" presStyleCnt="0"/>
      <dgm:spPr/>
    </dgm:pt>
    <dgm:pt modelId="{3075D325-A901-4767-9F81-AA08BA53061F}" type="pres">
      <dgm:prSet presAssocID="{B5F06D7D-484A-4747-9143-6474BE24AE72}" presName="accentRepeatNode" presStyleLbl="solidFgAcc1" presStyleIdx="3" presStyleCnt="4"/>
      <dgm:spPr/>
    </dgm:pt>
  </dgm:ptLst>
  <dgm:cxnLst>
    <dgm:cxn modelId="{7EEBEB1B-497E-4365-84F9-FBB75D7759E5}" srcId="{7B62DEA7-9DCD-4B2E-9DC5-BE121C266AFD}" destId="{4D7D34C7-9466-4514-BF51-7396C17436B5}" srcOrd="1" destOrd="0" parTransId="{37DD6CE0-C2AA-4EB6-9E7D-14AED2127C40}" sibTransId="{483498F9-A0C2-4668-85AB-D8E6E254F73B}"/>
    <dgm:cxn modelId="{7CF14734-92F4-4254-B7AE-56381B1967C0}" type="presOf" srcId="{7B62DEA7-9DCD-4B2E-9DC5-BE121C266AFD}" destId="{804947E5-9ACC-416F-B12C-5E8D1E342FFC}" srcOrd="0" destOrd="0" presId="urn:microsoft.com/office/officeart/2008/layout/VerticalCurvedList"/>
    <dgm:cxn modelId="{BDDBE83C-25B6-440E-B56F-F03A1E5B9F41}" type="presOf" srcId="{8E185869-F0D4-43E2-B08A-2F3E83EE98F3}" destId="{CA1F7B3A-F0F3-4E48-8308-CFC14CC15341}" srcOrd="0" destOrd="0" presId="urn:microsoft.com/office/officeart/2008/layout/VerticalCurvedList"/>
    <dgm:cxn modelId="{7F970F62-30E3-4F5B-A242-825013BF84A8}" srcId="{7B62DEA7-9DCD-4B2E-9DC5-BE121C266AFD}" destId="{8E185869-F0D4-43E2-B08A-2F3E83EE98F3}" srcOrd="2" destOrd="0" parTransId="{7EE27099-92EA-4EDF-B176-0E355876D272}" sibTransId="{77D0876E-2BA2-4E28-ADB5-9885FCB7156A}"/>
    <dgm:cxn modelId="{61598B42-5F61-49AA-9CC1-B6A61FFEB2A8}" type="presOf" srcId="{41CDB9B8-E81E-41E7-AE89-8F6EDFC88D92}" destId="{F887C803-1A6D-4297-B616-77D883BCD07E}" srcOrd="0" destOrd="0" presId="urn:microsoft.com/office/officeart/2008/layout/VerticalCurvedList"/>
    <dgm:cxn modelId="{42EA9345-B1E1-4D51-9CB3-310917F47824}" type="presOf" srcId="{4D7D34C7-9466-4514-BF51-7396C17436B5}" destId="{0298EAB3-1543-41FD-81C8-9923475DA588}" srcOrd="0" destOrd="0" presId="urn:microsoft.com/office/officeart/2008/layout/VerticalCurvedList"/>
    <dgm:cxn modelId="{21EB7847-13AE-4881-9090-909F31360F4E}" srcId="{7B62DEA7-9DCD-4B2E-9DC5-BE121C266AFD}" destId="{41CDB9B8-E81E-41E7-AE89-8F6EDFC88D92}" srcOrd="0" destOrd="0" parTransId="{5D2FF527-BA77-40BE-9414-16FAE46386BB}" sibTransId="{BA791450-8D1E-4A6F-B71D-2984D9E245C4}"/>
    <dgm:cxn modelId="{FF687280-FBFA-49A2-8329-D95F7247AA8D}" type="presOf" srcId="{B5F06D7D-484A-4747-9143-6474BE24AE72}" destId="{76A8A293-1CE4-4F36-9CE6-BE515A30BFE0}" srcOrd="0" destOrd="0" presId="urn:microsoft.com/office/officeart/2008/layout/VerticalCurvedList"/>
    <dgm:cxn modelId="{77E3A2CA-FDAB-4198-BD1F-AF71A4266E01}" type="presOf" srcId="{BA791450-8D1E-4A6F-B71D-2984D9E245C4}" destId="{88C3B4D0-57A0-407B-87F2-AD9BD85D4DE7}" srcOrd="0" destOrd="0" presId="urn:microsoft.com/office/officeart/2008/layout/VerticalCurvedList"/>
    <dgm:cxn modelId="{D8D402D8-E867-4F41-91AD-37A2769C8D4E}" srcId="{7B62DEA7-9DCD-4B2E-9DC5-BE121C266AFD}" destId="{B5F06D7D-484A-4747-9143-6474BE24AE72}" srcOrd="3" destOrd="0" parTransId="{639CDC58-94F1-496A-B6F0-35CF0B44FF18}" sibTransId="{7137A404-8490-4639-A0E7-7B16B3DE7AD1}"/>
    <dgm:cxn modelId="{817E59CB-596C-453B-AE46-2F6713C39F08}" type="presParOf" srcId="{804947E5-9ACC-416F-B12C-5E8D1E342FFC}" destId="{587B5E1D-0E75-4F44-854F-4E2FC93D13B0}" srcOrd="0" destOrd="0" presId="urn:microsoft.com/office/officeart/2008/layout/VerticalCurvedList"/>
    <dgm:cxn modelId="{BB334608-C6A6-4D7A-95EC-0E8D4E9E3C3C}" type="presParOf" srcId="{587B5E1D-0E75-4F44-854F-4E2FC93D13B0}" destId="{D7EB821A-9A40-4975-B97C-FB06FBDEF0F0}" srcOrd="0" destOrd="0" presId="urn:microsoft.com/office/officeart/2008/layout/VerticalCurvedList"/>
    <dgm:cxn modelId="{10C283FD-5D6C-4C5B-B309-333030CB4C48}" type="presParOf" srcId="{D7EB821A-9A40-4975-B97C-FB06FBDEF0F0}" destId="{06FA2FF6-4E84-405E-A36A-F25BE5045074}" srcOrd="0" destOrd="0" presId="urn:microsoft.com/office/officeart/2008/layout/VerticalCurvedList"/>
    <dgm:cxn modelId="{9DEC52B7-AB0E-4E73-8D44-CD572A592FB2}" type="presParOf" srcId="{D7EB821A-9A40-4975-B97C-FB06FBDEF0F0}" destId="{88C3B4D0-57A0-407B-87F2-AD9BD85D4DE7}" srcOrd="1" destOrd="0" presId="urn:microsoft.com/office/officeart/2008/layout/VerticalCurvedList"/>
    <dgm:cxn modelId="{9AD49427-F91C-4926-B61A-DA2DB74C4F81}" type="presParOf" srcId="{D7EB821A-9A40-4975-B97C-FB06FBDEF0F0}" destId="{0C2817A7-AEAB-4CA5-83F7-47B02788855A}" srcOrd="2" destOrd="0" presId="urn:microsoft.com/office/officeart/2008/layout/VerticalCurvedList"/>
    <dgm:cxn modelId="{04CF49C1-329E-48B4-8AA6-E340552B441D}" type="presParOf" srcId="{D7EB821A-9A40-4975-B97C-FB06FBDEF0F0}" destId="{2585EA8F-E3AC-4656-B2D3-4676B23D9E59}" srcOrd="3" destOrd="0" presId="urn:microsoft.com/office/officeart/2008/layout/VerticalCurvedList"/>
    <dgm:cxn modelId="{ECE40D30-DC42-4EE5-AE37-154CF5CC0AAD}" type="presParOf" srcId="{587B5E1D-0E75-4F44-854F-4E2FC93D13B0}" destId="{F887C803-1A6D-4297-B616-77D883BCD07E}" srcOrd="1" destOrd="0" presId="urn:microsoft.com/office/officeart/2008/layout/VerticalCurvedList"/>
    <dgm:cxn modelId="{5399B471-6C67-496A-8526-D34DD5FAFA85}" type="presParOf" srcId="{587B5E1D-0E75-4F44-854F-4E2FC93D13B0}" destId="{1E85D2C4-431B-4DD8-82F1-F3A35093AF7B}" srcOrd="2" destOrd="0" presId="urn:microsoft.com/office/officeart/2008/layout/VerticalCurvedList"/>
    <dgm:cxn modelId="{1A631FAA-2ADD-4745-B3EA-B4497A1946FE}" type="presParOf" srcId="{1E85D2C4-431B-4DD8-82F1-F3A35093AF7B}" destId="{055C0670-49B2-4EC8-A0F4-59006CD04165}" srcOrd="0" destOrd="0" presId="urn:microsoft.com/office/officeart/2008/layout/VerticalCurvedList"/>
    <dgm:cxn modelId="{5FEA70C2-2446-45D3-A9D6-F53745F7590A}" type="presParOf" srcId="{587B5E1D-0E75-4F44-854F-4E2FC93D13B0}" destId="{0298EAB3-1543-41FD-81C8-9923475DA588}" srcOrd="3" destOrd="0" presId="urn:microsoft.com/office/officeart/2008/layout/VerticalCurvedList"/>
    <dgm:cxn modelId="{5DF4DE1D-0B17-46FC-8EE9-6572944F8FFA}" type="presParOf" srcId="{587B5E1D-0E75-4F44-854F-4E2FC93D13B0}" destId="{735912B6-A1F0-4C3A-8FF9-5F4B015E646E}" srcOrd="4" destOrd="0" presId="urn:microsoft.com/office/officeart/2008/layout/VerticalCurvedList"/>
    <dgm:cxn modelId="{47913558-EBE3-46D4-B8BC-EFD93BF49756}" type="presParOf" srcId="{735912B6-A1F0-4C3A-8FF9-5F4B015E646E}" destId="{ED8AE726-C8D1-42AB-AA94-1DA2AADBD5EA}" srcOrd="0" destOrd="0" presId="urn:microsoft.com/office/officeart/2008/layout/VerticalCurvedList"/>
    <dgm:cxn modelId="{F1F0D9A4-B4C4-4141-9880-A1D032AE8845}" type="presParOf" srcId="{587B5E1D-0E75-4F44-854F-4E2FC93D13B0}" destId="{CA1F7B3A-F0F3-4E48-8308-CFC14CC15341}" srcOrd="5" destOrd="0" presId="urn:microsoft.com/office/officeart/2008/layout/VerticalCurvedList"/>
    <dgm:cxn modelId="{287A83ED-6771-4C24-9E9A-0EA9AB86D3F5}" type="presParOf" srcId="{587B5E1D-0E75-4F44-854F-4E2FC93D13B0}" destId="{4DDA6F27-1B94-4239-93F3-FCC48A0FA815}" srcOrd="6" destOrd="0" presId="urn:microsoft.com/office/officeart/2008/layout/VerticalCurvedList"/>
    <dgm:cxn modelId="{AA31DDBF-FE13-44CA-A62D-090B216715C3}" type="presParOf" srcId="{4DDA6F27-1B94-4239-93F3-FCC48A0FA815}" destId="{186C8635-645D-4DEC-8A56-213F2E8273F6}" srcOrd="0" destOrd="0" presId="urn:microsoft.com/office/officeart/2008/layout/VerticalCurvedList"/>
    <dgm:cxn modelId="{5FB17943-9505-475B-B140-F8F0AAA150A9}" type="presParOf" srcId="{587B5E1D-0E75-4F44-854F-4E2FC93D13B0}" destId="{76A8A293-1CE4-4F36-9CE6-BE515A30BFE0}" srcOrd="7" destOrd="0" presId="urn:microsoft.com/office/officeart/2008/layout/VerticalCurvedList"/>
    <dgm:cxn modelId="{C3B95B2C-281F-4038-805A-18182E48E33B}" type="presParOf" srcId="{587B5E1D-0E75-4F44-854F-4E2FC93D13B0}" destId="{3A4EA7AE-4087-497B-85DB-D6FBE2C7B9EC}" srcOrd="8" destOrd="0" presId="urn:microsoft.com/office/officeart/2008/layout/VerticalCurvedList"/>
    <dgm:cxn modelId="{71E5B506-3258-4625-8DFD-BC3DEF171365}" type="presParOf" srcId="{3A4EA7AE-4087-497B-85DB-D6FBE2C7B9EC}" destId="{3075D325-A901-4767-9F81-AA08BA53061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3B4D0-57A0-407B-87F2-AD9BD85D4DE7}">
      <dsp:nvSpPr>
        <dsp:cNvPr id="0" name=""/>
        <dsp:cNvSpPr/>
      </dsp:nvSpPr>
      <dsp:spPr>
        <a:xfrm>
          <a:off x="-5996129" y="-902733"/>
          <a:ext cx="7022521" cy="7022521"/>
        </a:xfrm>
        <a:prstGeom prst="blockArc">
          <a:avLst>
            <a:gd name="adj1" fmla="val 18900000"/>
            <a:gd name="adj2" fmla="val 2700000"/>
            <a:gd name="adj3" fmla="val 308"/>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87C803-1A6D-4297-B616-77D883BCD07E}">
      <dsp:nvSpPr>
        <dsp:cNvPr id="0" name=""/>
        <dsp:cNvSpPr/>
      </dsp:nvSpPr>
      <dsp:spPr>
        <a:xfrm>
          <a:off x="296378" y="319704"/>
          <a:ext cx="8151805" cy="80259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7057" tIns="71120" rIns="71120" bIns="71120" numCol="1" spcCol="1270" anchor="ctr" anchorCtr="0">
          <a:noAutofit/>
        </a:bodyPr>
        <a:lstStyle/>
        <a:p>
          <a:pPr marL="0" lvl="0" indent="0" algn="l" defTabSz="1244600">
            <a:lnSpc>
              <a:spcPct val="90000"/>
            </a:lnSpc>
            <a:spcBef>
              <a:spcPct val="0"/>
            </a:spcBef>
            <a:spcAft>
              <a:spcPct val="35000"/>
            </a:spcAft>
            <a:buNone/>
            <a:defRPr cap="all"/>
          </a:pPr>
          <a:r>
            <a:rPr lang="en-US" sz="2800" kern="1200" dirty="0"/>
            <a:t>Numeracy 10 &amp; Literacy 10 Assessments </a:t>
          </a:r>
        </a:p>
      </dsp:txBody>
      <dsp:txXfrm>
        <a:off x="296378" y="319704"/>
        <a:ext cx="8151805" cy="802591"/>
      </dsp:txXfrm>
    </dsp:sp>
    <dsp:sp modelId="{055C0670-49B2-4EC8-A0F4-59006CD04165}">
      <dsp:nvSpPr>
        <dsp:cNvPr id="0" name=""/>
        <dsp:cNvSpPr/>
      </dsp:nvSpPr>
      <dsp:spPr>
        <a:xfrm>
          <a:off x="-10743" y="300763"/>
          <a:ext cx="1003239" cy="1003239"/>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98EAB3-1543-41FD-81C8-9923475DA588}">
      <dsp:nvSpPr>
        <dsp:cNvPr id="0" name=""/>
        <dsp:cNvSpPr/>
      </dsp:nvSpPr>
      <dsp:spPr>
        <a:xfrm>
          <a:off x="951020" y="1605183"/>
          <a:ext cx="7302667" cy="80259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7057" tIns="71120" rIns="71120" bIns="71120" numCol="1" spcCol="1270" anchor="ctr" anchorCtr="0">
          <a:noAutofit/>
        </a:bodyPr>
        <a:lstStyle/>
        <a:p>
          <a:pPr marL="0" lvl="0" indent="0" algn="l" defTabSz="1244600">
            <a:lnSpc>
              <a:spcPct val="90000"/>
            </a:lnSpc>
            <a:spcBef>
              <a:spcPct val="0"/>
            </a:spcBef>
            <a:spcAft>
              <a:spcPct val="35000"/>
            </a:spcAft>
            <a:buNone/>
            <a:defRPr cap="all"/>
          </a:pPr>
          <a:r>
            <a:rPr lang="en-US" sz="2800" kern="1200" dirty="0"/>
            <a:t>Literacy 12 Assessment</a:t>
          </a:r>
        </a:p>
      </dsp:txBody>
      <dsp:txXfrm>
        <a:off x="951020" y="1605183"/>
        <a:ext cx="7302667" cy="802591"/>
      </dsp:txXfrm>
    </dsp:sp>
    <dsp:sp modelId="{ED8AE726-C8D1-42AB-AA94-1DA2AADBD5EA}">
      <dsp:nvSpPr>
        <dsp:cNvPr id="0" name=""/>
        <dsp:cNvSpPr/>
      </dsp:nvSpPr>
      <dsp:spPr>
        <a:xfrm>
          <a:off x="449400" y="1504859"/>
          <a:ext cx="1003239" cy="1003239"/>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1F7B3A-F0F3-4E48-8308-CFC14CC15341}">
      <dsp:nvSpPr>
        <dsp:cNvPr id="0" name=""/>
        <dsp:cNvSpPr/>
      </dsp:nvSpPr>
      <dsp:spPr>
        <a:xfrm>
          <a:off x="951020" y="2809279"/>
          <a:ext cx="7302667" cy="80259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7057" tIns="71120" rIns="71120" bIns="71120" numCol="1" spcCol="1270" anchor="ctr" anchorCtr="0">
          <a:noAutofit/>
        </a:bodyPr>
        <a:lstStyle/>
        <a:p>
          <a:pPr marL="0" lvl="0" indent="0" algn="l" defTabSz="1244600">
            <a:lnSpc>
              <a:spcPct val="90000"/>
            </a:lnSpc>
            <a:spcBef>
              <a:spcPct val="0"/>
            </a:spcBef>
            <a:spcAft>
              <a:spcPct val="35000"/>
            </a:spcAft>
            <a:buNone/>
            <a:defRPr cap="all"/>
          </a:pPr>
          <a:r>
            <a:rPr lang="en-CA" sz="2800" kern="1200" dirty="0"/>
            <a:t>A fine arts or applied skills/design course</a:t>
          </a:r>
          <a:endParaRPr lang="en-US" sz="2800" kern="1200" dirty="0"/>
        </a:p>
      </dsp:txBody>
      <dsp:txXfrm>
        <a:off x="951020" y="2809279"/>
        <a:ext cx="7302667" cy="802591"/>
      </dsp:txXfrm>
    </dsp:sp>
    <dsp:sp modelId="{186C8635-645D-4DEC-8A56-213F2E8273F6}">
      <dsp:nvSpPr>
        <dsp:cNvPr id="0" name=""/>
        <dsp:cNvSpPr/>
      </dsp:nvSpPr>
      <dsp:spPr>
        <a:xfrm>
          <a:off x="449400" y="2708955"/>
          <a:ext cx="1003239" cy="1003239"/>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A8A293-1CE4-4F36-9CE6-BE515A30BFE0}">
      <dsp:nvSpPr>
        <dsp:cNvPr id="0" name=""/>
        <dsp:cNvSpPr/>
      </dsp:nvSpPr>
      <dsp:spPr>
        <a:xfrm>
          <a:off x="546224" y="3913188"/>
          <a:ext cx="7652113" cy="10029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7057"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ONE INDIGENOUS FOCUSED COURSE </a:t>
          </a:r>
        </a:p>
        <a:p>
          <a:pPr marL="0" lvl="0" indent="0" algn="l" defTabSz="1244600">
            <a:lnSpc>
              <a:spcPct val="90000"/>
            </a:lnSpc>
            <a:spcBef>
              <a:spcPct val="0"/>
            </a:spcBef>
            <a:spcAft>
              <a:spcPct val="35000"/>
            </a:spcAft>
            <a:buNone/>
          </a:pPr>
          <a:r>
            <a:rPr lang="en-US" sz="1600" kern="1200" dirty="0"/>
            <a:t>(Could be within English or Social Studies course)</a:t>
          </a:r>
        </a:p>
        <a:p>
          <a:pPr marL="0" lvl="0" indent="0" algn="l" defTabSz="1244600">
            <a:lnSpc>
              <a:spcPct val="90000"/>
            </a:lnSpc>
            <a:spcBef>
              <a:spcPct val="0"/>
            </a:spcBef>
            <a:spcAft>
              <a:spcPct val="35000"/>
            </a:spcAft>
            <a:buNone/>
          </a:pPr>
          <a:r>
            <a:rPr lang="en-US" sz="1300" kern="1200" dirty="0"/>
            <a:t> </a:t>
          </a:r>
        </a:p>
      </dsp:txBody>
      <dsp:txXfrm>
        <a:off x="546224" y="3913188"/>
        <a:ext cx="7652113" cy="1002966"/>
      </dsp:txXfrm>
    </dsp:sp>
    <dsp:sp modelId="{3075D325-A901-4767-9F81-AA08BA53061F}">
      <dsp:nvSpPr>
        <dsp:cNvPr id="0" name=""/>
        <dsp:cNvSpPr/>
      </dsp:nvSpPr>
      <dsp:spPr>
        <a:xfrm>
          <a:off x="-10743" y="3913052"/>
          <a:ext cx="1003239" cy="1003239"/>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1EF92-9C2B-43A0-AB06-95EBA20BB561}" type="datetimeFigureOut">
              <a:rPr lang="en-US" smtClean="0"/>
              <a:t>4/1/2026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B03775-5252-4548-8AAF-88C23FA8A466}" type="slidenum">
              <a:rPr lang="en-US" smtClean="0"/>
              <a:t>‹#›</a:t>
            </a:fld>
            <a:endParaRPr lang="en-US"/>
          </a:p>
        </p:txBody>
      </p:sp>
    </p:spTree>
    <p:extLst>
      <p:ext uri="{BB962C8B-B14F-4D97-AF65-F5344CB8AC3E}">
        <p14:creationId xmlns:p14="http://schemas.microsoft.com/office/powerpoint/2010/main" val="2822737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solidFill>
                  <a:schemeClr val="bg1"/>
                </a:solidFill>
              </a:rPr>
              <a:t>Social Studies: </a:t>
            </a:r>
          </a:p>
          <a:p>
            <a:pPr lvl="2"/>
            <a:r>
              <a:rPr lang="en-US" dirty="0">
                <a:solidFill>
                  <a:schemeClr val="bg1"/>
                </a:solidFill>
              </a:rPr>
              <a:t>Explorations 11 is a non-academic course, but counts toward grad credits.</a:t>
            </a:r>
          </a:p>
          <a:p>
            <a:pPr lvl="2"/>
            <a:r>
              <a:rPr lang="en-US" dirty="0">
                <a:solidFill>
                  <a:schemeClr val="bg1"/>
                </a:solidFill>
              </a:rPr>
              <a:t>All grade 12 Socials Studies are academic (</a:t>
            </a:r>
            <a:r>
              <a:rPr lang="en-US" dirty="0" err="1">
                <a:solidFill>
                  <a:schemeClr val="bg1"/>
                </a:solidFill>
              </a:rPr>
              <a:t>Comparrative</a:t>
            </a:r>
            <a:r>
              <a:rPr lang="en-US" dirty="0">
                <a:solidFill>
                  <a:schemeClr val="bg1"/>
                </a:solidFill>
              </a:rPr>
              <a:t> Cultures/BC First Peoples/Contemporary Indigenous Studies/20</a:t>
            </a:r>
            <a:r>
              <a:rPr lang="en-US" baseline="30000" dirty="0">
                <a:solidFill>
                  <a:schemeClr val="bg1"/>
                </a:solidFill>
              </a:rPr>
              <a:t>th</a:t>
            </a:r>
            <a:r>
              <a:rPr lang="en-US" dirty="0">
                <a:solidFill>
                  <a:schemeClr val="bg1"/>
                </a:solidFill>
              </a:rPr>
              <a:t> Century World History)</a:t>
            </a:r>
          </a:p>
          <a:p>
            <a:pPr lvl="2"/>
            <a:r>
              <a:rPr lang="en-US" u="sng" dirty="0">
                <a:solidFill>
                  <a:schemeClr val="bg1"/>
                </a:solidFill>
              </a:rPr>
              <a:t>Law and Philosophy are academic, but do not count as a Social Studies entrance course into universities in Alberta.</a:t>
            </a:r>
          </a:p>
          <a:p>
            <a:pPr lvl="2"/>
            <a:r>
              <a:rPr lang="en-US" dirty="0">
                <a:solidFill>
                  <a:schemeClr val="bg1"/>
                </a:solidFill>
              </a:rPr>
              <a:t>See your counsellor for clarification.</a:t>
            </a:r>
          </a:p>
          <a:p>
            <a:pPr lvl="2"/>
            <a:endParaRPr lang="en-US" dirty="0">
              <a:solidFill>
                <a:schemeClr val="bg1"/>
              </a:solidFill>
            </a:endParaRPr>
          </a:p>
          <a:p>
            <a:pPr lvl="2"/>
            <a:r>
              <a:rPr lang="en-US" dirty="0">
                <a:solidFill>
                  <a:schemeClr val="bg1"/>
                </a:solidFill>
              </a:rPr>
              <a:t>Math:</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(Pre-Calculus, Foundations, </a:t>
            </a:r>
            <a:r>
              <a:rPr lang="en-US" b="1" u="sng" dirty="0">
                <a:solidFill>
                  <a:schemeClr val="bg1"/>
                </a:solidFill>
              </a:rPr>
              <a:t>OR</a:t>
            </a:r>
            <a:r>
              <a:rPr lang="en-US" dirty="0">
                <a:solidFill>
                  <a:schemeClr val="bg1"/>
                </a:solidFill>
              </a:rPr>
              <a:t> Computer Science)</a:t>
            </a:r>
          </a:p>
          <a:p>
            <a:pPr lvl="2"/>
            <a:endParaRPr lang="en-US" dirty="0">
              <a:solidFill>
                <a:schemeClr val="bg1"/>
              </a:solidFill>
            </a:endParaRPr>
          </a:p>
          <a:p>
            <a:pPr lvl="2"/>
            <a:r>
              <a:rPr lang="en-US" dirty="0">
                <a:solidFill>
                  <a:schemeClr val="bg1"/>
                </a:solidFill>
              </a:rPr>
              <a:t>Science:</a:t>
            </a:r>
          </a:p>
          <a:p>
            <a:pPr lvl="2"/>
            <a:r>
              <a:rPr lang="en-US" dirty="0">
                <a:solidFill>
                  <a:schemeClr val="bg1"/>
                </a:solidFill>
              </a:rPr>
              <a:t>Science for Citizens is a non-academic course, but counts toward grad credits.</a:t>
            </a:r>
          </a:p>
          <a:p>
            <a:pPr lvl="2"/>
            <a:r>
              <a:rPr lang="en-US" dirty="0">
                <a:solidFill>
                  <a:schemeClr val="bg1"/>
                </a:solidFill>
              </a:rPr>
              <a:t>Academic options for university: Chemistry/Physics/Life Sciences (Biology)</a:t>
            </a:r>
          </a:p>
          <a:p>
            <a:pPr lvl="2"/>
            <a:endParaRPr lang="en-US" dirty="0">
              <a:solidFill>
                <a:schemeClr val="bg1"/>
              </a:solidFill>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**any extra core classes you choose count as electives.)</a:t>
            </a:r>
          </a:p>
          <a:p>
            <a:pPr lvl="2"/>
            <a:endParaRPr lang="en-US" dirty="0">
              <a:solidFill>
                <a:schemeClr val="bg1"/>
              </a:solidFill>
            </a:endParaRPr>
          </a:p>
          <a:p>
            <a:pPr lvl="2"/>
            <a:endParaRPr lang="en-US"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89B03775-5252-4548-8AAF-88C23FA8A466}" type="slidenum">
              <a:rPr lang="en-US" smtClean="0"/>
              <a:t>2</a:t>
            </a:fld>
            <a:endParaRPr lang="en-US"/>
          </a:p>
        </p:txBody>
      </p:sp>
    </p:spTree>
    <p:extLst>
      <p:ext uri="{BB962C8B-B14F-4D97-AF65-F5344CB8AC3E}">
        <p14:creationId xmlns:p14="http://schemas.microsoft.com/office/powerpoint/2010/main" val="1346687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AB156-BFEC-EB03-8D64-2928526E67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67DA76-5892-4FFD-45E6-3DB4FE758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E66657-C6EC-8B1C-9B6B-D63E91F855DD}"/>
              </a:ext>
            </a:extLst>
          </p:cNvPr>
          <p:cNvSpPr>
            <a:spLocks noGrp="1"/>
          </p:cNvSpPr>
          <p:nvPr>
            <p:ph type="body" idx="1"/>
          </p:nvPr>
        </p:nvSpPr>
        <p:spPr/>
        <p:txBody>
          <a:bodyPr/>
          <a:lstStyle/>
          <a:p>
            <a:r>
              <a:rPr lang="en-CA" dirty="0"/>
              <a:t>Many students opt for extra social studies 12 classes as higher marks equals more scholarship opportunities. If math or science is your strength, choose more of those at the grade 12 level.</a:t>
            </a:r>
            <a:endParaRPr lang="en-US" dirty="0"/>
          </a:p>
        </p:txBody>
      </p:sp>
      <p:sp>
        <p:nvSpPr>
          <p:cNvPr id="4" name="Slide Number Placeholder 3">
            <a:extLst>
              <a:ext uri="{FF2B5EF4-FFF2-40B4-BE49-F238E27FC236}">
                <a16:creationId xmlns:a16="http://schemas.microsoft.com/office/drawing/2014/main" id="{6871BC8C-035E-432B-5ECF-6B45F91343D9}"/>
              </a:ext>
            </a:extLst>
          </p:cNvPr>
          <p:cNvSpPr>
            <a:spLocks noGrp="1"/>
          </p:cNvSpPr>
          <p:nvPr>
            <p:ph type="sldNum" sz="quarter" idx="5"/>
          </p:nvPr>
        </p:nvSpPr>
        <p:spPr/>
        <p:txBody>
          <a:bodyPr/>
          <a:lstStyle/>
          <a:p>
            <a:fld id="{89B03775-5252-4548-8AAF-88C23FA8A466}" type="slidenum">
              <a:rPr lang="en-US" smtClean="0"/>
              <a:t>3</a:t>
            </a:fld>
            <a:endParaRPr lang="en-US"/>
          </a:p>
        </p:txBody>
      </p:sp>
    </p:spTree>
    <p:extLst>
      <p:ext uri="{BB962C8B-B14F-4D97-AF65-F5344CB8AC3E}">
        <p14:creationId xmlns:p14="http://schemas.microsoft.com/office/powerpoint/2010/main" val="3113725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solidFill>
                  <a:schemeClr val="bg1"/>
                </a:solidFill>
              </a:rPr>
              <a:t>Suggested Courses:</a:t>
            </a:r>
          </a:p>
          <a:p>
            <a:pPr lvl="1"/>
            <a:r>
              <a:rPr lang="en-US" sz="2000" dirty="0">
                <a:solidFill>
                  <a:schemeClr val="bg1"/>
                </a:solidFill>
              </a:rPr>
              <a:t>Hardest course you can do and be successful in</a:t>
            </a:r>
          </a:p>
          <a:p>
            <a:pPr lvl="1"/>
            <a:r>
              <a:rPr lang="en-US" sz="2000" dirty="0">
                <a:solidFill>
                  <a:schemeClr val="bg1"/>
                </a:solidFill>
              </a:rPr>
              <a:t>Trades: Workplace Math 11 and Explorations in Social Studies 11 meets requirements </a:t>
            </a:r>
          </a:p>
          <a:p>
            <a:pPr lvl="1"/>
            <a:r>
              <a:rPr lang="en-US" sz="2000" dirty="0">
                <a:solidFill>
                  <a:schemeClr val="bg1"/>
                </a:solidFill>
              </a:rPr>
              <a:t>Exceptions:</a:t>
            </a:r>
          </a:p>
          <a:p>
            <a:pPr marL="1371600" lvl="3" indent="0">
              <a:buNone/>
            </a:pPr>
            <a:r>
              <a:rPr lang="en-US" sz="2000" dirty="0">
                <a:solidFill>
                  <a:schemeClr val="bg1"/>
                </a:solidFill>
              </a:rPr>
              <a:t>Electrical: Suggests Pre-Calculus 11</a:t>
            </a:r>
          </a:p>
          <a:p>
            <a:pPr marL="1371600" lvl="3" indent="0">
              <a:buNone/>
            </a:pPr>
            <a:r>
              <a:rPr lang="en-US" sz="2000" dirty="0">
                <a:solidFill>
                  <a:schemeClr val="bg1"/>
                </a:solidFill>
              </a:rPr>
              <a:t>Industrial Mechanic: Suggests Physics 11 and hardest math you can handle</a:t>
            </a:r>
          </a:p>
          <a:p>
            <a:pPr marL="1371600" lvl="3" indent="0">
              <a:buNone/>
            </a:pPr>
            <a:r>
              <a:rPr lang="en-US" sz="2000" dirty="0">
                <a:solidFill>
                  <a:schemeClr val="bg1"/>
                </a:solidFill>
              </a:rPr>
              <a:t>Child, Youth, and Family Studies: 65% in English 12</a:t>
            </a:r>
          </a:p>
          <a:p>
            <a:endParaRPr lang="en-US" dirty="0"/>
          </a:p>
        </p:txBody>
      </p:sp>
      <p:sp>
        <p:nvSpPr>
          <p:cNvPr id="4" name="Slide Number Placeholder 3"/>
          <p:cNvSpPr>
            <a:spLocks noGrp="1"/>
          </p:cNvSpPr>
          <p:nvPr>
            <p:ph type="sldNum" sz="quarter" idx="5"/>
          </p:nvPr>
        </p:nvSpPr>
        <p:spPr/>
        <p:txBody>
          <a:bodyPr/>
          <a:lstStyle/>
          <a:p>
            <a:fld id="{89B03775-5252-4548-8AAF-88C23FA8A466}" type="slidenum">
              <a:rPr lang="en-US" smtClean="0"/>
              <a:t>6</a:t>
            </a:fld>
            <a:endParaRPr lang="en-US"/>
          </a:p>
        </p:txBody>
      </p:sp>
    </p:spTree>
    <p:extLst>
      <p:ext uri="{BB962C8B-B14F-4D97-AF65-F5344CB8AC3E}">
        <p14:creationId xmlns:p14="http://schemas.microsoft.com/office/powerpoint/2010/main" val="839926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Biology 12 is required for your program, and you want early admissions, consider Socials to grade 12 and complete the required courses in grade 11. It may take juggling. </a:t>
            </a:r>
            <a:endParaRPr lang="en-US" dirty="0"/>
          </a:p>
        </p:txBody>
      </p:sp>
      <p:sp>
        <p:nvSpPr>
          <p:cNvPr id="4" name="Slide Number Placeholder 3"/>
          <p:cNvSpPr>
            <a:spLocks noGrp="1"/>
          </p:cNvSpPr>
          <p:nvPr>
            <p:ph type="sldNum" sz="quarter" idx="5"/>
          </p:nvPr>
        </p:nvSpPr>
        <p:spPr/>
        <p:txBody>
          <a:bodyPr/>
          <a:lstStyle/>
          <a:p>
            <a:fld id="{89B03775-5252-4548-8AAF-88C23FA8A466}" type="slidenum">
              <a:rPr lang="en-US" smtClean="0"/>
              <a:t>8</a:t>
            </a:fld>
            <a:endParaRPr lang="en-US"/>
          </a:p>
        </p:txBody>
      </p:sp>
    </p:spTree>
    <p:extLst>
      <p:ext uri="{BB962C8B-B14F-4D97-AF65-F5344CB8AC3E}">
        <p14:creationId xmlns:p14="http://schemas.microsoft.com/office/powerpoint/2010/main" val="2957466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Example: almost all courses require English 12 to be completed with a specific mark</a:t>
            </a:r>
          </a:p>
          <a:p>
            <a:r>
              <a:rPr lang="en-CA" dirty="0"/>
              <a:t>Child/Youth/Family studies requires a 65% in English 12 ahead of time</a:t>
            </a:r>
            <a:endParaRPr lang="en-US" dirty="0"/>
          </a:p>
        </p:txBody>
      </p:sp>
      <p:sp>
        <p:nvSpPr>
          <p:cNvPr id="4" name="Slide Number Placeholder 3"/>
          <p:cNvSpPr>
            <a:spLocks noGrp="1"/>
          </p:cNvSpPr>
          <p:nvPr>
            <p:ph type="sldNum" sz="quarter" idx="5"/>
          </p:nvPr>
        </p:nvSpPr>
        <p:spPr/>
        <p:txBody>
          <a:bodyPr/>
          <a:lstStyle/>
          <a:p>
            <a:fld id="{89B03775-5252-4548-8AAF-88C23FA8A466}" type="slidenum">
              <a:rPr lang="en-US" smtClean="0"/>
              <a:t>9</a:t>
            </a:fld>
            <a:endParaRPr lang="en-US"/>
          </a:p>
        </p:txBody>
      </p:sp>
    </p:spTree>
    <p:extLst>
      <p:ext uri="{BB962C8B-B14F-4D97-AF65-F5344CB8AC3E}">
        <p14:creationId xmlns:p14="http://schemas.microsoft.com/office/powerpoint/2010/main" val="3735517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Make the changes when you get your timetable. You might get English 12 in first semester, 11 in second. </a:t>
            </a:r>
          </a:p>
          <a:p>
            <a:r>
              <a:rPr lang="en-CA" dirty="0"/>
              <a:t>You need to change that right away.</a:t>
            </a:r>
          </a:p>
          <a:p>
            <a:r>
              <a:rPr lang="en-CA" dirty="0"/>
              <a:t>You may need to add in classes that you fail.</a:t>
            </a:r>
          </a:p>
          <a:p>
            <a:r>
              <a:rPr lang="en-CA" dirty="0"/>
              <a:t>The number of sections of each class is dependent on the what is chosen in March. If you think you want a class, choose it early to guarantee a spot. We only create enough blocks for the number of students who choose them in march. </a:t>
            </a:r>
          </a:p>
        </p:txBody>
      </p:sp>
      <p:sp>
        <p:nvSpPr>
          <p:cNvPr id="4" name="Slide Number Placeholder 3"/>
          <p:cNvSpPr>
            <a:spLocks noGrp="1"/>
          </p:cNvSpPr>
          <p:nvPr>
            <p:ph type="sldNum" sz="quarter" idx="5"/>
          </p:nvPr>
        </p:nvSpPr>
        <p:spPr/>
        <p:txBody>
          <a:bodyPr/>
          <a:lstStyle/>
          <a:p>
            <a:fld id="{89B03775-5252-4548-8AAF-88C23FA8A466}" type="slidenum">
              <a:rPr lang="en-US" smtClean="0"/>
              <a:t>11</a:t>
            </a:fld>
            <a:endParaRPr lang="en-US"/>
          </a:p>
        </p:txBody>
      </p:sp>
    </p:spTree>
    <p:extLst>
      <p:ext uri="{BB962C8B-B14F-4D97-AF65-F5344CB8AC3E}">
        <p14:creationId xmlns:p14="http://schemas.microsoft.com/office/powerpoint/2010/main" val="1980793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B03775-5252-4548-8AAF-88C23FA8A466}" type="slidenum">
              <a:rPr lang="en-US" smtClean="0"/>
              <a:t>13</a:t>
            </a:fld>
            <a:endParaRPr lang="en-US"/>
          </a:p>
        </p:txBody>
      </p:sp>
    </p:spTree>
    <p:extLst>
      <p:ext uri="{BB962C8B-B14F-4D97-AF65-F5344CB8AC3E}">
        <p14:creationId xmlns:p14="http://schemas.microsoft.com/office/powerpoint/2010/main" val="4265751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B03775-5252-4548-8AAF-88C23FA8A466}" type="slidenum">
              <a:rPr lang="en-US" smtClean="0"/>
              <a:t>14</a:t>
            </a:fld>
            <a:endParaRPr lang="en-US"/>
          </a:p>
        </p:txBody>
      </p:sp>
    </p:spTree>
    <p:extLst>
      <p:ext uri="{BB962C8B-B14F-4D97-AF65-F5344CB8AC3E}">
        <p14:creationId xmlns:p14="http://schemas.microsoft.com/office/powerpoint/2010/main" val="3233492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6479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4/1/2026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383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6776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4/1/2026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7967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369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591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972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6277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4/1/2026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6789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4/1/2026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0486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4/1/2026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0790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4/1/2026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9988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4/1/2026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1703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4/1/2026</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3745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4/1/2026</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1268597"/>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gGrid">
          <a:fgClr>
            <a:schemeClr val="bg2"/>
          </a:fgClr>
          <a:bgClr>
            <a:schemeClr val="bg1"/>
          </a:bgClr>
        </a:pattFill>
        <a:effectLst/>
      </p:bgPr>
    </p:bg>
    <p:spTree>
      <p:nvGrpSpPr>
        <p:cNvPr id="1" name=""/>
        <p:cNvGrpSpPr/>
        <p:nvPr/>
      </p:nvGrpSpPr>
      <p:grpSpPr>
        <a:xfrm>
          <a:off x="0" y="0"/>
          <a:ext cx="0" cy="0"/>
          <a:chOff x="0" y="0"/>
          <a:chExt cx="0" cy="0"/>
        </a:xfrm>
      </p:grpSpPr>
      <p:pic>
        <p:nvPicPr>
          <p:cNvPr id="5" name="Picture 4" descr="Group of coworkers collaborating around a table">
            <a:extLst>
              <a:ext uri="{FF2B5EF4-FFF2-40B4-BE49-F238E27FC236}">
                <a16:creationId xmlns:a16="http://schemas.microsoft.com/office/drawing/2014/main" id="{FB5DBD6C-E8A8-B349-AC85-61C44AAEA056}"/>
              </a:ext>
            </a:extLst>
          </p:cNvPr>
          <p:cNvPicPr>
            <a:picLocks noChangeAspect="1"/>
          </p:cNvPicPr>
          <p:nvPr/>
        </p:nvPicPr>
        <p:blipFill rotWithShape="1">
          <a:blip r:embed="rId2" cstate="screen">
            <a:duotone>
              <a:prstClr val="black"/>
              <a:schemeClr val="tx2">
                <a:tint val="45000"/>
                <a:satMod val="400000"/>
              </a:schemeClr>
            </a:duotone>
            <a:alphaModFix/>
            <a:extLst>
              <a:ext uri="{BEBA8EAE-BF5A-486C-A8C5-ECC9F3942E4B}">
                <a14:imgProps xmlns:a14="http://schemas.microsoft.com/office/drawing/2010/main">
                  <a14:imgLayer r:embed="rId3">
                    <a14:imgEffect>
                      <a14:brightnessContrast bright="-46000"/>
                    </a14:imgEffect>
                  </a14:imgLayer>
                </a14:imgProps>
              </a:ext>
              <a:ext uri="{28A0092B-C50C-407E-A947-70E740481C1C}">
                <a14:useLocalDpi xmlns:a14="http://schemas.microsoft.com/office/drawing/2010/main"/>
              </a:ext>
            </a:extLst>
          </a:blip>
          <a:srcRect/>
          <a:stretch/>
        </p:blipFill>
        <p:spPr>
          <a:xfrm>
            <a:off x="330456" y="414458"/>
            <a:ext cx="11531088" cy="6029084"/>
          </a:xfrm>
          <a:prstGeom prst="rect">
            <a:avLst/>
          </a:prstGeom>
        </p:spPr>
      </p:pic>
      <p:sp>
        <p:nvSpPr>
          <p:cNvPr id="2" name="Title 1">
            <a:extLst>
              <a:ext uri="{FF2B5EF4-FFF2-40B4-BE49-F238E27FC236}">
                <a16:creationId xmlns:a16="http://schemas.microsoft.com/office/drawing/2014/main" id="{F266081D-517B-5D43-A7B4-E67DDEDC0B31}"/>
              </a:ext>
            </a:extLst>
          </p:cNvPr>
          <p:cNvSpPr>
            <a:spLocks noGrp="1"/>
          </p:cNvSpPr>
          <p:nvPr>
            <p:ph type="ctrTitle"/>
          </p:nvPr>
        </p:nvSpPr>
        <p:spPr>
          <a:xfrm>
            <a:off x="810001" y="4902200"/>
            <a:ext cx="10572000" cy="694862"/>
          </a:xfrm>
        </p:spPr>
        <p:txBody>
          <a:bodyPr>
            <a:noAutofit/>
          </a:bodyPr>
          <a:lstStyle/>
          <a:p>
            <a:pPr>
              <a:lnSpc>
                <a:spcPct val="90000"/>
              </a:lnSpc>
            </a:pPr>
            <a:r>
              <a:rPr lang="en-US" sz="7200" dirty="0"/>
              <a:t>Entering Gr.11 &amp; Gr. 12</a:t>
            </a:r>
            <a:br>
              <a:rPr lang="en-US" sz="7200" dirty="0"/>
            </a:br>
            <a:r>
              <a:rPr lang="en-US" sz="7200" dirty="0"/>
              <a:t>Course Selection</a:t>
            </a:r>
          </a:p>
        </p:txBody>
      </p:sp>
      <p:sp>
        <p:nvSpPr>
          <p:cNvPr id="4" name="Subtitle 3">
            <a:extLst>
              <a:ext uri="{FF2B5EF4-FFF2-40B4-BE49-F238E27FC236}">
                <a16:creationId xmlns:a16="http://schemas.microsoft.com/office/drawing/2014/main" id="{9CA982C5-8822-5F41-B151-CBFC3278D992}"/>
              </a:ext>
            </a:extLst>
          </p:cNvPr>
          <p:cNvSpPr>
            <a:spLocks noGrp="1"/>
          </p:cNvSpPr>
          <p:nvPr>
            <p:ph type="subTitle" idx="1"/>
          </p:nvPr>
        </p:nvSpPr>
        <p:spPr>
          <a:xfrm>
            <a:off x="810001" y="5594110"/>
            <a:ext cx="10572000" cy="434974"/>
          </a:xfrm>
        </p:spPr>
        <p:txBody>
          <a:bodyPr>
            <a:normAutofit/>
          </a:bodyPr>
          <a:lstStyle/>
          <a:p>
            <a:r>
              <a:rPr lang="en-US" dirty="0"/>
              <a:t>Mount Baker Secondary School</a:t>
            </a:r>
          </a:p>
        </p:txBody>
      </p:sp>
    </p:spTree>
    <p:extLst>
      <p:ext uri="{BB962C8B-B14F-4D97-AF65-F5344CB8AC3E}">
        <p14:creationId xmlns:p14="http://schemas.microsoft.com/office/powerpoint/2010/main" val="1984022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3E256-8162-1C29-D578-0D9E77978786}"/>
              </a:ext>
            </a:extLst>
          </p:cNvPr>
          <p:cNvSpPr>
            <a:spLocks noGrp="1"/>
          </p:cNvSpPr>
          <p:nvPr>
            <p:ph type="title"/>
          </p:nvPr>
        </p:nvSpPr>
        <p:spPr/>
        <p:txBody>
          <a:bodyPr/>
          <a:lstStyle/>
          <a:p>
            <a:r>
              <a:rPr lang="en-CA" dirty="0"/>
              <a:t>Thinking about Support blocks or Spares…?</a:t>
            </a:r>
            <a:endParaRPr lang="en-US" dirty="0"/>
          </a:p>
        </p:txBody>
      </p:sp>
      <p:sp>
        <p:nvSpPr>
          <p:cNvPr id="4" name="TextBox 3">
            <a:extLst>
              <a:ext uri="{FF2B5EF4-FFF2-40B4-BE49-F238E27FC236}">
                <a16:creationId xmlns:a16="http://schemas.microsoft.com/office/drawing/2014/main" id="{287A2BA5-2045-F424-E8A3-BB7974B65745}"/>
              </a:ext>
            </a:extLst>
          </p:cNvPr>
          <p:cNvSpPr txBox="1"/>
          <p:nvPr/>
        </p:nvSpPr>
        <p:spPr>
          <a:xfrm>
            <a:off x="6221131" y="462117"/>
            <a:ext cx="5469424" cy="6247864"/>
          </a:xfrm>
          <a:prstGeom prst="rect">
            <a:avLst/>
          </a:prstGeom>
          <a:noFill/>
        </p:spPr>
        <p:txBody>
          <a:bodyPr wrap="square" rtlCol="0">
            <a:spAutoFit/>
          </a:bodyPr>
          <a:lstStyle/>
          <a:p>
            <a:pPr marL="457200" indent="-457200">
              <a:buFont typeface="Arial" panose="020B0604020202020204" pitchFamily="34" charset="0"/>
              <a:buChar char="•"/>
            </a:pPr>
            <a:r>
              <a:rPr lang="en-CA" sz="2800" dirty="0"/>
              <a:t>Are you Grad requirements in order? (e.g. CLC-A)</a:t>
            </a:r>
          </a:p>
          <a:p>
            <a:endParaRPr lang="en-CA" sz="2800" dirty="0"/>
          </a:p>
          <a:p>
            <a:pPr marL="457200" indent="-457200">
              <a:buFont typeface="Arial" panose="020B0604020202020204" pitchFamily="34" charset="0"/>
              <a:buChar char="•"/>
            </a:pPr>
            <a:r>
              <a:rPr lang="en-CA" sz="2800" dirty="0"/>
              <a:t>Full-time students receive priority for electives</a:t>
            </a:r>
          </a:p>
          <a:p>
            <a:endParaRPr lang="en-CA" sz="2800" dirty="0"/>
          </a:p>
          <a:p>
            <a:pPr marL="457200" indent="-457200">
              <a:buFont typeface="Arial" panose="020B0604020202020204" pitchFamily="34" charset="0"/>
              <a:buChar char="•"/>
            </a:pPr>
            <a:r>
              <a:rPr lang="en-CA" sz="2800" dirty="0"/>
              <a:t>Full-time students prioritized for local scholarships  </a:t>
            </a:r>
          </a:p>
          <a:p>
            <a:endParaRPr lang="en-CA" sz="2800" dirty="0"/>
          </a:p>
          <a:p>
            <a:pPr marL="457200" indent="-457200">
              <a:buFont typeface="Arial" panose="020B0604020202020204" pitchFamily="34" charset="0"/>
              <a:buChar char="•"/>
            </a:pPr>
            <a:r>
              <a:rPr lang="en-CA" sz="2800" dirty="0"/>
              <a:t>Spares: off school property</a:t>
            </a:r>
          </a:p>
          <a:p>
            <a:endParaRPr lang="en-CA" sz="2800" dirty="0"/>
          </a:p>
          <a:p>
            <a:pPr marL="457200" indent="-457200">
              <a:buFont typeface="Arial" panose="020B0604020202020204" pitchFamily="34" charset="0"/>
              <a:buChar char="•"/>
            </a:pPr>
            <a:r>
              <a:rPr lang="en-CA" sz="2800" dirty="0"/>
              <a:t>Application required for support block (1 per year)</a:t>
            </a:r>
          </a:p>
          <a:p>
            <a:endParaRPr lang="en-CA" dirty="0"/>
          </a:p>
          <a:p>
            <a:endParaRPr lang="en-US" dirty="0"/>
          </a:p>
        </p:txBody>
      </p:sp>
    </p:spTree>
    <p:extLst>
      <p:ext uri="{BB962C8B-B14F-4D97-AF65-F5344CB8AC3E}">
        <p14:creationId xmlns:p14="http://schemas.microsoft.com/office/powerpoint/2010/main" val="2212157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55C5EA9-A564-074B-04EC-71F0D3EB8016}"/>
              </a:ext>
            </a:extLst>
          </p:cNvPr>
          <p:cNvSpPr/>
          <p:nvPr/>
        </p:nvSpPr>
        <p:spPr>
          <a:xfrm>
            <a:off x="6915503" y="381316"/>
            <a:ext cx="4037428" cy="18521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EE749F-D51B-C3C6-C12D-46DAE1A1F3F9}"/>
              </a:ext>
            </a:extLst>
          </p:cNvPr>
          <p:cNvSpPr>
            <a:spLocks noGrp="1"/>
          </p:cNvSpPr>
          <p:nvPr>
            <p:ph type="title"/>
          </p:nvPr>
        </p:nvSpPr>
        <p:spPr>
          <a:xfrm>
            <a:off x="1342575" y="2344540"/>
            <a:ext cx="4382521" cy="2007789"/>
          </a:xfrm>
        </p:spPr>
        <p:txBody>
          <a:bodyPr/>
          <a:lstStyle/>
          <a:p>
            <a:r>
              <a:rPr lang="en-US" sz="2800" dirty="0"/>
              <a:t>Why didn’t I get the courses I requested?</a:t>
            </a:r>
            <a:br>
              <a:rPr lang="en-US" sz="2800" dirty="0"/>
            </a:br>
            <a:br>
              <a:rPr lang="en-US" sz="2800" dirty="0"/>
            </a:br>
            <a:r>
              <a:rPr lang="en-US" sz="1600" dirty="0"/>
              <a:t>- Not enough people chose that course</a:t>
            </a:r>
            <a:br>
              <a:rPr lang="en-US" sz="1600" dirty="0"/>
            </a:br>
            <a:r>
              <a:rPr lang="en-US" sz="1600" dirty="0"/>
              <a:t>- Too many people chose that course</a:t>
            </a:r>
            <a:br>
              <a:rPr lang="en-US" sz="1600" dirty="0"/>
            </a:br>
            <a:r>
              <a:rPr lang="en-US" sz="1600" dirty="0"/>
              <a:t>- Priority may be given to grade 12’s</a:t>
            </a:r>
            <a:endParaRPr lang="en-US" sz="2800" dirty="0"/>
          </a:p>
        </p:txBody>
      </p:sp>
      <p:sp>
        <p:nvSpPr>
          <p:cNvPr id="3" name="Text Placeholder 2">
            <a:extLst>
              <a:ext uri="{FF2B5EF4-FFF2-40B4-BE49-F238E27FC236}">
                <a16:creationId xmlns:a16="http://schemas.microsoft.com/office/drawing/2014/main" id="{2F5A6A30-455A-7B61-99AC-F38143D2C387}"/>
              </a:ext>
            </a:extLst>
          </p:cNvPr>
          <p:cNvSpPr>
            <a:spLocks noGrp="1"/>
          </p:cNvSpPr>
          <p:nvPr>
            <p:ph type="body" sz="quarter" idx="16"/>
          </p:nvPr>
        </p:nvSpPr>
        <p:spPr>
          <a:xfrm>
            <a:off x="6611815" y="492369"/>
            <a:ext cx="4644805" cy="5044831"/>
          </a:xfrm>
        </p:spPr>
        <p:txBody>
          <a:bodyPr>
            <a:normAutofit fontScale="92500" lnSpcReduction="20000"/>
          </a:bodyPr>
          <a:lstStyle/>
          <a:p>
            <a:pPr algn="ctr"/>
            <a:r>
              <a:rPr lang="en-US" sz="3200" b="1" dirty="0">
                <a:solidFill>
                  <a:schemeClr val="bg1"/>
                </a:solidFill>
              </a:rPr>
              <a:t>What happens if I </a:t>
            </a:r>
          </a:p>
          <a:p>
            <a:pPr algn="ctr"/>
            <a:r>
              <a:rPr lang="en-US" sz="3200" b="1" dirty="0">
                <a:solidFill>
                  <a:schemeClr val="bg1"/>
                </a:solidFill>
              </a:rPr>
              <a:t>fail a grade </a:t>
            </a:r>
          </a:p>
          <a:p>
            <a:pPr algn="ctr"/>
            <a:r>
              <a:rPr lang="en-US" sz="3200" b="1" dirty="0">
                <a:solidFill>
                  <a:schemeClr val="bg1"/>
                </a:solidFill>
              </a:rPr>
              <a:t>10 course?</a:t>
            </a:r>
          </a:p>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p>
            <a:pPr algn="ctr"/>
            <a:r>
              <a:rPr lang="en-US" sz="3200" dirty="0">
                <a:solidFill>
                  <a:schemeClr val="bg1"/>
                </a:solidFill>
              </a:rPr>
              <a:t>You need to choose it as one of your electives or you </a:t>
            </a:r>
            <a:r>
              <a:rPr lang="en-US" sz="3200" b="1" u="sng" dirty="0">
                <a:solidFill>
                  <a:schemeClr val="bg1"/>
                </a:solidFill>
              </a:rPr>
              <a:t>WILL NOT</a:t>
            </a:r>
            <a:r>
              <a:rPr lang="en-US" sz="3200" b="1" dirty="0">
                <a:solidFill>
                  <a:schemeClr val="bg1"/>
                </a:solidFill>
              </a:rPr>
              <a:t> </a:t>
            </a:r>
            <a:r>
              <a:rPr lang="en-US" sz="3200" dirty="0">
                <a:solidFill>
                  <a:schemeClr val="bg1"/>
                </a:solidFill>
              </a:rPr>
              <a:t>graduate.</a:t>
            </a:r>
          </a:p>
          <a:p>
            <a:pPr marL="285750" indent="-285750" algn="ctr">
              <a:buFont typeface="Arial" panose="020B0604020202020204" pitchFamily="34" charset="0"/>
              <a:buChar char="•"/>
            </a:pPr>
            <a:endParaRPr lang="en-US" sz="2400" dirty="0"/>
          </a:p>
          <a:p>
            <a:pPr marL="285750" indent="-285750" algn="ctr">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EDC90F7C-3B0D-DB1F-6AA4-FBAFE141C63E}"/>
              </a:ext>
            </a:extLst>
          </p:cNvPr>
          <p:cNvSpPr txBox="1"/>
          <p:nvPr/>
        </p:nvSpPr>
        <p:spPr>
          <a:xfrm>
            <a:off x="433953" y="5765466"/>
            <a:ext cx="11313762" cy="1200329"/>
          </a:xfrm>
          <a:prstGeom prst="rect">
            <a:avLst/>
          </a:prstGeom>
          <a:noFill/>
        </p:spPr>
        <p:txBody>
          <a:bodyPr wrap="square" rtlCol="0">
            <a:spAutoFit/>
          </a:bodyPr>
          <a:lstStyle/>
          <a:p>
            <a:r>
              <a:rPr lang="en-US" sz="2400" u="sng" dirty="0">
                <a:solidFill>
                  <a:schemeClr val="bg1"/>
                </a:solidFill>
              </a:rPr>
              <a:t>*If you have a blank course, see counsellor right away or we will place you in a random class (Example: Contemporary Dance Physics 11)*</a:t>
            </a:r>
            <a:br>
              <a:rPr lang="en-US" sz="2400" u="sng" dirty="0">
                <a:solidFill>
                  <a:schemeClr val="bg1"/>
                </a:solidFill>
              </a:rPr>
            </a:br>
            <a:endParaRPr lang="en-US" sz="2400" u="sng" dirty="0">
              <a:solidFill>
                <a:schemeClr val="bg1"/>
              </a:solidFill>
            </a:endParaRPr>
          </a:p>
        </p:txBody>
      </p:sp>
      <p:sp>
        <p:nvSpPr>
          <p:cNvPr id="5" name="Arrow: Down 4">
            <a:extLst>
              <a:ext uri="{FF2B5EF4-FFF2-40B4-BE49-F238E27FC236}">
                <a16:creationId xmlns:a16="http://schemas.microsoft.com/office/drawing/2014/main" id="{3419D336-DFB1-E19B-E565-FE9FAB841191}"/>
              </a:ext>
            </a:extLst>
          </p:cNvPr>
          <p:cNvSpPr/>
          <p:nvPr/>
        </p:nvSpPr>
        <p:spPr>
          <a:xfrm>
            <a:off x="8750105" y="2447778"/>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0770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1928EE-FD0A-C65A-2BDC-58BC2CE1EAD1}"/>
              </a:ext>
            </a:extLst>
          </p:cNvPr>
          <p:cNvPicPr>
            <a:picLocks noChangeAspect="1"/>
          </p:cNvPicPr>
          <p:nvPr/>
        </p:nvPicPr>
        <p:blipFill>
          <a:blip r:embed="rId2"/>
          <a:stretch>
            <a:fillRect/>
          </a:stretch>
        </p:blipFill>
        <p:spPr>
          <a:xfrm>
            <a:off x="765314" y="289957"/>
            <a:ext cx="4832384" cy="6278083"/>
          </a:xfrm>
          <a:prstGeom prst="rect">
            <a:avLst/>
          </a:prstGeom>
        </p:spPr>
      </p:pic>
      <p:pic>
        <p:nvPicPr>
          <p:cNvPr id="9" name="Picture 8">
            <a:extLst>
              <a:ext uri="{FF2B5EF4-FFF2-40B4-BE49-F238E27FC236}">
                <a16:creationId xmlns:a16="http://schemas.microsoft.com/office/drawing/2014/main" id="{D40E5E03-F592-511C-5787-DBF8444BD141}"/>
              </a:ext>
            </a:extLst>
          </p:cNvPr>
          <p:cNvPicPr>
            <a:picLocks noChangeAspect="1"/>
          </p:cNvPicPr>
          <p:nvPr/>
        </p:nvPicPr>
        <p:blipFill>
          <a:blip r:embed="rId3"/>
          <a:stretch>
            <a:fillRect/>
          </a:stretch>
        </p:blipFill>
        <p:spPr>
          <a:xfrm>
            <a:off x="6937001" y="289958"/>
            <a:ext cx="4686334" cy="6239558"/>
          </a:xfrm>
          <a:prstGeom prst="rect">
            <a:avLst/>
          </a:prstGeom>
        </p:spPr>
      </p:pic>
      <p:sp>
        <p:nvSpPr>
          <p:cNvPr id="8" name="Oval 7">
            <a:extLst>
              <a:ext uri="{FF2B5EF4-FFF2-40B4-BE49-F238E27FC236}">
                <a16:creationId xmlns:a16="http://schemas.microsoft.com/office/drawing/2014/main" id="{199AF719-C83A-92CF-9CCD-983AB3DE70C8}"/>
              </a:ext>
            </a:extLst>
          </p:cNvPr>
          <p:cNvSpPr/>
          <p:nvPr/>
        </p:nvSpPr>
        <p:spPr>
          <a:xfrm>
            <a:off x="10205883" y="5995515"/>
            <a:ext cx="904568" cy="727587"/>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6631CAE-6FC3-6194-FD62-7986791E11AE}"/>
              </a:ext>
            </a:extLst>
          </p:cNvPr>
          <p:cNvSpPr/>
          <p:nvPr/>
        </p:nvSpPr>
        <p:spPr>
          <a:xfrm>
            <a:off x="1868557" y="387626"/>
            <a:ext cx="844825" cy="595599"/>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533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A01907A-BF04-440F-BA0D-49BC96273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25DA132-2511-A5BB-5F1E-AEC9481F7EB6}"/>
              </a:ext>
            </a:extLst>
          </p:cNvPr>
          <p:cNvSpPr/>
          <p:nvPr/>
        </p:nvSpPr>
        <p:spPr>
          <a:xfrm>
            <a:off x="10087897" y="5961033"/>
            <a:ext cx="904568" cy="727587"/>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E7B3E8B-8466-464C-7551-CEBD7E305C5C}"/>
              </a:ext>
            </a:extLst>
          </p:cNvPr>
          <p:cNvPicPr>
            <a:picLocks noChangeAspect="1"/>
          </p:cNvPicPr>
          <p:nvPr/>
        </p:nvPicPr>
        <p:blipFill>
          <a:blip r:embed="rId3"/>
          <a:stretch>
            <a:fillRect/>
          </a:stretch>
        </p:blipFill>
        <p:spPr>
          <a:xfrm>
            <a:off x="729734" y="288967"/>
            <a:ext cx="4853589" cy="6282702"/>
          </a:xfrm>
          <a:prstGeom prst="rect">
            <a:avLst/>
          </a:prstGeom>
        </p:spPr>
      </p:pic>
      <p:sp>
        <p:nvSpPr>
          <p:cNvPr id="7" name="Oval 6">
            <a:extLst>
              <a:ext uri="{FF2B5EF4-FFF2-40B4-BE49-F238E27FC236}">
                <a16:creationId xmlns:a16="http://schemas.microsoft.com/office/drawing/2014/main" id="{D7356D9B-B122-22B4-93D3-23119FB7044C}"/>
              </a:ext>
            </a:extLst>
          </p:cNvPr>
          <p:cNvSpPr/>
          <p:nvPr/>
        </p:nvSpPr>
        <p:spPr>
          <a:xfrm>
            <a:off x="1669774" y="387626"/>
            <a:ext cx="1053548" cy="844826"/>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6316AB9-73CA-7660-2CF3-49C8B3D2CF14}"/>
              </a:ext>
            </a:extLst>
          </p:cNvPr>
          <p:cNvPicPr>
            <a:picLocks noChangeAspect="1"/>
          </p:cNvPicPr>
          <p:nvPr/>
        </p:nvPicPr>
        <p:blipFill>
          <a:blip r:embed="rId4"/>
          <a:stretch>
            <a:fillRect/>
          </a:stretch>
        </p:blipFill>
        <p:spPr>
          <a:xfrm>
            <a:off x="6794220" y="288966"/>
            <a:ext cx="4755050" cy="6253491"/>
          </a:xfrm>
          <a:prstGeom prst="rect">
            <a:avLst/>
          </a:prstGeom>
        </p:spPr>
      </p:pic>
    </p:spTree>
    <p:extLst>
      <p:ext uri="{BB962C8B-B14F-4D97-AF65-F5344CB8AC3E}">
        <p14:creationId xmlns:p14="http://schemas.microsoft.com/office/powerpoint/2010/main" val="361076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a:extLst>
              <a:ext uri="{FF2B5EF4-FFF2-40B4-BE49-F238E27FC236}">
                <a16:creationId xmlns:a16="http://schemas.microsoft.com/office/drawing/2014/main" id="{9D17161F-AD16-100A-0AB4-3E9651D07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926" y="2010761"/>
            <a:ext cx="3320296" cy="43231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1" descr="Qr code&#10;&#10;Description automatically generated">
            <a:extLst>
              <a:ext uri="{FF2B5EF4-FFF2-40B4-BE49-F238E27FC236}">
                <a16:creationId xmlns:a16="http://schemas.microsoft.com/office/drawing/2014/main" id="{78439191-E86A-F5B5-5C93-59E99307F3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3615" y="302500"/>
            <a:ext cx="2421081" cy="242108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3FD5619-713E-AFC5-D9CD-D9800D5A206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56230EC9-7258-AD3E-DEE2-32B2EDA3D4C3}"/>
              </a:ext>
            </a:extLst>
          </p:cNvPr>
          <p:cNvSpPr>
            <a:spLocks noChangeArrowheads="1"/>
          </p:cNvSpPr>
          <p:nvPr/>
        </p:nvSpPr>
        <p:spPr bwMode="auto">
          <a:xfrm>
            <a:off x="128338" y="-25069"/>
            <a:ext cx="11309412"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sng"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MyEducation</a:t>
            </a:r>
            <a:r>
              <a:rPr kumimoji="0" lang="en-US" altLang="en-US" sz="28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BC Portal Information:</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800" dirty="0"/>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Scan QR Code or visit </a:t>
            </a:r>
            <a:r>
              <a:rPr kumimoji="0" lang="en-US" altLang="en-US" sz="2800" b="1" i="0" u="sng" strike="noStrike" cap="none" normalizeH="0" baseline="0" dirty="0">
                <a:ln>
                  <a:noFill/>
                </a:ln>
                <a:solidFill>
                  <a:srgbClr val="0070C0"/>
                </a:solidFill>
                <a:effectLst/>
                <a:latin typeface="Arial" panose="020B0604020202020204" pitchFamily="34" charset="0"/>
                <a:ea typeface="Calibri" panose="020F0502020204030204" pitchFamily="34" charset="0"/>
                <a:cs typeface="Arial" panose="020B0604020202020204" pitchFamily="34" charset="0"/>
              </a:rPr>
              <a:t>myeducation.gov.bc.ca</a:t>
            </a:r>
            <a:r>
              <a:rPr kumimoji="0" lang="en-US" altLang="en-US" sz="2800" b="1" i="0" u="none" strike="noStrike" cap="none" normalizeH="0" baseline="0" dirty="0">
                <a:ln>
                  <a:noFill/>
                </a:ln>
                <a:solidFill>
                  <a:srgbClr val="0070C0"/>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6310CD05-3239-88DD-A03C-C4CC06F42D4C}"/>
              </a:ext>
            </a:extLst>
          </p:cNvPr>
          <p:cNvSpPr>
            <a:spLocks noChangeArrowheads="1"/>
          </p:cNvSpPr>
          <p:nvPr/>
        </p:nvSpPr>
        <p:spPr bwMode="auto">
          <a:xfrm>
            <a:off x="2289378" y="1473783"/>
            <a:ext cx="672729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Your Login ID will always be the same:  </a:t>
            </a:r>
            <a:r>
              <a:rPr kumimoji="0" lang="en-US" altLang="en-US" sz="16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sd5stu-firstinitallastname</a:t>
            </a:r>
            <a:r>
              <a:rPr kumimoji="0" lang="en-US" altLang="en-US" sz="1600" b="1"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 </a:t>
            </a:r>
            <a:br>
              <a:rPr kumimoji="0" lang="en-US" altLang="en-US" sz="1600" b="1"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br>
            <a:r>
              <a:rPr kumimoji="0" lang="en-US" altLang="en-US" sz="1600" b="1"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**Your login ID is NOT your student number**</a:t>
            </a:r>
            <a:br>
              <a:rPr kumimoji="0" lang="en-US" altLang="en-US" sz="16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C1FB23EC-450A-7E88-1268-246947D4B70A}"/>
              </a:ext>
            </a:extLst>
          </p:cNvPr>
          <p:cNvSpPr>
            <a:spLocks noChangeArrowheads="1"/>
          </p:cNvSpPr>
          <p:nvPr/>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a:extLst>
              <a:ext uri="{FF2B5EF4-FFF2-40B4-BE49-F238E27FC236}">
                <a16:creationId xmlns:a16="http://schemas.microsoft.com/office/drawing/2014/main" id="{A266314D-72E8-5080-358A-2F4187EED2B8}"/>
              </a:ext>
            </a:extLst>
          </p:cNvPr>
          <p:cNvSpPr>
            <a:spLocks noChangeArrowheads="1"/>
          </p:cNvSpPr>
          <p:nvPr/>
        </p:nvSpPr>
        <p:spPr bwMode="auto">
          <a:xfrm>
            <a:off x="4177777" y="2768593"/>
            <a:ext cx="7827784"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Example:  John Smith would be </a:t>
            </a:r>
            <a:r>
              <a:rPr kumimoji="0" lang="en-US" altLang="en-US" sz="36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sd5stu-jsmith </a:t>
            </a:r>
            <a:br>
              <a:rPr kumimoji="0" lang="en-US"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en-US"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US" altLang="en-US" dirty="0"/>
              <a:t>			</a:t>
            </a:r>
            <a:r>
              <a:rPr lang="en-US" altLang="en-US" b="1" u="sng" dirty="0">
                <a:latin typeface="Arial" panose="020B0604020202020204" pitchFamily="34" charset="0"/>
                <a:ea typeface="Calibri" panose="020F0502020204030204" pitchFamily="34" charset="0"/>
                <a:cs typeface="Arial" panose="020B0604020202020204" pitchFamily="34" charset="0"/>
              </a:rPr>
              <a:t>Forgot </a:t>
            </a:r>
            <a:r>
              <a:rPr kumimoji="0" lang="en-US" altLang="en-US" b="1" i="0" u="sng"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your password?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Click here before your account is locked to reset your password! </a:t>
            </a:r>
          </a:p>
          <a:p>
            <a:pPr indent="457200" defTabSz="914400" eaLnBrk="0" fontAlgn="base" hangingPunct="0">
              <a:spcBef>
                <a:spcPct val="0"/>
              </a:spcBef>
              <a:spcAft>
                <a:spcPct val="0"/>
              </a:spcAft>
            </a:pPr>
            <a:r>
              <a:rPr kumimoji="0" lang="en-US"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After 5 attempts, your account will be locked.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***The system will ask for your Login ID and Primary email.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Your Primary Email is your school email account***</a:t>
            </a:r>
            <a:endParaRPr kumimoji="0" lang="en-US" altLang="en-US" b="0" i="0" u="none" strike="noStrike" cap="none" normalizeH="0" baseline="0" dirty="0">
              <a:ln>
                <a:noFill/>
              </a:ln>
              <a:solidFill>
                <a:srgbClr val="FFFF00"/>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If your account is locked, please go to the office to have it reset.</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**Passwords are case sensitive!!**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If you reset your password, an easy password is:  </a:t>
            </a:r>
            <a:r>
              <a:rPr kumimoji="0" lang="en-US" altLang="en-US"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Baker2026$</a:t>
            </a:r>
            <a:br>
              <a:rPr kumimoji="0" lang="en-US" altLang="en-US"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br>
            <a:br>
              <a:rPr kumimoji="0" lang="en-US" altLang="en-US"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br>
            <a:endParaRPr kumimoji="0" lang="en-US" altLang="en-US" b="0" i="0" u="none" strike="noStrike" cap="none" normalizeH="0" baseline="0" dirty="0">
              <a:ln>
                <a:noFill/>
              </a:ln>
              <a:solidFill>
                <a:srgbClr val="FFFF00"/>
              </a:solidFill>
              <a:effectLst/>
              <a:latin typeface="Arial" panose="020B0604020202020204" pitchFamily="34" charset="0"/>
            </a:endParaRPr>
          </a:p>
        </p:txBody>
      </p:sp>
      <p:sp>
        <p:nvSpPr>
          <p:cNvPr id="14" name="Arrow: Left 13">
            <a:extLst>
              <a:ext uri="{FF2B5EF4-FFF2-40B4-BE49-F238E27FC236}">
                <a16:creationId xmlns:a16="http://schemas.microsoft.com/office/drawing/2014/main" id="{8A6A86D9-1C7B-3D3E-AA5B-D3512C442EDA}"/>
              </a:ext>
            </a:extLst>
          </p:cNvPr>
          <p:cNvSpPr/>
          <p:nvPr/>
        </p:nvSpPr>
        <p:spPr>
          <a:xfrm>
            <a:off x="3645314" y="2875515"/>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 14">
            <a:extLst>
              <a:ext uri="{FF2B5EF4-FFF2-40B4-BE49-F238E27FC236}">
                <a16:creationId xmlns:a16="http://schemas.microsoft.com/office/drawing/2014/main" id="{1C2C51F9-BEC6-5899-DD42-E4DEF7B93D68}"/>
              </a:ext>
            </a:extLst>
          </p:cNvPr>
          <p:cNvSpPr/>
          <p:nvPr/>
        </p:nvSpPr>
        <p:spPr>
          <a:xfrm>
            <a:off x="3667909" y="4111198"/>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0550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1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789524" y="0"/>
            <a:ext cx="10785230" cy="1559412"/>
          </a:xfrm>
        </p:spPr>
        <p:txBody>
          <a:bodyPr>
            <a:normAutofit/>
          </a:bodyPr>
          <a:lstStyle/>
          <a:p>
            <a:pPr algn="ctr"/>
            <a:r>
              <a:rPr lang="en-US" dirty="0"/>
              <a:t>GRADE 11:</a:t>
            </a:r>
            <a:br>
              <a:rPr lang="en-US" dirty="0"/>
            </a:br>
            <a:r>
              <a:rPr lang="en-US" dirty="0"/>
              <a:t>Required Courses</a:t>
            </a:r>
          </a:p>
        </p:txBody>
      </p:sp>
      <p:sp>
        <p:nvSpPr>
          <p:cNvPr id="4" name="Content Placeholder 3">
            <a:extLst>
              <a:ext uri="{FF2B5EF4-FFF2-40B4-BE49-F238E27FC236}">
                <a16:creationId xmlns:a16="http://schemas.microsoft.com/office/drawing/2014/main" id="{B89861C3-F13F-2FB0-538F-F9AC2933151F}"/>
              </a:ext>
            </a:extLst>
          </p:cNvPr>
          <p:cNvSpPr>
            <a:spLocks noGrp="1"/>
          </p:cNvSpPr>
          <p:nvPr>
            <p:ph idx="1"/>
          </p:nvPr>
        </p:nvSpPr>
        <p:spPr>
          <a:xfrm>
            <a:off x="450574" y="2006601"/>
            <a:ext cx="11463130" cy="4632738"/>
          </a:xfrm>
        </p:spPr>
        <p:txBody>
          <a:bodyPr>
            <a:normAutofit lnSpcReduction="10000"/>
          </a:bodyPr>
          <a:lstStyle/>
          <a:p>
            <a:pPr marL="0" indent="0" algn="ctr">
              <a:buNone/>
            </a:pPr>
            <a:r>
              <a:rPr lang="en-US" sz="3600" b="1" u="sng" dirty="0">
                <a:solidFill>
                  <a:schemeClr val="bg1"/>
                </a:solidFill>
              </a:rPr>
              <a:t>4 required courses:</a:t>
            </a:r>
          </a:p>
          <a:p>
            <a:r>
              <a:rPr lang="en-US" sz="3600" b="1" dirty="0">
                <a:solidFill>
                  <a:schemeClr val="bg1"/>
                </a:solidFill>
              </a:rPr>
              <a:t>English 11 </a:t>
            </a:r>
          </a:p>
          <a:p>
            <a:r>
              <a:rPr lang="en-US" sz="3600" b="1" dirty="0">
                <a:solidFill>
                  <a:schemeClr val="bg1"/>
                </a:solidFill>
              </a:rPr>
              <a:t>Social Studies 11 </a:t>
            </a:r>
            <a:r>
              <a:rPr lang="en-US" sz="3600" b="1" u="sng" dirty="0">
                <a:solidFill>
                  <a:schemeClr val="bg1"/>
                </a:solidFill>
              </a:rPr>
              <a:t>or</a:t>
            </a:r>
            <a:r>
              <a:rPr lang="en-US" sz="3600" b="1" dirty="0">
                <a:solidFill>
                  <a:schemeClr val="bg1"/>
                </a:solidFill>
              </a:rPr>
              <a:t> 12 </a:t>
            </a:r>
          </a:p>
          <a:p>
            <a:r>
              <a:rPr lang="en-US" sz="3600" b="1" dirty="0">
                <a:solidFill>
                  <a:schemeClr val="bg1"/>
                </a:solidFill>
              </a:rPr>
              <a:t>Math 11 </a:t>
            </a:r>
            <a:r>
              <a:rPr lang="en-US" sz="3600" b="1" u="sng" dirty="0">
                <a:solidFill>
                  <a:schemeClr val="bg1"/>
                </a:solidFill>
              </a:rPr>
              <a:t>or</a:t>
            </a:r>
            <a:r>
              <a:rPr lang="en-US" sz="3600" b="1" dirty="0">
                <a:solidFill>
                  <a:schemeClr val="bg1"/>
                </a:solidFill>
              </a:rPr>
              <a:t> 12  </a:t>
            </a:r>
          </a:p>
          <a:p>
            <a:r>
              <a:rPr lang="en-US" sz="3600" b="1" dirty="0">
                <a:solidFill>
                  <a:schemeClr val="bg1"/>
                </a:solidFill>
              </a:rPr>
              <a:t>Science 11 </a:t>
            </a:r>
            <a:r>
              <a:rPr lang="en-US" sz="3600" b="1" u="sng" dirty="0">
                <a:solidFill>
                  <a:schemeClr val="bg1"/>
                </a:solidFill>
              </a:rPr>
              <a:t>or</a:t>
            </a:r>
            <a:r>
              <a:rPr lang="en-US" sz="3600" b="1" dirty="0">
                <a:solidFill>
                  <a:schemeClr val="bg1"/>
                </a:solidFill>
              </a:rPr>
              <a:t> 12 </a:t>
            </a:r>
          </a:p>
          <a:p>
            <a:r>
              <a:rPr lang="en-US" sz="3600" dirty="0">
                <a:solidFill>
                  <a:schemeClr val="bg1"/>
                </a:solidFill>
              </a:rPr>
              <a:t>PLUS </a:t>
            </a:r>
            <a:r>
              <a:rPr lang="en-US" sz="3600" b="1" dirty="0">
                <a:solidFill>
                  <a:schemeClr val="bg1"/>
                </a:solidFill>
              </a:rPr>
              <a:t>4 elective courses </a:t>
            </a:r>
            <a:endParaRPr lang="en-US" sz="3600" dirty="0">
              <a:solidFill>
                <a:schemeClr val="bg1"/>
              </a:solidFill>
            </a:endParaRPr>
          </a:p>
          <a:p>
            <a:pPr lvl="1">
              <a:buFont typeface="Courier New" charset="2"/>
              <a:buChar char="o"/>
            </a:pPr>
            <a:r>
              <a:rPr lang="en-US" sz="2400" dirty="0">
                <a:solidFill>
                  <a:schemeClr val="bg1"/>
                </a:solidFill>
              </a:rPr>
              <a:t>Including those not successfully passed in gr.10</a:t>
            </a:r>
          </a:p>
        </p:txBody>
      </p:sp>
    </p:spTree>
    <p:extLst>
      <p:ext uri="{BB962C8B-B14F-4D97-AF65-F5344CB8AC3E}">
        <p14:creationId xmlns:p14="http://schemas.microsoft.com/office/powerpoint/2010/main" val="3180469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alpha val="1000"/>
          </a:schemeClr>
        </a:solidFill>
        <a:effectLst/>
      </p:bgPr>
    </p:bg>
    <p:spTree>
      <p:nvGrpSpPr>
        <p:cNvPr id="1" name="">
          <a:extLst>
            <a:ext uri="{FF2B5EF4-FFF2-40B4-BE49-F238E27FC236}">
              <a16:creationId xmlns:a16="http://schemas.microsoft.com/office/drawing/2014/main" id="{695DF59C-5F39-2504-6145-DD573F4E5C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7CD74A-0C5C-57E6-8C8C-D77503248102}"/>
              </a:ext>
            </a:extLst>
          </p:cNvPr>
          <p:cNvSpPr>
            <a:spLocks noGrp="1"/>
          </p:cNvSpPr>
          <p:nvPr>
            <p:ph type="title"/>
          </p:nvPr>
        </p:nvSpPr>
        <p:spPr>
          <a:xfrm>
            <a:off x="789524" y="0"/>
            <a:ext cx="10785230" cy="1559412"/>
          </a:xfrm>
        </p:spPr>
        <p:txBody>
          <a:bodyPr>
            <a:normAutofit/>
          </a:bodyPr>
          <a:lstStyle/>
          <a:p>
            <a:pPr algn="ctr"/>
            <a:r>
              <a:rPr lang="en-US" dirty="0"/>
              <a:t>GRADE 12:</a:t>
            </a:r>
            <a:br>
              <a:rPr lang="en-US" dirty="0"/>
            </a:br>
            <a:r>
              <a:rPr lang="en-US" dirty="0"/>
              <a:t>Required Courses</a:t>
            </a:r>
          </a:p>
        </p:txBody>
      </p:sp>
      <p:sp>
        <p:nvSpPr>
          <p:cNvPr id="4" name="Content Placeholder 3">
            <a:extLst>
              <a:ext uri="{FF2B5EF4-FFF2-40B4-BE49-F238E27FC236}">
                <a16:creationId xmlns:a16="http://schemas.microsoft.com/office/drawing/2014/main" id="{F922C446-AA57-AA73-287C-B4E39A678793}"/>
              </a:ext>
            </a:extLst>
          </p:cNvPr>
          <p:cNvSpPr>
            <a:spLocks noGrp="1"/>
          </p:cNvSpPr>
          <p:nvPr>
            <p:ph idx="1"/>
          </p:nvPr>
        </p:nvSpPr>
        <p:spPr>
          <a:xfrm>
            <a:off x="170481" y="2006601"/>
            <a:ext cx="11404273" cy="4632738"/>
          </a:xfrm>
        </p:spPr>
        <p:txBody>
          <a:bodyPr>
            <a:normAutofit fontScale="92500" lnSpcReduction="20000"/>
          </a:bodyPr>
          <a:lstStyle/>
          <a:p>
            <a:pPr marL="0" indent="0" algn="ctr">
              <a:buNone/>
            </a:pPr>
            <a:r>
              <a:rPr lang="en-US" sz="3600" b="1" u="sng" dirty="0">
                <a:solidFill>
                  <a:schemeClr val="bg1"/>
                </a:solidFill>
              </a:rPr>
              <a:t>2 required courses:</a:t>
            </a:r>
          </a:p>
          <a:p>
            <a:r>
              <a:rPr lang="en-US" sz="3600" b="1" dirty="0">
                <a:solidFill>
                  <a:schemeClr val="bg1"/>
                </a:solidFill>
              </a:rPr>
              <a:t>English 12 </a:t>
            </a:r>
          </a:p>
          <a:p>
            <a:r>
              <a:rPr lang="en-US" sz="3600" b="1" dirty="0">
                <a:solidFill>
                  <a:schemeClr val="bg1"/>
                </a:solidFill>
              </a:rPr>
              <a:t>Career Life Connections 12</a:t>
            </a:r>
          </a:p>
          <a:p>
            <a:r>
              <a:rPr lang="en-US" sz="3600" dirty="0">
                <a:solidFill>
                  <a:schemeClr val="bg1"/>
                </a:solidFill>
              </a:rPr>
              <a:t>PLUS </a:t>
            </a:r>
            <a:r>
              <a:rPr lang="en-US" sz="3600" b="1" dirty="0">
                <a:solidFill>
                  <a:schemeClr val="bg1"/>
                </a:solidFill>
              </a:rPr>
              <a:t>6 elective courses</a:t>
            </a:r>
          </a:p>
          <a:p>
            <a:pPr lvl="1">
              <a:buFont typeface="Courier New" charset="2"/>
              <a:buChar char="o"/>
            </a:pPr>
            <a:r>
              <a:rPr lang="en-US" sz="2400" dirty="0">
                <a:solidFill>
                  <a:schemeClr val="bg1"/>
                </a:solidFill>
              </a:rPr>
              <a:t>Including those not successfully passed in gr. 10 / gr.11</a:t>
            </a:r>
            <a:endParaRPr lang="en-US" sz="3400" b="1" dirty="0">
              <a:solidFill>
                <a:schemeClr val="bg1"/>
              </a:solidFill>
            </a:endParaRPr>
          </a:p>
          <a:p>
            <a:pPr marL="0" indent="0">
              <a:buNone/>
            </a:pPr>
            <a:endParaRPr lang="en-US" sz="3600" b="1" dirty="0">
              <a:solidFill>
                <a:schemeClr val="bg1"/>
              </a:solidFill>
            </a:endParaRPr>
          </a:p>
          <a:p>
            <a:pPr marL="0" indent="0">
              <a:buNone/>
            </a:pPr>
            <a:r>
              <a:rPr lang="en-US" sz="2800" dirty="0">
                <a:solidFill>
                  <a:schemeClr val="bg1"/>
                </a:solidFill>
              </a:rPr>
              <a:t>* 5 Grade 12 level courses required for academic scholarships</a:t>
            </a:r>
          </a:p>
          <a:p>
            <a:pPr marL="0" indent="0">
              <a:buNone/>
            </a:pPr>
            <a:r>
              <a:rPr lang="en-US" sz="2800" dirty="0">
                <a:solidFill>
                  <a:schemeClr val="bg1"/>
                </a:solidFill>
              </a:rPr>
              <a:t>* Preference will be given to students with a full timetable at MBSS (8 courses)</a:t>
            </a:r>
            <a:endParaRPr lang="en-US" sz="2800" dirty="0"/>
          </a:p>
        </p:txBody>
      </p:sp>
    </p:spTree>
    <p:extLst>
      <p:ext uri="{BB962C8B-B14F-4D97-AF65-F5344CB8AC3E}">
        <p14:creationId xmlns:p14="http://schemas.microsoft.com/office/powerpoint/2010/main" val="1437259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0344C5B-468D-40BA-8562-BB2A6E423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3">
            <a:extLst>
              <a:ext uri="{FF2B5EF4-FFF2-40B4-BE49-F238E27FC236}">
                <a16:creationId xmlns:a16="http://schemas.microsoft.com/office/drawing/2014/main" id="{ECAA8197-DF89-4B95-92DB-575C8AFFA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7554995"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7789333" y="1719943"/>
            <a:ext cx="3718895" cy="4034815"/>
          </a:xfrm>
        </p:spPr>
        <p:txBody>
          <a:bodyPr anchor="t">
            <a:normAutofit/>
          </a:bodyPr>
          <a:lstStyle/>
          <a:p>
            <a:r>
              <a:rPr lang="en-US" sz="4400" dirty="0"/>
              <a:t>Career </a:t>
            </a:r>
            <a:br>
              <a:rPr lang="en-US" sz="4400" dirty="0"/>
            </a:br>
            <a:r>
              <a:rPr lang="en-US" sz="4400" dirty="0"/>
              <a:t>Life</a:t>
            </a:r>
            <a:br>
              <a:rPr lang="en-US" sz="4400" dirty="0"/>
            </a:br>
            <a:r>
              <a:rPr lang="en-US" sz="4400" dirty="0"/>
              <a:t>Connections 12</a:t>
            </a:r>
            <a:br>
              <a:rPr lang="en-US" sz="4400" dirty="0"/>
            </a:br>
            <a:r>
              <a:rPr lang="en-US" sz="4400" dirty="0"/>
              <a:t>(CLC-A)</a:t>
            </a:r>
          </a:p>
        </p:txBody>
      </p:sp>
      <p:sp>
        <p:nvSpPr>
          <p:cNvPr id="4" name="Content Placeholder 3">
            <a:extLst>
              <a:ext uri="{FF2B5EF4-FFF2-40B4-BE49-F238E27FC236}">
                <a16:creationId xmlns:a16="http://schemas.microsoft.com/office/drawing/2014/main" id="{CC8AAFCD-741E-AB5E-F41E-BA06A244B323}"/>
              </a:ext>
            </a:extLst>
          </p:cNvPr>
          <p:cNvSpPr>
            <a:spLocks noGrp="1"/>
          </p:cNvSpPr>
          <p:nvPr>
            <p:ph idx="1"/>
          </p:nvPr>
        </p:nvSpPr>
        <p:spPr>
          <a:xfrm>
            <a:off x="68827" y="282677"/>
            <a:ext cx="7486168" cy="6491749"/>
          </a:xfrm>
        </p:spPr>
        <p:txBody>
          <a:bodyPr>
            <a:normAutofit fontScale="62500" lnSpcReduction="20000"/>
          </a:bodyPr>
          <a:lstStyle/>
          <a:p>
            <a:endParaRPr lang="en-US" sz="2800" u="sng" dirty="0"/>
          </a:p>
          <a:p>
            <a:pPr marL="0" indent="0" algn="ctr">
              <a:buNone/>
            </a:pPr>
            <a:r>
              <a:rPr lang="en-US" sz="2800" b="1" u="sng" dirty="0"/>
              <a:t>Two ways to take it:</a:t>
            </a:r>
          </a:p>
          <a:p>
            <a:pPr marL="0" indent="0">
              <a:buNone/>
            </a:pPr>
            <a:endParaRPr lang="en-US" sz="2800" u="sng" dirty="0"/>
          </a:p>
          <a:p>
            <a:pPr marL="0" indent="0">
              <a:buNone/>
            </a:pPr>
            <a:r>
              <a:rPr lang="en-US" sz="2800" dirty="0"/>
              <a:t>1.	In-timetable as a block in grade 12 (4.0 credits).</a:t>
            </a:r>
          </a:p>
          <a:p>
            <a:pPr marL="0" indent="0">
              <a:buNone/>
            </a:pPr>
            <a:endParaRPr lang="en-US" sz="2800" dirty="0"/>
          </a:p>
          <a:p>
            <a:pPr marL="0" indent="0" algn="ctr">
              <a:buNone/>
            </a:pPr>
            <a:r>
              <a:rPr lang="en-US" sz="2800" b="1" u="sng" dirty="0"/>
              <a:t>OR</a:t>
            </a:r>
          </a:p>
          <a:p>
            <a:pPr marL="514350" indent="-514350">
              <a:buAutoNum type="arabicPeriod"/>
            </a:pPr>
            <a:endParaRPr lang="en-US" sz="2800" dirty="0"/>
          </a:p>
          <a:p>
            <a:pPr marL="0" indent="0">
              <a:buNone/>
            </a:pPr>
            <a:r>
              <a:rPr lang="en-US" sz="2800" dirty="0"/>
              <a:t>2.	In two halves outside the timetable (on your own time): </a:t>
            </a:r>
          </a:p>
          <a:p>
            <a:pPr marL="0" indent="0">
              <a:buNone/>
            </a:pPr>
            <a:endParaRPr lang="en-US" sz="2800" dirty="0"/>
          </a:p>
          <a:p>
            <a:pPr marL="0" indent="0" algn="ctr">
              <a:buNone/>
            </a:pPr>
            <a:r>
              <a:rPr lang="en-US" sz="2800" b="1" dirty="0"/>
              <a:t>CLC-A (Assignments = 2.0 credits) </a:t>
            </a:r>
          </a:p>
          <a:p>
            <a:pPr marL="0" indent="0" algn="ctr">
              <a:buNone/>
            </a:pPr>
            <a:r>
              <a:rPr lang="en-US" sz="2800" b="1" dirty="0"/>
              <a:t>&amp; </a:t>
            </a:r>
          </a:p>
          <a:p>
            <a:pPr marL="0" indent="0" algn="ctr">
              <a:buNone/>
            </a:pPr>
            <a:r>
              <a:rPr lang="en-US" sz="2800" b="1" dirty="0"/>
              <a:t>CLC-B (Capstone = 2.0 credits)</a:t>
            </a:r>
          </a:p>
          <a:p>
            <a:pPr marL="0" indent="0">
              <a:buNone/>
            </a:pPr>
            <a:endParaRPr lang="en-US" sz="2800" dirty="0"/>
          </a:p>
          <a:p>
            <a:pPr marL="0" indent="0" algn="ctr">
              <a:buNone/>
            </a:pPr>
            <a:endParaRPr lang="en-US" sz="2800" dirty="0"/>
          </a:p>
          <a:p>
            <a:pPr marL="0" indent="0" algn="ctr">
              <a:buNone/>
            </a:pPr>
            <a:r>
              <a:rPr lang="en-US" sz="2800" dirty="0"/>
              <a:t>Current GRADE 11s… </a:t>
            </a:r>
          </a:p>
          <a:p>
            <a:pPr algn="ctr">
              <a:buFontTx/>
              <a:buChar char="-"/>
            </a:pPr>
            <a:r>
              <a:rPr lang="en-US" sz="2800" dirty="0"/>
              <a:t>If you haven’t done at least half of CLC-A, you need to chose it as a class (CLC-12) for next year to save yourself a seat. </a:t>
            </a:r>
          </a:p>
          <a:p>
            <a:pPr algn="ctr">
              <a:buFontTx/>
              <a:buChar char="-"/>
            </a:pPr>
            <a:r>
              <a:rPr lang="en-US" sz="2800" dirty="0"/>
              <a:t>If you are planning to apply for a spare, it is expected that CLC-A is done.</a:t>
            </a:r>
          </a:p>
          <a:p>
            <a:pPr algn="ctr"/>
            <a:endParaRPr lang="en-US" dirty="0"/>
          </a:p>
          <a:p>
            <a:pPr marL="0" indent="0">
              <a:buNone/>
            </a:pPr>
            <a:endParaRPr lang="en-US" dirty="0"/>
          </a:p>
        </p:txBody>
      </p:sp>
    </p:spTree>
    <p:extLst>
      <p:ext uri="{BB962C8B-B14F-4D97-AF65-F5344CB8AC3E}">
        <p14:creationId xmlns:p14="http://schemas.microsoft.com/office/powerpoint/2010/main" val="19937084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6D5E8-15CF-4755-910B-1B5A1E777357}"/>
              </a:ext>
            </a:extLst>
          </p:cNvPr>
          <p:cNvSpPr>
            <a:spLocks noGrp="1"/>
          </p:cNvSpPr>
          <p:nvPr>
            <p:ph type="title" idx="4294967295"/>
          </p:nvPr>
        </p:nvSpPr>
        <p:spPr>
          <a:xfrm>
            <a:off x="-728134" y="347927"/>
            <a:ext cx="8424334" cy="862012"/>
          </a:xfrm>
        </p:spPr>
        <p:txBody>
          <a:bodyPr vert="horz" lIns="91440" tIns="45720" rIns="91440" bIns="45720" rtlCol="0" anchor="b">
            <a:normAutofit/>
          </a:bodyPr>
          <a:lstStyle/>
          <a:p>
            <a:pPr algn="ctr"/>
            <a:r>
              <a:rPr lang="en-US" dirty="0"/>
              <a:t>Other Grad Requirements:</a:t>
            </a:r>
          </a:p>
        </p:txBody>
      </p:sp>
      <p:graphicFrame>
        <p:nvGraphicFramePr>
          <p:cNvPr id="11" name="Content Placeholder 2" descr="Icon SmartArt">
            <a:extLst>
              <a:ext uri="{FF2B5EF4-FFF2-40B4-BE49-F238E27FC236}">
                <a16:creationId xmlns:a16="http://schemas.microsoft.com/office/drawing/2014/main" id="{E3ED3676-AF55-5243-80AF-E4C3CB787FAB}"/>
              </a:ext>
            </a:extLst>
          </p:cNvPr>
          <p:cNvGraphicFramePr>
            <a:graphicFrameLocks/>
          </p:cNvGraphicFramePr>
          <p:nvPr>
            <p:extLst>
              <p:ext uri="{D42A27DB-BD31-4B8C-83A1-F6EECF244321}">
                <p14:modId xmlns:p14="http://schemas.microsoft.com/office/powerpoint/2010/main" val="1238875366"/>
              </p:ext>
            </p:extLst>
          </p:nvPr>
        </p:nvGraphicFramePr>
        <p:xfrm>
          <a:off x="3200399" y="1293018"/>
          <a:ext cx="8424334" cy="5217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8558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E0678D7-AB0B-0D8E-8DE1-91AD2C881DCE}"/>
              </a:ext>
            </a:extLst>
          </p:cNvPr>
          <p:cNvSpPr/>
          <p:nvPr/>
        </p:nvSpPr>
        <p:spPr>
          <a:xfrm>
            <a:off x="5749871" y="3360174"/>
            <a:ext cx="2764864" cy="13638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FC7D08-5803-8DB9-D84C-7498CECAF6AC}"/>
              </a:ext>
            </a:extLst>
          </p:cNvPr>
          <p:cNvSpPr>
            <a:spLocks noGrp="1"/>
          </p:cNvSpPr>
          <p:nvPr>
            <p:ph type="title"/>
          </p:nvPr>
        </p:nvSpPr>
        <p:spPr>
          <a:xfrm>
            <a:off x="335796" y="352881"/>
            <a:ext cx="5414075" cy="970450"/>
          </a:xfrm>
        </p:spPr>
        <p:txBody>
          <a:bodyPr/>
          <a:lstStyle/>
          <a:p>
            <a:r>
              <a:rPr lang="en-US" sz="4000" dirty="0"/>
              <a:t>Train in Trades (TRNE) </a:t>
            </a:r>
            <a:endParaRPr lang="en-US" dirty="0"/>
          </a:p>
        </p:txBody>
      </p:sp>
      <p:sp>
        <p:nvSpPr>
          <p:cNvPr id="4" name="Content Placeholder 3">
            <a:extLst>
              <a:ext uri="{FF2B5EF4-FFF2-40B4-BE49-F238E27FC236}">
                <a16:creationId xmlns:a16="http://schemas.microsoft.com/office/drawing/2014/main" id="{CA5E56BB-B5D0-FBC2-540B-3C542DD291B3}"/>
              </a:ext>
            </a:extLst>
          </p:cNvPr>
          <p:cNvSpPr>
            <a:spLocks noGrp="1"/>
          </p:cNvSpPr>
          <p:nvPr>
            <p:ph sz="half" idx="2"/>
          </p:nvPr>
        </p:nvSpPr>
        <p:spPr>
          <a:xfrm>
            <a:off x="335796" y="2138766"/>
            <a:ext cx="8994184" cy="4524314"/>
          </a:xfrm>
        </p:spPr>
        <p:txBody>
          <a:bodyPr>
            <a:normAutofit fontScale="47500" lnSpcReduction="20000"/>
          </a:bodyPr>
          <a:lstStyle/>
          <a:p>
            <a:pPr marL="1371600" lvl="3" indent="0">
              <a:buNone/>
            </a:pPr>
            <a:endParaRPr lang="en-US" sz="2600" dirty="0">
              <a:solidFill>
                <a:schemeClr val="bg1"/>
              </a:solidFill>
            </a:endParaRPr>
          </a:p>
          <a:p>
            <a:r>
              <a:rPr lang="en-US" sz="2900" b="1" u="sng" dirty="0">
                <a:solidFill>
                  <a:schemeClr val="bg1"/>
                </a:solidFill>
              </a:rPr>
              <a:t>Work at College of the Rockies during Grade 12 (Instead of Mount Baker) towards one of these trades:</a:t>
            </a:r>
          </a:p>
          <a:p>
            <a:endParaRPr lang="en-US" sz="2900" dirty="0">
              <a:solidFill>
                <a:schemeClr val="bg1"/>
              </a:solidFill>
            </a:endParaRPr>
          </a:p>
          <a:p>
            <a:pPr marL="285750" indent="-285750">
              <a:buFont typeface="Arial" panose="020B0604020202020204" pitchFamily="34" charset="0"/>
              <a:buChar char="•"/>
            </a:pPr>
            <a:r>
              <a:rPr lang="en-US" sz="2900" dirty="0">
                <a:solidFill>
                  <a:schemeClr val="bg1"/>
                </a:solidFill>
              </a:rPr>
              <a:t>Industrial Mechanic/Millwright (Needs Physics 11)</a:t>
            </a:r>
          </a:p>
          <a:p>
            <a:pPr marL="285750" indent="-285750">
              <a:buFont typeface="Arial" panose="020B0604020202020204" pitchFamily="34" charset="0"/>
              <a:buChar char="•"/>
            </a:pPr>
            <a:r>
              <a:rPr lang="en-US" sz="2900" dirty="0">
                <a:solidFill>
                  <a:schemeClr val="bg1"/>
                </a:solidFill>
              </a:rPr>
              <a:t>Electrician (Needs Pre-Calc 11)</a:t>
            </a:r>
          </a:p>
          <a:p>
            <a:pPr marL="285750" indent="-285750">
              <a:buFont typeface="Arial" panose="020B0604020202020204" pitchFamily="34" charset="0"/>
              <a:buChar char="•"/>
            </a:pPr>
            <a:r>
              <a:rPr lang="en-US" sz="2900" dirty="0">
                <a:solidFill>
                  <a:schemeClr val="bg1"/>
                </a:solidFill>
              </a:rPr>
              <a:t>Hairstylist </a:t>
            </a:r>
          </a:p>
          <a:p>
            <a:pPr marL="285750" indent="-285750">
              <a:buFont typeface="Arial" panose="020B0604020202020204" pitchFamily="34" charset="0"/>
              <a:buChar char="•"/>
            </a:pPr>
            <a:r>
              <a:rPr lang="en-US" sz="2900" dirty="0">
                <a:solidFill>
                  <a:schemeClr val="bg1"/>
                </a:solidFill>
              </a:rPr>
              <a:t>Cook (Professional Cook 1)</a:t>
            </a:r>
          </a:p>
          <a:p>
            <a:pPr marL="285750" indent="-285750">
              <a:buFont typeface="Arial" panose="020B0604020202020204" pitchFamily="34" charset="0"/>
              <a:buChar char="•"/>
            </a:pPr>
            <a:r>
              <a:rPr lang="en-US" sz="2900" dirty="0">
                <a:solidFill>
                  <a:schemeClr val="bg1"/>
                </a:solidFill>
              </a:rPr>
              <a:t>Carpenter</a:t>
            </a:r>
          </a:p>
          <a:p>
            <a:pPr marL="285750" indent="-285750">
              <a:buFont typeface="Arial" panose="020B0604020202020204" pitchFamily="34" charset="0"/>
              <a:buChar char="•"/>
            </a:pPr>
            <a:r>
              <a:rPr lang="en-US" sz="2900" dirty="0">
                <a:solidFill>
                  <a:schemeClr val="bg1"/>
                </a:solidFill>
              </a:rPr>
              <a:t>Welder </a:t>
            </a:r>
          </a:p>
          <a:p>
            <a:pPr marL="285750" indent="-285750">
              <a:buFont typeface="Arial" panose="020B0604020202020204" pitchFamily="34" charset="0"/>
              <a:buChar char="•"/>
            </a:pPr>
            <a:r>
              <a:rPr lang="en-US" sz="2900" dirty="0">
                <a:solidFill>
                  <a:schemeClr val="bg1"/>
                </a:solidFill>
              </a:rPr>
              <a:t>Auto Service Technician</a:t>
            </a:r>
          </a:p>
          <a:p>
            <a:pPr marL="285750" indent="-285750">
              <a:buFont typeface="Arial" panose="020B0604020202020204" pitchFamily="34" charset="0"/>
              <a:buChar char="•"/>
            </a:pPr>
            <a:r>
              <a:rPr lang="en-US" sz="2900" dirty="0">
                <a:solidFill>
                  <a:schemeClr val="bg1"/>
                </a:solidFill>
              </a:rPr>
              <a:t>Heavy Duty Equipment Technician</a:t>
            </a:r>
          </a:p>
          <a:p>
            <a:pPr marL="285750" indent="-285750">
              <a:buFont typeface="Arial" panose="020B0604020202020204" pitchFamily="34" charset="0"/>
              <a:buChar char="•"/>
            </a:pPr>
            <a:endParaRPr lang="en-US" sz="2900" dirty="0">
              <a:solidFill>
                <a:schemeClr val="bg1"/>
              </a:solidFill>
            </a:endParaRPr>
          </a:p>
          <a:p>
            <a:pPr>
              <a:buFont typeface="Arial" panose="020B0604020202020204" pitchFamily="34" charset="0"/>
              <a:buChar char="•"/>
            </a:pPr>
            <a:r>
              <a:rPr lang="en-US" sz="2900" b="1" dirty="0">
                <a:solidFill>
                  <a:schemeClr val="bg1"/>
                </a:solidFill>
              </a:rPr>
              <a:t>Expressions of Interest (application) due October 17</a:t>
            </a:r>
            <a:r>
              <a:rPr lang="en-US" sz="2900" b="1" baseline="30000" dirty="0">
                <a:solidFill>
                  <a:schemeClr val="bg1"/>
                </a:solidFill>
              </a:rPr>
              <a:t>th</a:t>
            </a:r>
            <a:r>
              <a:rPr lang="en-US" sz="2900" b="1" dirty="0">
                <a:solidFill>
                  <a:schemeClr val="bg1"/>
                </a:solidFill>
              </a:rPr>
              <a:t> of your grade 11 year. </a:t>
            </a:r>
          </a:p>
          <a:p>
            <a:pPr>
              <a:buFont typeface="Arial" panose="020B0604020202020204" pitchFamily="34" charset="0"/>
              <a:buChar char="•"/>
            </a:pPr>
            <a:r>
              <a:rPr lang="en-US" sz="2900" b="1" dirty="0">
                <a:solidFill>
                  <a:schemeClr val="bg1"/>
                </a:solidFill>
              </a:rPr>
              <a:t>Grade 12s- Do not select “Train in Trades” on course selection unless you have a letter of acceptance.</a:t>
            </a:r>
          </a:p>
        </p:txBody>
      </p:sp>
      <p:sp>
        <p:nvSpPr>
          <p:cNvPr id="6" name="TextBox 5">
            <a:extLst>
              <a:ext uri="{FF2B5EF4-FFF2-40B4-BE49-F238E27FC236}">
                <a16:creationId xmlns:a16="http://schemas.microsoft.com/office/drawing/2014/main" id="{4C8D1455-C624-89AE-A46C-22DB2F331A12}"/>
              </a:ext>
            </a:extLst>
          </p:cNvPr>
          <p:cNvSpPr txBox="1"/>
          <p:nvPr/>
        </p:nvSpPr>
        <p:spPr>
          <a:xfrm>
            <a:off x="9329980" y="1980804"/>
            <a:ext cx="2526224" cy="4524315"/>
          </a:xfrm>
          <a:prstGeom prst="rect">
            <a:avLst/>
          </a:prstGeom>
          <a:noFill/>
        </p:spPr>
        <p:txBody>
          <a:bodyPr wrap="square">
            <a:spAutoFit/>
          </a:bodyPr>
          <a:lstStyle/>
          <a:p>
            <a:r>
              <a:rPr lang="en-US" b="1" u="sng" dirty="0">
                <a:solidFill>
                  <a:schemeClr val="bg1"/>
                </a:solidFill>
              </a:rPr>
              <a:t>Grade 11 Timetable:</a:t>
            </a:r>
          </a:p>
          <a:p>
            <a:endParaRPr lang="en-US" b="1" u="sng" dirty="0">
              <a:solidFill>
                <a:schemeClr val="bg1"/>
              </a:solidFill>
            </a:endParaRPr>
          </a:p>
          <a:p>
            <a:r>
              <a:rPr lang="en-US" b="1" dirty="0">
                <a:solidFill>
                  <a:schemeClr val="bg1"/>
                </a:solidFill>
              </a:rPr>
              <a:t>Semester 1:</a:t>
            </a:r>
          </a:p>
          <a:p>
            <a:pPr marL="285750" indent="-285750">
              <a:buFontTx/>
              <a:buChar char="-"/>
            </a:pPr>
            <a:r>
              <a:rPr lang="en-US" dirty="0">
                <a:solidFill>
                  <a:schemeClr val="bg1"/>
                </a:solidFill>
              </a:rPr>
              <a:t>English 11</a:t>
            </a:r>
          </a:p>
          <a:p>
            <a:pPr marL="285750" indent="-285750">
              <a:buFontTx/>
              <a:buChar char="-"/>
            </a:pPr>
            <a:r>
              <a:rPr lang="en-US" dirty="0">
                <a:solidFill>
                  <a:schemeClr val="bg1"/>
                </a:solidFill>
              </a:rPr>
              <a:t>Math 11</a:t>
            </a:r>
          </a:p>
          <a:p>
            <a:pPr marL="285750" indent="-285750">
              <a:buFontTx/>
              <a:buChar char="-"/>
            </a:pPr>
            <a:r>
              <a:rPr lang="en-US" dirty="0">
                <a:solidFill>
                  <a:schemeClr val="bg1"/>
                </a:solidFill>
              </a:rPr>
              <a:t>Science 11</a:t>
            </a:r>
          </a:p>
          <a:p>
            <a:pPr marL="285750" indent="-285750">
              <a:buFontTx/>
              <a:buChar char="-"/>
            </a:pPr>
            <a:r>
              <a:rPr lang="en-US" dirty="0">
                <a:solidFill>
                  <a:schemeClr val="bg1"/>
                </a:solidFill>
              </a:rPr>
              <a:t>Elective</a:t>
            </a:r>
          </a:p>
          <a:p>
            <a:pPr marL="285750" indent="-285750">
              <a:buFontTx/>
              <a:buChar char="-"/>
            </a:pPr>
            <a:endParaRPr lang="en-US" dirty="0">
              <a:solidFill>
                <a:schemeClr val="bg1"/>
              </a:solidFill>
            </a:endParaRPr>
          </a:p>
          <a:p>
            <a:r>
              <a:rPr lang="en-US" b="1" dirty="0">
                <a:solidFill>
                  <a:schemeClr val="bg1"/>
                </a:solidFill>
              </a:rPr>
              <a:t>Semester 2:</a:t>
            </a:r>
          </a:p>
          <a:p>
            <a:pPr marL="285750" indent="-285750">
              <a:buFontTx/>
              <a:buChar char="-"/>
            </a:pPr>
            <a:r>
              <a:rPr lang="en-US" dirty="0">
                <a:solidFill>
                  <a:schemeClr val="bg1"/>
                </a:solidFill>
              </a:rPr>
              <a:t>CLC-12</a:t>
            </a:r>
          </a:p>
          <a:p>
            <a:pPr marL="285750" indent="-285750">
              <a:buFontTx/>
              <a:buChar char="-"/>
            </a:pPr>
            <a:r>
              <a:rPr lang="en-US" dirty="0">
                <a:solidFill>
                  <a:schemeClr val="bg1"/>
                </a:solidFill>
              </a:rPr>
              <a:t>English 12</a:t>
            </a:r>
          </a:p>
          <a:p>
            <a:pPr marL="285750" indent="-285750">
              <a:buFontTx/>
              <a:buChar char="-"/>
            </a:pPr>
            <a:r>
              <a:rPr lang="en-US" dirty="0">
                <a:solidFill>
                  <a:schemeClr val="bg1"/>
                </a:solidFill>
              </a:rPr>
              <a:t>Socials 11 or 12</a:t>
            </a:r>
          </a:p>
          <a:p>
            <a:pPr marL="285750" indent="-285750">
              <a:buFontTx/>
              <a:buChar char="-"/>
            </a:pPr>
            <a:r>
              <a:rPr lang="en-US" dirty="0">
                <a:solidFill>
                  <a:schemeClr val="bg1"/>
                </a:solidFill>
              </a:rPr>
              <a:t>Elective</a:t>
            </a:r>
          </a:p>
          <a:p>
            <a:pPr marL="285750" indent="-285750">
              <a:buFontTx/>
              <a:buChar char="-"/>
            </a:pPr>
            <a:r>
              <a:rPr lang="en-US" dirty="0">
                <a:solidFill>
                  <a:schemeClr val="bg1"/>
                </a:solidFill>
              </a:rPr>
              <a:t>PLUS: All 3 </a:t>
            </a:r>
            <a:r>
              <a:rPr lang="en-US" dirty="0"/>
              <a:t>assessments completed</a:t>
            </a:r>
          </a:p>
        </p:txBody>
      </p:sp>
      <p:sp>
        <p:nvSpPr>
          <p:cNvPr id="7" name="Rectangle: Rounded Corners 6">
            <a:extLst>
              <a:ext uri="{FF2B5EF4-FFF2-40B4-BE49-F238E27FC236}">
                <a16:creationId xmlns:a16="http://schemas.microsoft.com/office/drawing/2014/main" id="{DD2E0213-AAA1-0280-E486-E595AD66FBC0}"/>
              </a:ext>
            </a:extLst>
          </p:cNvPr>
          <p:cNvSpPr/>
          <p:nvPr/>
        </p:nvSpPr>
        <p:spPr>
          <a:xfrm>
            <a:off x="5889523" y="201478"/>
            <a:ext cx="5966682" cy="1363851"/>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To enter the program in Grade 12, all required courses must be completed in Grade 11 (Including English 12 &amp; Career Life Connections 12). </a:t>
            </a:r>
            <a:endParaRPr lang="en-US" sz="1800" b="1" dirty="0"/>
          </a:p>
        </p:txBody>
      </p:sp>
      <p:sp>
        <p:nvSpPr>
          <p:cNvPr id="3" name="TextBox 2">
            <a:extLst>
              <a:ext uri="{FF2B5EF4-FFF2-40B4-BE49-F238E27FC236}">
                <a16:creationId xmlns:a16="http://schemas.microsoft.com/office/drawing/2014/main" id="{047045DC-7B07-693E-7383-581E051B7D29}"/>
              </a:ext>
            </a:extLst>
          </p:cNvPr>
          <p:cNvSpPr txBox="1"/>
          <p:nvPr/>
        </p:nvSpPr>
        <p:spPr>
          <a:xfrm>
            <a:off x="5749871" y="3313065"/>
            <a:ext cx="2627213" cy="1477328"/>
          </a:xfrm>
          <a:prstGeom prst="rect">
            <a:avLst/>
          </a:prstGeom>
          <a:noFill/>
        </p:spPr>
        <p:txBody>
          <a:bodyPr wrap="square" rtlCol="0">
            <a:spAutoFit/>
          </a:bodyPr>
          <a:lstStyle/>
          <a:p>
            <a:pPr algn="ctr"/>
            <a:r>
              <a:rPr lang="en-CA" dirty="0"/>
              <a:t>Interested?</a:t>
            </a:r>
          </a:p>
          <a:p>
            <a:pPr algn="ctr"/>
            <a:r>
              <a:rPr lang="en-CA" dirty="0"/>
              <a:t>Contact Tristan Taylor</a:t>
            </a:r>
          </a:p>
          <a:p>
            <a:pPr algn="ctr"/>
            <a:r>
              <a:rPr lang="en-CA" dirty="0"/>
              <a:t>College Transitions Coordinator</a:t>
            </a:r>
          </a:p>
          <a:p>
            <a:pPr algn="ctr"/>
            <a:r>
              <a:rPr lang="en-CA" dirty="0"/>
              <a:t>ttaylor@cotr.bc.ca</a:t>
            </a:r>
            <a:endParaRPr lang="en-US" dirty="0"/>
          </a:p>
        </p:txBody>
      </p:sp>
    </p:spTree>
    <p:extLst>
      <p:ext uri="{BB962C8B-B14F-4D97-AF65-F5344CB8AC3E}">
        <p14:creationId xmlns:p14="http://schemas.microsoft.com/office/powerpoint/2010/main" val="4284925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DE55F-8C5F-B58C-C9B0-7ACAA2D015C8}"/>
              </a:ext>
            </a:extLst>
          </p:cNvPr>
          <p:cNvSpPr>
            <a:spLocks noGrp="1"/>
          </p:cNvSpPr>
          <p:nvPr>
            <p:ph type="title"/>
          </p:nvPr>
        </p:nvSpPr>
        <p:spPr/>
        <p:txBody>
          <a:bodyPr/>
          <a:lstStyle/>
          <a:p>
            <a:br>
              <a:rPr lang="en-US" b="0" i="0" dirty="0">
                <a:solidFill>
                  <a:srgbClr val="333333"/>
                </a:solidFill>
                <a:effectLst/>
                <a:highlight>
                  <a:srgbClr val="C0C0C0"/>
                </a:highlight>
                <a:latin typeface="Open Sans" panose="020B0606030504020204" pitchFamily="34" charset="0"/>
              </a:rPr>
            </a:br>
            <a:endParaRPr lang="en-US" dirty="0"/>
          </a:p>
        </p:txBody>
      </p:sp>
      <p:sp>
        <p:nvSpPr>
          <p:cNvPr id="4" name="Content Placeholder 3">
            <a:extLst>
              <a:ext uri="{FF2B5EF4-FFF2-40B4-BE49-F238E27FC236}">
                <a16:creationId xmlns:a16="http://schemas.microsoft.com/office/drawing/2014/main" id="{AE660241-549E-735C-9EBF-CBA65E6771C6}"/>
              </a:ext>
            </a:extLst>
          </p:cNvPr>
          <p:cNvSpPr>
            <a:spLocks noGrp="1"/>
          </p:cNvSpPr>
          <p:nvPr>
            <p:ph sz="half" idx="2"/>
          </p:nvPr>
        </p:nvSpPr>
        <p:spPr>
          <a:xfrm>
            <a:off x="206477" y="2261419"/>
            <a:ext cx="5506066" cy="4345857"/>
          </a:xfrm>
        </p:spPr>
        <p:txBody>
          <a:bodyPr>
            <a:normAutofit/>
          </a:bodyPr>
          <a:lstStyle/>
          <a:p>
            <a:pPr marL="0" indent="0" algn="l">
              <a:buNone/>
            </a:pPr>
            <a:r>
              <a:rPr lang="en-US" b="1" i="0" dirty="0">
                <a:effectLst/>
                <a:latin typeface="Open Sans" panose="020B0606030504020204" pitchFamily="34" charset="0"/>
              </a:rPr>
              <a:t>Next program intake: February 20</a:t>
            </a:r>
            <a:r>
              <a:rPr lang="en-US" b="1" dirty="0">
                <a:latin typeface="Open Sans" panose="020B0606030504020204" pitchFamily="34" charset="0"/>
              </a:rPr>
              <a:t>27</a:t>
            </a:r>
            <a:r>
              <a:rPr lang="en-US" b="1" i="0" dirty="0">
                <a:effectLst/>
                <a:latin typeface="Open Sans" panose="020B0606030504020204" pitchFamily="34" charset="0"/>
              </a:rPr>
              <a:t>   </a:t>
            </a:r>
          </a:p>
          <a:p>
            <a:pPr algn="l"/>
            <a:endParaRPr lang="en-US" b="1" i="0" dirty="0">
              <a:effectLst/>
              <a:latin typeface="Open Sans" panose="020B0606030504020204" pitchFamily="34" charset="0"/>
            </a:endParaRPr>
          </a:p>
          <a:p>
            <a:pPr marL="0" indent="0" algn="l">
              <a:buNone/>
            </a:pPr>
            <a:r>
              <a:rPr lang="en-US" b="1" i="0" dirty="0">
                <a:effectLst/>
                <a:latin typeface="Open Sans" panose="020B0606030504020204" pitchFamily="34" charset="0"/>
              </a:rPr>
              <a:t>Program Overview: </a:t>
            </a:r>
          </a:p>
          <a:p>
            <a:pPr algn="l"/>
            <a:r>
              <a:rPr lang="en-US" b="0" i="0" dirty="0">
                <a:effectLst/>
                <a:latin typeface="Open Sans" panose="020B0606030504020204" pitchFamily="34" charset="0"/>
              </a:rPr>
              <a:t>Participants of the program will be eligible to apply for licensure to work as ECE Assistants.</a:t>
            </a:r>
          </a:p>
          <a:p>
            <a:pPr algn="l"/>
            <a:r>
              <a:rPr lang="en-US" dirty="0">
                <a:latin typeface="Open Sans" panose="020B0606030504020204" pitchFamily="34" charset="0"/>
              </a:rPr>
              <a:t>O</a:t>
            </a:r>
            <a:r>
              <a:rPr lang="en-US" b="0" i="0" dirty="0">
                <a:effectLst/>
                <a:latin typeface="Open Sans" panose="020B0606030504020204" pitchFamily="34" charset="0"/>
              </a:rPr>
              <a:t>nline delivery, once working, students can build onto the 13 credits in the Child, Youth, and Family studies academic stream to pursue full certification in Early Childhood Education, Education Assistant or Human Service Work.</a:t>
            </a:r>
          </a:p>
          <a:p>
            <a:pPr algn="l"/>
            <a:endParaRPr lang="en-US" b="0" i="0" dirty="0">
              <a:solidFill>
                <a:srgbClr val="333333"/>
              </a:solidFill>
              <a:effectLst/>
              <a:highlight>
                <a:srgbClr val="C0C0C0"/>
              </a:highlight>
              <a:latin typeface="Open Sans" panose="020B0606030504020204" pitchFamily="34" charset="0"/>
            </a:endParaRPr>
          </a:p>
          <a:p>
            <a:endParaRPr lang="en-US" dirty="0"/>
          </a:p>
        </p:txBody>
      </p:sp>
      <p:sp>
        <p:nvSpPr>
          <p:cNvPr id="7" name="TextBox 6">
            <a:extLst>
              <a:ext uri="{FF2B5EF4-FFF2-40B4-BE49-F238E27FC236}">
                <a16:creationId xmlns:a16="http://schemas.microsoft.com/office/drawing/2014/main" id="{3A2AA48A-9EF7-46DC-6A86-AE219BCA2A7A}"/>
              </a:ext>
            </a:extLst>
          </p:cNvPr>
          <p:cNvSpPr txBox="1"/>
          <p:nvPr/>
        </p:nvSpPr>
        <p:spPr>
          <a:xfrm>
            <a:off x="0" y="216355"/>
            <a:ext cx="11381997" cy="1477328"/>
          </a:xfrm>
          <a:prstGeom prst="rect">
            <a:avLst/>
          </a:prstGeom>
          <a:noFill/>
        </p:spPr>
        <p:txBody>
          <a:bodyPr wrap="square" rtlCol="0">
            <a:spAutoFit/>
          </a:bodyPr>
          <a:lstStyle/>
          <a:p>
            <a:r>
              <a:rPr lang="en-US" sz="5400" b="1" i="0" dirty="0">
                <a:solidFill>
                  <a:srgbClr val="333333"/>
                </a:solidFill>
                <a:effectLst/>
                <a:latin typeface="Open Sans" panose="020B0606030504020204" pitchFamily="34" charset="0"/>
              </a:rPr>
              <a:t>ECE Dual Credit</a:t>
            </a:r>
            <a:br>
              <a:rPr lang="en-US" sz="1200" b="1" i="0" dirty="0">
                <a:solidFill>
                  <a:srgbClr val="333333"/>
                </a:solidFill>
                <a:effectLst/>
                <a:latin typeface="Open Sans" panose="020B0606030504020204" pitchFamily="34" charset="0"/>
              </a:rPr>
            </a:br>
            <a:r>
              <a:rPr lang="en-US" b="0" i="1" dirty="0">
                <a:effectLst/>
                <a:latin typeface="Open Sans" panose="020B0606030504020204" pitchFamily="34" charset="0"/>
              </a:rPr>
              <a:t>The Child, Youth and Family Studies Dual Credit Semester is being offered to </a:t>
            </a:r>
            <a:r>
              <a:rPr lang="en-US" b="1" i="1" dirty="0">
                <a:effectLst/>
                <a:latin typeface="Open Sans" panose="020B0606030504020204" pitchFamily="34" charset="0"/>
              </a:rPr>
              <a:t>high school students</a:t>
            </a:r>
            <a:r>
              <a:rPr lang="en-US" b="0" i="1" dirty="0">
                <a:effectLst/>
                <a:latin typeface="Open Sans" panose="020B0606030504020204" pitchFamily="34" charset="0"/>
              </a:rPr>
              <a:t> who would like to get a jump-start on a career in the health and human services field.</a:t>
            </a:r>
            <a:endParaRPr lang="en-US" i="1" dirty="0"/>
          </a:p>
        </p:txBody>
      </p:sp>
      <p:sp>
        <p:nvSpPr>
          <p:cNvPr id="9" name="Rectangle: Rounded Corners 8">
            <a:extLst>
              <a:ext uri="{FF2B5EF4-FFF2-40B4-BE49-F238E27FC236}">
                <a16:creationId xmlns:a16="http://schemas.microsoft.com/office/drawing/2014/main" id="{49B9FF0B-239F-E250-0E24-91962FFB41FD}"/>
              </a:ext>
            </a:extLst>
          </p:cNvPr>
          <p:cNvSpPr/>
          <p:nvPr/>
        </p:nvSpPr>
        <p:spPr>
          <a:xfrm>
            <a:off x="6538454" y="2172929"/>
            <a:ext cx="5152102" cy="42378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9B28E16-31AB-6263-A961-15FD3D3997C0}"/>
              </a:ext>
            </a:extLst>
          </p:cNvPr>
          <p:cNvSpPr txBox="1"/>
          <p:nvPr/>
        </p:nvSpPr>
        <p:spPr>
          <a:xfrm>
            <a:off x="6813756" y="2524431"/>
            <a:ext cx="5053780" cy="3754874"/>
          </a:xfrm>
          <a:prstGeom prst="rect">
            <a:avLst/>
          </a:prstGeom>
          <a:noFill/>
        </p:spPr>
        <p:txBody>
          <a:bodyPr wrap="square" rtlCol="0">
            <a:spAutoFit/>
          </a:bodyPr>
          <a:lstStyle/>
          <a:p>
            <a:pPr algn="l"/>
            <a:r>
              <a:rPr lang="en-US" sz="2000" b="1" i="0" dirty="0">
                <a:solidFill>
                  <a:srgbClr val="333333"/>
                </a:solidFill>
                <a:effectLst/>
                <a:latin typeface="Open Sans" panose="020B0606030504020204" pitchFamily="34" charset="0"/>
              </a:rPr>
              <a:t>Pre-requisites:</a:t>
            </a:r>
          </a:p>
          <a:p>
            <a:pPr algn="l">
              <a:buFont typeface="Arial" panose="020B0604020202020204" pitchFamily="34" charset="0"/>
              <a:buChar char="•"/>
            </a:pPr>
            <a:r>
              <a:rPr lang="en-US" sz="2000" b="0" i="0" dirty="0">
                <a:effectLst/>
                <a:latin typeface="Open Sans" panose="020B0606030504020204" pitchFamily="34" charset="0"/>
              </a:rPr>
              <a:t>65% minimum in English 12</a:t>
            </a:r>
          </a:p>
          <a:p>
            <a:pPr algn="l"/>
            <a:endParaRPr lang="en-US" sz="2000" b="0" i="0" dirty="0">
              <a:solidFill>
                <a:srgbClr val="333333"/>
              </a:solidFill>
              <a:effectLst/>
              <a:latin typeface="Open Sans" panose="020B0606030504020204" pitchFamily="34" charset="0"/>
            </a:endParaRPr>
          </a:p>
          <a:p>
            <a:pPr algn="l"/>
            <a:r>
              <a:rPr lang="en-US" sz="2000" b="1" i="0" dirty="0">
                <a:solidFill>
                  <a:srgbClr val="333333"/>
                </a:solidFill>
                <a:effectLst/>
                <a:latin typeface="Open Sans" panose="020B0606030504020204" pitchFamily="34" charset="0"/>
              </a:rPr>
              <a:t>What you will gain:</a:t>
            </a:r>
          </a:p>
          <a:p>
            <a:pPr algn="l">
              <a:buFont typeface="Arial" panose="020B0604020202020204" pitchFamily="34" charset="0"/>
              <a:buChar char="•"/>
            </a:pPr>
            <a:r>
              <a:rPr lang="en-US" sz="2000" b="0" i="0" dirty="0">
                <a:effectLst/>
                <a:latin typeface="Open Sans" panose="020B0606030504020204" pitchFamily="34" charset="0"/>
              </a:rPr>
              <a:t>16 high school credits </a:t>
            </a:r>
          </a:p>
          <a:p>
            <a:pPr algn="l">
              <a:buFont typeface="Arial" panose="020B0604020202020204" pitchFamily="34" charset="0"/>
              <a:buChar char="•"/>
            </a:pPr>
            <a:r>
              <a:rPr lang="en-US" sz="2000" dirty="0">
                <a:latin typeface="Open Sans" panose="020B0606030504020204" pitchFamily="34" charset="0"/>
              </a:rPr>
              <a:t>Q</a:t>
            </a:r>
            <a:r>
              <a:rPr lang="en-US" sz="2000" b="0" i="0" dirty="0">
                <a:effectLst/>
                <a:latin typeface="Open Sans" panose="020B0606030504020204" pitchFamily="34" charset="0"/>
              </a:rPr>
              <a:t>ualification for work as an Early</a:t>
            </a:r>
            <a:br>
              <a:rPr lang="en-US" sz="2000" b="0" i="0" dirty="0">
                <a:effectLst/>
                <a:latin typeface="Open Sans" panose="020B0606030504020204" pitchFamily="34" charset="0"/>
              </a:rPr>
            </a:br>
            <a:r>
              <a:rPr lang="en-US" sz="2000" b="0" i="0" dirty="0">
                <a:effectLst/>
                <a:latin typeface="Open Sans" panose="020B0606030504020204" pitchFamily="34" charset="0"/>
              </a:rPr>
              <a:t>Childhood Education Assistant</a:t>
            </a:r>
          </a:p>
          <a:p>
            <a:pPr algn="l">
              <a:buFont typeface="Arial" panose="020B0604020202020204" pitchFamily="34" charset="0"/>
              <a:buChar char="•"/>
            </a:pPr>
            <a:r>
              <a:rPr lang="en-US" sz="2000" b="0" i="0" dirty="0">
                <a:effectLst/>
                <a:latin typeface="Open Sans" panose="020B0606030504020204" pitchFamily="34" charset="0"/>
              </a:rPr>
              <a:t>13 post-secondary credits</a:t>
            </a:r>
          </a:p>
          <a:p>
            <a:pPr algn="l">
              <a:buFont typeface="Arial" panose="020B0604020202020204" pitchFamily="34" charset="0"/>
              <a:buChar char="•"/>
            </a:pPr>
            <a:r>
              <a:rPr lang="en-US" sz="2000" b="0" i="0" dirty="0">
                <a:effectLst/>
                <a:latin typeface="Open Sans" panose="020B0606030504020204" pitchFamily="34" charset="0"/>
              </a:rPr>
              <a:t>7 of these credits are</a:t>
            </a:r>
            <a:br>
              <a:rPr lang="en-US" sz="2000" b="0" i="0" dirty="0">
                <a:effectLst/>
                <a:latin typeface="Open Sans" panose="020B0606030504020204" pitchFamily="34" charset="0"/>
              </a:rPr>
            </a:br>
            <a:r>
              <a:rPr lang="en-US" sz="2000" b="0" i="0" dirty="0">
                <a:effectLst/>
                <a:latin typeface="Open Sans" panose="020B0606030504020204" pitchFamily="34" charset="0"/>
              </a:rPr>
              <a:t>applicable in any one of the CYFS certificate programs</a:t>
            </a:r>
          </a:p>
          <a:p>
            <a:endParaRPr lang="en-US" dirty="0"/>
          </a:p>
        </p:txBody>
      </p:sp>
    </p:spTree>
    <p:extLst>
      <p:ext uri="{BB962C8B-B14F-4D97-AF65-F5344CB8AC3E}">
        <p14:creationId xmlns:p14="http://schemas.microsoft.com/office/powerpoint/2010/main" val="1719390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C7D08-5803-8DB9-D84C-7498CECAF6AC}"/>
              </a:ext>
            </a:extLst>
          </p:cNvPr>
          <p:cNvSpPr>
            <a:spLocks noGrp="1"/>
          </p:cNvSpPr>
          <p:nvPr>
            <p:ph type="title"/>
          </p:nvPr>
        </p:nvSpPr>
        <p:spPr>
          <a:xfrm>
            <a:off x="809999" y="-38037"/>
            <a:ext cx="10571998" cy="970450"/>
          </a:xfrm>
        </p:spPr>
        <p:txBody>
          <a:bodyPr/>
          <a:lstStyle/>
          <a:p>
            <a:r>
              <a:rPr lang="en-US" dirty="0"/>
              <a:t>University/College Bound? PLAN AHEAD.</a:t>
            </a:r>
          </a:p>
        </p:txBody>
      </p:sp>
      <p:sp>
        <p:nvSpPr>
          <p:cNvPr id="3" name="Text Placeholder 2">
            <a:extLst>
              <a:ext uri="{FF2B5EF4-FFF2-40B4-BE49-F238E27FC236}">
                <a16:creationId xmlns:a16="http://schemas.microsoft.com/office/drawing/2014/main" id="{E25F5240-3A58-62A2-D2CE-A13D797374CF}"/>
              </a:ext>
            </a:extLst>
          </p:cNvPr>
          <p:cNvSpPr>
            <a:spLocks noGrp="1"/>
          </p:cNvSpPr>
          <p:nvPr>
            <p:ph type="body" idx="1"/>
          </p:nvPr>
        </p:nvSpPr>
        <p:spPr>
          <a:xfrm>
            <a:off x="1388203" y="1191005"/>
            <a:ext cx="9415589" cy="576262"/>
          </a:xfrm>
        </p:spPr>
        <p:txBody>
          <a:bodyPr/>
          <a:lstStyle/>
          <a:p>
            <a:r>
              <a:rPr lang="en-US" sz="4000" b="1" u="sng" dirty="0"/>
              <a:t>Consider the following in Grade 11:</a:t>
            </a:r>
          </a:p>
        </p:txBody>
      </p:sp>
      <p:sp>
        <p:nvSpPr>
          <p:cNvPr id="4" name="Content Placeholder 3">
            <a:extLst>
              <a:ext uri="{FF2B5EF4-FFF2-40B4-BE49-F238E27FC236}">
                <a16:creationId xmlns:a16="http://schemas.microsoft.com/office/drawing/2014/main" id="{CA5E56BB-B5D0-FBC2-540B-3C542DD291B3}"/>
              </a:ext>
            </a:extLst>
          </p:cNvPr>
          <p:cNvSpPr>
            <a:spLocks noGrp="1"/>
          </p:cNvSpPr>
          <p:nvPr>
            <p:ph sz="half" idx="2"/>
          </p:nvPr>
        </p:nvSpPr>
        <p:spPr>
          <a:xfrm>
            <a:off x="253998" y="2204395"/>
            <a:ext cx="11684004" cy="4421488"/>
          </a:xfrm>
        </p:spPr>
        <p:txBody>
          <a:bodyPr>
            <a:normAutofit fontScale="62500" lnSpcReduction="20000"/>
          </a:bodyPr>
          <a:lstStyle/>
          <a:p>
            <a:r>
              <a:rPr lang="en-US" sz="2800" dirty="0">
                <a:solidFill>
                  <a:schemeClr val="bg1"/>
                </a:solidFill>
              </a:rPr>
              <a:t>Every University has unique requirements- </a:t>
            </a:r>
            <a:r>
              <a:rPr lang="en-US" sz="2800" u="sng" dirty="0">
                <a:solidFill>
                  <a:schemeClr val="bg1"/>
                </a:solidFill>
              </a:rPr>
              <a:t>They are not all the same!</a:t>
            </a:r>
          </a:p>
          <a:p>
            <a:r>
              <a:rPr lang="en-US" sz="2800" b="1" u="sng" dirty="0">
                <a:solidFill>
                  <a:schemeClr val="bg1"/>
                </a:solidFill>
              </a:rPr>
              <a:t>SURPRISE:</a:t>
            </a:r>
            <a:r>
              <a:rPr lang="en-US" sz="2800" dirty="0">
                <a:solidFill>
                  <a:schemeClr val="bg1"/>
                </a:solidFill>
              </a:rPr>
              <a:t> Applications open early October, close as early as March 1</a:t>
            </a:r>
            <a:r>
              <a:rPr lang="en-US" sz="2800" baseline="30000" dirty="0">
                <a:solidFill>
                  <a:schemeClr val="bg1"/>
                </a:solidFill>
              </a:rPr>
              <a:t>st</a:t>
            </a:r>
            <a:r>
              <a:rPr lang="en-US" sz="2800" dirty="0">
                <a:solidFill>
                  <a:schemeClr val="bg1"/>
                </a:solidFill>
              </a:rPr>
              <a:t> of Grade your grade12 year.</a:t>
            </a:r>
          </a:p>
          <a:p>
            <a:r>
              <a:rPr lang="en-US" sz="2800" dirty="0">
                <a:solidFill>
                  <a:schemeClr val="bg1"/>
                </a:solidFill>
              </a:rPr>
              <a:t>Many require final grades in specific courses after 1</a:t>
            </a:r>
            <a:r>
              <a:rPr lang="en-US" sz="2800" baseline="30000" dirty="0">
                <a:solidFill>
                  <a:schemeClr val="bg1"/>
                </a:solidFill>
              </a:rPr>
              <a:t>st</a:t>
            </a:r>
            <a:r>
              <a:rPr lang="en-US" sz="2800" dirty="0">
                <a:solidFill>
                  <a:schemeClr val="bg1"/>
                </a:solidFill>
              </a:rPr>
              <a:t> Semester (FEBRUARY)…</a:t>
            </a:r>
          </a:p>
          <a:p>
            <a:pPr marL="3371215" lvl="8" indent="0">
              <a:buNone/>
            </a:pPr>
            <a:r>
              <a:rPr lang="en-US" sz="4000" b="1" u="sng" dirty="0">
                <a:solidFill>
                  <a:schemeClr val="bg1"/>
                </a:solidFill>
              </a:rPr>
              <a:t>Plan Schedule Accordingly!!!</a:t>
            </a:r>
          </a:p>
          <a:p>
            <a:pPr lvl="1"/>
            <a:endParaRPr lang="en-US" sz="2600" dirty="0">
              <a:solidFill>
                <a:schemeClr val="bg1"/>
              </a:solidFill>
            </a:endParaRPr>
          </a:p>
          <a:p>
            <a:pPr lvl="1"/>
            <a:r>
              <a:rPr lang="en-US" sz="2600" dirty="0">
                <a:solidFill>
                  <a:schemeClr val="bg1"/>
                </a:solidFill>
              </a:rPr>
              <a:t>Hoping for early admission? </a:t>
            </a:r>
            <a:r>
              <a:rPr lang="en-US" sz="2600" b="1" u="sng" dirty="0">
                <a:solidFill>
                  <a:schemeClr val="bg1"/>
                </a:solidFill>
              </a:rPr>
              <a:t>ALL REQUIRED COURSES COMPLETE BY APPLICATION DEADLINE.</a:t>
            </a:r>
          </a:p>
          <a:p>
            <a:pPr marL="457200" lvl="1" indent="0">
              <a:buNone/>
            </a:pPr>
            <a:endParaRPr lang="en-US" sz="2600" b="1" u="sng" dirty="0">
              <a:solidFill>
                <a:schemeClr val="bg1"/>
              </a:solidFill>
            </a:endParaRPr>
          </a:p>
          <a:p>
            <a:pPr lvl="1"/>
            <a:r>
              <a:rPr lang="en-US" sz="2600" b="1" u="sng" dirty="0">
                <a:solidFill>
                  <a:schemeClr val="bg1"/>
                </a:solidFill>
              </a:rPr>
              <a:t>Examples</a:t>
            </a:r>
          </a:p>
          <a:p>
            <a:pPr lvl="2"/>
            <a:r>
              <a:rPr lang="en-US" sz="2800" dirty="0">
                <a:solidFill>
                  <a:schemeClr val="bg1"/>
                </a:solidFill>
              </a:rPr>
              <a:t>UBC looks at Literacy 12 assessment mark </a:t>
            </a:r>
          </a:p>
          <a:p>
            <a:pPr lvl="2"/>
            <a:r>
              <a:rPr lang="en-US" sz="2800" dirty="0">
                <a:solidFill>
                  <a:schemeClr val="bg1"/>
                </a:solidFill>
              </a:rPr>
              <a:t>Alberta Universities want specific Social Studies 12. Ask and know!!</a:t>
            </a:r>
          </a:p>
          <a:p>
            <a:pPr lvl="2"/>
            <a:r>
              <a:rPr lang="en-US" sz="2800" dirty="0">
                <a:solidFill>
                  <a:schemeClr val="bg1"/>
                </a:solidFill>
              </a:rPr>
              <a:t>COTR nursing: Needs Biology 12 &amp; English 12 with specific marks in </a:t>
            </a:r>
            <a:r>
              <a:rPr lang="en-US" sz="2800" b="1" u="sng" dirty="0">
                <a:solidFill>
                  <a:schemeClr val="bg1"/>
                </a:solidFill>
              </a:rPr>
              <a:t>First Semester of Grade 12</a:t>
            </a:r>
            <a:endParaRPr lang="en-US" sz="2800" dirty="0">
              <a:solidFill>
                <a:schemeClr val="bg1"/>
              </a:solidFill>
            </a:endParaRPr>
          </a:p>
          <a:p>
            <a:pPr lvl="2"/>
            <a:endParaRPr lang="en-US" dirty="0"/>
          </a:p>
        </p:txBody>
      </p:sp>
    </p:spTree>
    <p:extLst>
      <p:ext uri="{BB962C8B-B14F-4D97-AF65-F5344CB8AC3E}">
        <p14:creationId xmlns:p14="http://schemas.microsoft.com/office/powerpoint/2010/main" val="3652124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7058A-21EB-8CD5-8FB2-A652E419FEA6}"/>
              </a:ext>
            </a:extLst>
          </p:cNvPr>
          <p:cNvSpPr>
            <a:spLocks noGrp="1"/>
          </p:cNvSpPr>
          <p:nvPr>
            <p:ph type="title"/>
          </p:nvPr>
        </p:nvSpPr>
        <p:spPr/>
        <p:txBody>
          <a:bodyPr/>
          <a:lstStyle/>
          <a:p>
            <a:r>
              <a:rPr lang="en-US" dirty="0"/>
              <a:t>Other Ways to Earn Credits:</a:t>
            </a:r>
          </a:p>
        </p:txBody>
      </p:sp>
      <p:sp>
        <p:nvSpPr>
          <p:cNvPr id="3" name="TextBox 2">
            <a:extLst>
              <a:ext uri="{FF2B5EF4-FFF2-40B4-BE49-F238E27FC236}">
                <a16:creationId xmlns:a16="http://schemas.microsoft.com/office/drawing/2014/main" id="{5DE1AB0E-62F0-5736-E3C2-31A8ADAC479B}"/>
              </a:ext>
            </a:extLst>
          </p:cNvPr>
          <p:cNvSpPr txBox="1"/>
          <p:nvPr/>
        </p:nvSpPr>
        <p:spPr>
          <a:xfrm>
            <a:off x="280268" y="2455840"/>
            <a:ext cx="11739453" cy="3477875"/>
          </a:xfrm>
          <a:prstGeom prst="rect">
            <a:avLst/>
          </a:prstGeom>
          <a:noFill/>
        </p:spPr>
        <p:txBody>
          <a:bodyPr wrap="square" lIns="91440" tIns="45720" rIns="91440" bIns="45720" rtlCol="0" anchor="t">
            <a:spAutoFit/>
          </a:bodyPr>
          <a:lstStyle/>
          <a:p>
            <a:r>
              <a:rPr lang="en-US" sz="2800" dirty="0">
                <a:solidFill>
                  <a:schemeClr val="bg1"/>
                </a:solidFill>
              </a:rPr>
              <a:t>1. </a:t>
            </a:r>
            <a:r>
              <a:rPr lang="en-US" sz="2800" u="sng" dirty="0">
                <a:solidFill>
                  <a:schemeClr val="bg1"/>
                </a:solidFill>
              </a:rPr>
              <a:t>External or Sport Credit</a:t>
            </a:r>
            <a:r>
              <a:rPr lang="en-US" sz="2800" dirty="0">
                <a:solidFill>
                  <a:schemeClr val="bg1"/>
                </a:solidFill>
              </a:rPr>
              <a:t>: Check Ministry of Education BC website</a:t>
            </a:r>
          </a:p>
          <a:p>
            <a:endParaRPr lang="en-US" sz="2800" dirty="0">
              <a:solidFill>
                <a:schemeClr val="bg1"/>
              </a:solidFill>
            </a:endParaRPr>
          </a:p>
          <a:p>
            <a:r>
              <a:rPr lang="en-US" sz="2800" dirty="0">
                <a:solidFill>
                  <a:schemeClr val="bg1"/>
                </a:solidFill>
              </a:rPr>
              <a:t>2. </a:t>
            </a:r>
            <a:r>
              <a:rPr lang="en-US" sz="2800" u="sng" dirty="0">
                <a:solidFill>
                  <a:schemeClr val="bg1"/>
                </a:solidFill>
              </a:rPr>
              <a:t>Out of Timetable</a:t>
            </a:r>
            <a:r>
              <a:rPr lang="en-US" sz="2800" dirty="0">
                <a:solidFill>
                  <a:schemeClr val="bg1"/>
                </a:solidFill>
              </a:rPr>
              <a:t> courses: Yearbook/Choir/Band/Theatre, </a:t>
            </a:r>
            <a:r>
              <a:rPr lang="en-US" sz="2800" dirty="0" err="1">
                <a:solidFill>
                  <a:schemeClr val="bg1"/>
                </a:solidFill>
              </a:rPr>
              <a:t>etc</a:t>
            </a:r>
            <a:r>
              <a:rPr lang="en-US" sz="2800" dirty="0">
                <a:solidFill>
                  <a:schemeClr val="bg1"/>
                </a:solidFill>
              </a:rPr>
              <a:t>…</a:t>
            </a:r>
          </a:p>
          <a:p>
            <a:pPr marL="342900" indent="-342900">
              <a:buAutoNum type="arabicPeriod"/>
            </a:pPr>
            <a:endParaRPr lang="en-US" sz="2800" dirty="0">
              <a:solidFill>
                <a:schemeClr val="bg1"/>
              </a:solidFill>
            </a:endParaRPr>
          </a:p>
          <a:p>
            <a:r>
              <a:rPr lang="en-US" sz="2800" dirty="0">
                <a:solidFill>
                  <a:schemeClr val="bg1"/>
                </a:solidFill>
              </a:rPr>
              <a:t>3. </a:t>
            </a:r>
            <a:r>
              <a:rPr lang="en-US" sz="2800" u="sng" dirty="0">
                <a:solidFill>
                  <a:schemeClr val="bg1"/>
                </a:solidFill>
              </a:rPr>
              <a:t>Dual Credit at College of the Rockies</a:t>
            </a:r>
            <a:r>
              <a:rPr lang="en-US" sz="2800" dirty="0">
                <a:solidFill>
                  <a:schemeClr val="bg1"/>
                </a:solidFill>
              </a:rPr>
              <a:t> (COTR):</a:t>
            </a:r>
          </a:p>
          <a:p>
            <a:r>
              <a:rPr lang="en-US" sz="2000" dirty="0">
                <a:solidFill>
                  <a:schemeClr val="bg1"/>
                </a:solidFill>
              </a:rPr>
              <a:t>(many have prerequisite of English 12 with a specific grade of 65% or 73%)</a:t>
            </a:r>
          </a:p>
          <a:p>
            <a:r>
              <a:rPr lang="en-US" sz="2000" dirty="0">
                <a:solidFill>
                  <a:schemeClr val="bg1"/>
                </a:solidFill>
              </a:rPr>
              <a:t>- Plan your courses accordingly so this can be done.</a:t>
            </a:r>
          </a:p>
          <a:p>
            <a:r>
              <a:rPr lang="en-US" sz="2000" dirty="0">
                <a:solidFill>
                  <a:schemeClr val="bg1"/>
                </a:solidFill>
              </a:rPr>
              <a:t>- Expression of Interest (available in counselling office) due September 22</a:t>
            </a:r>
            <a:r>
              <a:rPr lang="en-US" sz="2000" baseline="30000" dirty="0">
                <a:solidFill>
                  <a:schemeClr val="bg1"/>
                </a:solidFill>
              </a:rPr>
              <a:t>nd</a:t>
            </a:r>
            <a:r>
              <a:rPr lang="en-US" sz="2000" dirty="0">
                <a:solidFill>
                  <a:schemeClr val="bg1"/>
                </a:solidFill>
              </a:rPr>
              <a:t> </a:t>
            </a:r>
          </a:p>
          <a:p>
            <a:r>
              <a:rPr lang="en-US" sz="2000" dirty="0">
                <a:solidFill>
                  <a:schemeClr val="bg1"/>
                </a:solidFill>
              </a:rPr>
              <a:t>- Each Dual Credit course has specific requirements to enroll.</a:t>
            </a:r>
          </a:p>
        </p:txBody>
      </p:sp>
    </p:spTree>
    <p:extLst>
      <p:ext uri="{BB962C8B-B14F-4D97-AF65-F5344CB8AC3E}">
        <p14:creationId xmlns:p14="http://schemas.microsoft.com/office/powerpoint/2010/main" val="16052354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BF0B771C-53D0-4C6A-8C2A-F95E45907F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1812AF-5C4C-4B75-9015-C90088D3D4BF}">
  <ds:schemaRefs>
    <ds:schemaRef ds:uri="http://schemas.microsoft.com/sharepoint/v3/contenttype/forms"/>
  </ds:schemaRefs>
</ds:datastoreItem>
</file>

<file path=customXml/itemProps3.xml><?xml version="1.0" encoding="utf-8"?>
<ds:datastoreItem xmlns:ds="http://schemas.openxmlformats.org/officeDocument/2006/customXml" ds:itemID="{5E15C130-17B0-43C9-B99C-584294C40B51}">
  <ds:schemaRefs>
    <ds:schemaRef ds:uri="http://www.w3.org/XML/1998/namespace"/>
    <ds:schemaRef ds:uri="http://schemas.openxmlformats.org/package/2006/metadata/core-properties"/>
    <ds:schemaRef ds:uri="71af3243-3dd4-4a8d-8c0d-dd76da1f02a5"/>
    <ds:schemaRef ds:uri="16c05727-aa75-4e4a-9b5f-8a80a1165891"/>
    <ds:schemaRef ds:uri="http://schemas.microsoft.com/office/2006/metadata/properties"/>
    <ds:schemaRef ds:uri="http://purl.org/dc/dcmitype/"/>
    <ds:schemaRef ds:uri="http://purl.org/dc/elements/1.1/"/>
    <ds:schemaRef ds:uri="http://schemas.microsoft.com/office/infopath/2007/PartnerControls"/>
    <ds:schemaRef ds:uri="http://schemas.microsoft.com/office/2006/documentManagement/typ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Agency design</Template>
  <TotalTime>25835</TotalTime>
  <Words>1445</Words>
  <Application>Microsoft Office PowerPoint</Application>
  <PresentationFormat>Widescreen</PresentationFormat>
  <Paragraphs>187</Paragraphs>
  <Slides>14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Courier New</vt:lpstr>
      <vt:lpstr>Open Sans</vt:lpstr>
      <vt:lpstr>Wingdings 2</vt:lpstr>
      <vt:lpstr>Quotable</vt:lpstr>
      <vt:lpstr>Entering Gr.11 &amp; Gr. 12 Course Selection</vt:lpstr>
      <vt:lpstr>GRADE 11: Required Courses</vt:lpstr>
      <vt:lpstr>GRADE 12: Required Courses</vt:lpstr>
      <vt:lpstr>Career  Life Connections 12 (CLC-A)</vt:lpstr>
      <vt:lpstr>Other Grad Requirements:</vt:lpstr>
      <vt:lpstr>Train in Trades (TRNE) </vt:lpstr>
      <vt:lpstr> </vt:lpstr>
      <vt:lpstr>University/College Bound? PLAN AHEAD.</vt:lpstr>
      <vt:lpstr>Other Ways to Earn Credits:</vt:lpstr>
      <vt:lpstr>Thinking about Support blocks or Spares…?</vt:lpstr>
      <vt:lpstr>Why didn’t I get the courses I requested?  - Not enough people chose that course - Too many people chose that course - Priority may be given to grade 12’s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Entering Gr.11  Course Selection</dc:title>
  <dc:creator>Leah Draper</dc:creator>
  <cp:lastModifiedBy>Brittney Boehmer</cp:lastModifiedBy>
  <cp:revision>93</cp:revision>
  <dcterms:created xsi:type="dcterms:W3CDTF">2023-01-20T16:27:17Z</dcterms:created>
  <dcterms:modified xsi:type="dcterms:W3CDTF">2026-04-01T15:17:28Z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