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9" r:id="rId5"/>
    <p:sldId id="273" r:id="rId6"/>
    <p:sldId id="278" r:id="rId7"/>
    <p:sldId id="272" r:id="rId8"/>
    <p:sldId id="266" r:id="rId9"/>
    <p:sldId id="274" r:id="rId10"/>
    <p:sldId id="275" r:id="rId11"/>
    <p:sldId id="260" r:id="rId12"/>
    <p:sldId id="279" r:id="rId13"/>
    <p:sldId id="277" r:id="rId14"/>
    <p:sldId id="280" r:id="rId15"/>
    <p:sldId id="263" r:id="rId16"/>
    <p:sldId id="276" r:id="rId17"/>
    <p:sldId id="281" r:id="rId18"/>
    <p:sldId id="282" r:id="rId19"/>
    <p:sldId id="283" r:id="rId20"/>
    <p:sldId id="285" r:id="rId21"/>
    <p:sldId id="286" r:id="rId22"/>
    <p:sldId id="284" r:id="rId23"/>
    <p:sldId id="287" r:id="rId24"/>
    <p:sldId id="288" r:id="rId25"/>
    <p:sldId id="290" r:id="rId26"/>
    <p:sldId id="289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2" r:id="rId38"/>
    <p:sldId id="301" r:id="rId39"/>
    <p:sldId id="3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13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79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1" y="1145087"/>
            <a:ext cx="4572000" cy="456782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D22C0B-FC5A-3B4F-B609-73F46AB075A1}"/>
              </a:ext>
            </a:extLst>
          </p:cNvPr>
          <p:cNvSpPr/>
          <p:nvPr userDrawn="1"/>
        </p:nvSpPr>
        <p:spPr>
          <a:xfrm>
            <a:off x="709809" y="578588"/>
            <a:ext cx="10772382" cy="5700824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74F3B1-F143-5349-9D0A-9B4F51DDA94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893450"/>
            <a:ext cx="4659681" cy="2125161"/>
          </a:xfrm>
        </p:spPr>
        <p:txBody>
          <a:bodyPr anchor="t">
            <a:noAutofit/>
          </a:bodyPr>
          <a:lstStyle>
            <a:lvl1pPr marL="0" indent="0" algn="ctr">
              <a:buNone/>
              <a:defRPr sz="5400" b="1" i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215FD3-3A02-7642-872B-F4202E5CEFF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233187"/>
            <a:ext cx="4659681" cy="1479724"/>
          </a:xfrm>
        </p:spPr>
        <p:txBody>
          <a:bodyPr anchor="t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ED05AF-0FA6-4D8E-A06F-F9B8AFAEF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26234"/>
            <a:ext cx="4789714" cy="461666"/>
          </a:xfrm>
          <a:noFill/>
        </p:spPr>
        <p:txBody>
          <a:bodyPr wrap="square" rtlCol="0">
            <a:noAutofit/>
          </a:bodyPr>
          <a:lstStyle>
            <a:lvl1pPr algn="ctr">
              <a:defRPr lang="en-US" sz="2400" cap="all" baseline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1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BB1AF7B-DC27-1042-8881-1037DED57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291" y="299224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FF620CC-8934-0542-B9E0-5C3AC21A38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47609" y="299224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CC25979-12D4-D844-8595-D57998E3264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11169" y="299224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6024D3E-E8FA-6E46-8C9A-621FE55D25B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74730" y="299224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2EB065E-DF40-FE46-8BF7-59D9749336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38291" y="3611136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05CDD14-86CD-E14A-9D96-C7A6B637203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47609" y="3611136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63D7CCE-562D-5B40-A96D-32F484F3F14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11169" y="3611136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660995A-1B0A-D44B-AFC0-99587FD78A4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74730" y="3611136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E6CD556-5EC8-4343-9CA7-8D3BBE23188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147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8DB013C-0F6D-6F4F-B4D2-5F0E340EFDD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721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2AEAAA7-50A1-A044-AB97-A31E0C16223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000999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4A6EC5F-1541-234C-A13F-751F53218EF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02982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8728FA-13E2-E448-88AF-563A67BDC6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9147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C361237-FA55-3540-AC45-42E14C6E933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9721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EB2A863-BFC4-1646-A50B-093C84B6C9E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000999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38016ED-5406-EC43-B1B5-2DAEA5E78A5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02982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3D48C-D45C-45D8-B76C-7DAEA063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46" y="2046335"/>
            <a:ext cx="2460527" cy="24605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2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1" y="1145087"/>
            <a:ext cx="4572000" cy="45678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D22C0B-FC5A-3B4F-B609-73F46AB075A1}"/>
              </a:ext>
            </a:extLst>
          </p:cNvPr>
          <p:cNvSpPr/>
          <p:nvPr userDrawn="1"/>
        </p:nvSpPr>
        <p:spPr>
          <a:xfrm>
            <a:off x="709809" y="578588"/>
            <a:ext cx="10772382" cy="5700824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74F3B1-F143-5349-9D0A-9B4F51DDA94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893450"/>
            <a:ext cx="4659681" cy="2125161"/>
          </a:xfrm>
        </p:spPr>
        <p:txBody>
          <a:bodyPr anchor="t">
            <a:noAutofit/>
          </a:bodyPr>
          <a:lstStyle>
            <a:lvl1pPr marL="0" indent="0" algn="ctr">
              <a:buNone/>
              <a:defRPr sz="5400" b="1" i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215FD3-3A02-7642-872B-F4202E5CEFF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233187"/>
            <a:ext cx="4659681" cy="1479724"/>
          </a:xfrm>
        </p:spPr>
        <p:txBody>
          <a:bodyPr anchor="t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A359F69-763E-41D4-AFA7-8367BA2E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26234"/>
            <a:ext cx="4789714" cy="461666"/>
          </a:xfrm>
          <a:noFill/>
        </p:spPr>
        <p:txBody>
          <a:bodyPr wrap="square" rtlCol="0">
            <a:noAutofit/>
          </a:bodyPr>
          <a:lstStyle>
            <a:lvl1pPr algn="ctr">
              <a:defRPr lang="en-US" sz="2400" cap="all" baseline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42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479" y="1145087"/>
            <a:ext cx="4572000" cy="45678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9523" y="1145087"/>
            <a:ext cx="4572000" cy="45678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33430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45715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6939E9-DE83-483F-A7DA-3D24510A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2612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665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395" y="676405"/>
            <a:ext cx="5431605" cy="275259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3524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00799" y="2179529"/>
            <a:ext cx="4860099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93CE829-A08E-7743-80D6-410932D3585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100691" y="676405"/>
            <a:ext cx="5431605" cy="275259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6E30A6B-0895-CE49-8A5D-54D1D0191F3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4395" y="3429000"/>
            <a:ext cx="5431605" cy="279775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A4861330-4ABF-BF41-855B-6FF38C85AA1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00691" y="3429000"/>
            <a:ext cx="5431605" cy="279775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9AB78FE-FF4A-E541-8D61-A808035317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34525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007B0C0-B4DD-9E47-9E81-0F972A267C3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3524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8F0286B-475E-E143-B76A-C15CE2FC562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34525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ABECD0-54EB-4577-B344-C732AF34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5241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orient="horz" pos="384">
          <p15:clr>
            <a:srgbClr val="FBAE40"/>
          </p15:clr>
        </p15:guide>
        <p15:guide id="3" pos="4032">
          <p15:clr>
            <a:srgbClr val="FBAE40"/>
          </p15:clr>
        </p15:guide>
        <p15:guide id="4" pos="384">
          <p15:clr>
            <a:srgbClr val="FBAE40"/>
          </p15:clr>
        </p15:guide>
        <p15:guide id="6" pos="600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5DD9DAC9-3632-5748-8EC4-0865794E0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6601" y="299224"/>
            <a:ext cx="2667000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DBA499B-32B9-A541-A407-A03F84B903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1159" y="3587750"/>
            <a:ext cx="265244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65E4EE5-CDFE-F343-A74F-948BF89B7F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4750" y="299224"/>
            <a:ext cx="2667000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9D31492-FA30-B843-B23C-83FA880EAA6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20974" y="299224"/>
            <a:ext cx="2667000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59FAF2D-019D-3042-A949-ED165C6A8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54750" y="3588834"/>
            <a:ext cx="2667000" cy="198569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33385C3-F88D-6843-82E1-77342E4D03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974" y="3588834"/>
            <a:ext cx="2667000" cy="198569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AE39184-2938-6044-B0C8-415D242588A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87906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840F1B8-F059-AB47-AA56-D3CB7DBF897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0548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2AA2A42-98B0-8943-B299-0A0F306D9E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33190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3295F92-0AC1-2241-9379-82764BC7B26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87906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BC2188F-374F-7640-8FE2-59D3FD67D1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60548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CCC484A-A3FE-1C4F-BFE0-E9122DA9D3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33190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C3D417E-C5B0-4373-9511-1D9BB386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58" y="2046335"/>
            <a:ext cx="2460527" cy="24605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30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BB1AF7B-DC27-1042-8881-1037DED57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291" y="299224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FF620CC-8934-0542-B9E0-5C3AC21A38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47609" y="299224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CC25979-12D4-D844-8595-D57998E3264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11169" y="299224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6024D3E-E8FA-6E46-8C9A-621FE55D25B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74730" y="299224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2EB065E-DF40-FE46-8BF7-59D9749336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38291" y="3611136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05CDD14-86CD-E14A-9D96-C7A6B637203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47609" y="3611136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63D7CCE-562D-5B40-A96D-32F484F3F14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11169" y="3611136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660995A-1B0A-D44B-AFC0-99587FD78A4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74730" y="3611136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E6CD556-5EC8-4343-9CA7-8D3BBE23188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147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8DB013C-0F6D-6F4F-B4D2-5F0E340EFDD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721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2AEAAA7-50A1-A044-AB97-A31E0C16223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000999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4A6EC5F-1541-234C-A13F-751F53218EF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02982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8728FA-13E2-E448-88AF-563A67BDC6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9147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C361237-FA55-3540-AC45-42E14C6E933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9721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EB2A863-BFC4-1646-A50B-093C84B6C9E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000999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38016ED-5406-EC43-B1B5-2DAEA5E78A5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02982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8C681F2-491B-4C19-BDBA-4A4483B2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46" y="2046335"/>
            <a:ext cx="2460527" cy="24605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66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479" y="1145087"/>
            <a:ext cx="4572000" cy="456782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9523" y="1145087"/>
            <a:ext cx="4572000" cy="456782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33430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45715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47A6D1-4561-485C-963D-33772D1D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407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991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395" y="676405"/>
            <a:ext cx="5431605" cy="275259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3524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00799" y="2179529"/>
            <a:ext cx="4860099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93CE829-A08E-7743-80D6-410932D3585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100691" y="676405"/>
            <a:ext cx="5431605" cy="275259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6E30A6B-0895-CE49-8A5D-54D1D0191F3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4395" y="3429000"/>
            <a:ext cx="5431605" cy="279775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A4861330-4ABF-BF41-855B-6FF38C85AA1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00691" y="3429000"/>
            <a:ext cx="5431605" cy="279775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9AB78FE-FF4A-E541-8D61-A808035317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34525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007B0C0-B4DD-9E47-9E81-0F972A267C3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3524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8F0286B-475E-E143-B76A-C15CE2FC562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34525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619C0C-3339-4AF9-8340-ED74FF3B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31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 userDrawn="1">
          <p15:clr>
            <a:srgbClr val="FBAE40"/>
          </p15:clr>
        </p15:guide>
        <p15:guide id="2" orient="horz" pos="384" userDrawn="1">
          <p15:clr>
            <a:srgbClr val="FBAE40"/>
          </p15:clr>
        </p15:guide>
        <p15:guide id="3" pos="4032" userDrawn="1">
          <p15:clr>
            <a:srgbClr val="FBAE40"/>
          </p15:clr>
        </p15:guide>
        <p15:guide id="4" pos="384" userDrawn="1">
          <p15:clr>
            <a:srgbClr val="FBAE40"/>
          </p15:clr>
        </p15:guide>
        <p15:guide id="6" pos="600" userDrawn="1">
          <p15:clr>
            <a:srgbClr val="FBAE40"/>
          </p15:clr>
        </p15:guide>
        <p15:guide id="7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5DD9DAC9-3632-5748-8EC4-0865794E0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6601" y="299224"/>
            <a:ext cx="2667000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DBA499B-32B9-A541-A407-A03F84B903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1159" y="3587750"/>
            <a:ext cx="265244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65E4EE5-CDFE-F343-A74F-948BF89B7F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4750" y="299224"/>
            <a:ext cx="2667000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9D31492-FA30-B843-B23C-83FA880EAA6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20974" y="299224"/>
            <a:ext cx="2667000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59FAF2D-019D-3042-A949-ED165C6A8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54750" y="3588834"/>
            <a:ext cx="2667000" cy="1985692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33385C3-F88D-6843-82E1-77342E4D03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974" y="3588834"/>
            <a:ext cx="2667000" cy="1985692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AE39184-2938-6044-B0C8-415D242588A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87906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840F1B8-F059-AB47-AA56-D3CB7DBF897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0548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2AA2A42-98B0-8943-B299-0A0F306D9E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33190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3295F92-0AC1-2241-9379-82764BC7B26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87906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BC2188F-374F-7640-8FE2-59D3FD67D1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60548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CCC484A-A3FE-1C4F-BFE0-E9122DA9D3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33190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543C2E-15EE-4E7E-AE2E-C515AD7A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58" y="2046335"/>
            <a:ext cx="2460527" cy="24605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22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 userDrawn="1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BB1AF7B-DC27-1042-8881-1037DED57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291" y="299224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FF620CC-8934-0542-B9E0-5C3AC21A38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47609" y="299224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CC25979-12D4-D844-8595-D57998E3264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11169" y="299224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6024D3E-E8FA-6E46-8C9A-621FE55D25B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74730" y="299224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2EB065E-DF40-FE46-8BF7-59D9749336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38291" y="3611136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05CDD14-86CD-E14A-9D96-C7A6B637203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47609" y="3611136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63D7CCE-562D-5B40-A96D-32F484F3F14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11169" y="3611136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660995A-1B0A-D44B-AFC0-99587FD78A4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74730" y="3611136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E6CD556-5EC8-4343-9CA7-8D3BBE23188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147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8DB013C-0F6D-6F4F-B4D2-5F0E340EFDD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721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2AEAAA7-50A1-A044-AB97-A31E0C16223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000999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4A6EC5F-1541-234C-A13F-751F53218EF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02982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8728FA-13E2-E448-88AF-563A67BDC6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9147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C361237-FA55-3540-AC45-42E14C6E933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9721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EB2A863-BFC4-1646-A50B-093C84B6C9E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000999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38016ED-5406-EC43-B1B5-2DAEA5E78A5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02982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934290D-6C7C-4BB1-A58F-F5327F78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46" y="2046335"/>
            <a:ext cx="2460527" cy="24605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46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1" y="1145087"/>
            <a:ext cx="4572000" cy="456782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D22C0B-FC5A-3B4F-B609-73F46AB075A1}"/>
              </a:ext>
            </a:extLst>
          </p:cNvPr>
          <p:cNvSpPr/>
          <p:nvPr userDrawn="1"/>
        </p:nvSpPr>
        <p:spPr>
          <a:xfrm>
            <a:off x="709809" y="578588"/>
            <a:ext cx="10772382" cy="5700824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74F3B1-F143-5349-9D0A-9B4F51DDA94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893450"/>
            <a:ext cx="4659681" cy="2125161"/>
          </a:xfrm>
        </p:spPr>
        <p:txBody>
          <a:bodyPr anchor="t">
            <a:noAutofit/>
          </a:bodyPr>
          <a:lstStyle>
            <a:lvl1pPr marL="0" indent="0" algn="ctr">
              <a:buNone/>
              <a:defRPr sz="5400" b="1" i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215FD3-3A02-7642-872B-F4202E5CEFF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233187"/>
            <a:ext cx="4659681" cy="1479724"/>
          </a:xfrm>
        </p:spPr>
        <p:txBody>
          <a:bodyPr anchor="t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CBBF73E-E67C-45F0-8034-1760A24AC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26234"/>
            <a:ext cx="4789714" cy="461666"/>
          </a:xfrm>
          <a:noFill/>
        </p:spPr>
        <p:txBody>
          <a:bodyPr wrap="square" rtlCol="0">
            <a:noAutofit/>
          </a:bodyPr>
          <a:lstStyle>
            <a:lvl1pPr algn="ctr">
              <a:defRPr lang="en-US" sz="2400" cap="all" baseline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95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479" y="1145087"/>
            <a:ext cx="4572000" cy="456782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9523" y="1145087"/>
            <a:ext cx="4572000" cy="456782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33430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45715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A7A87-4927-47CD-A42F-0ADF49B2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10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395" y="676405"/>
            <a:ext cx="5431605" cy="27525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3524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00799" y="2179529"/>
            <a:ext cx="4860099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93CE829-A08E-7743-80D6-410932D3585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100691" y="676405"/>
            <a:ext cx="5431605" cy="27525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6E30A6B-0895-CE49-8A5D-54D1D0191F3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4395" y="3429000"/>
            <a:ext cx="5431605" cy="2797758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A4861330-4ABF-BF41-855B-6FF38C85AA1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00691" y="3429000"/>
            <a:ext cx="5431605" cy="2797758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9AB78FE-FF4A-E541-8D61-A808035317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34525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007B0C0-B4DD-9E47-9E81-0F972A267C3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3524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8F0286B-475E-E143-B76A-C15CE2FC562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34525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D606622-EA59-40B3-9594-2353777E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60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orient="horz" pos="384">
          <p15:clr>
            <a:srgbClr val="FBAE40"/>
          </p15:clr>
        </p15:guide>
        <p15:guide id="3" pos="4032">
          <p15:clr>
            <a:srgbClr val="FBAE40"/>
          </p15:clr>
        </p15:guide>
        <p15:guide id="4" pos="384">
          <p15:clr>
            <a:srgbClr val="FBAE40"/>
          </p15:clr>
        </p15:guide>
        <p15:guide id="6" pos="600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5DD9DAC9-3632-5748-8EC4-0865794E0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6601" y="299224"/>
            <a:ext cx="2667000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DBA499B-32B9-A541-A407-A03F84B903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1159" y="3587750"/>
            <a:ext cx="265244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65E4EE5-CDFE-F343-A74F-948BF89B7F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4750" y="299224"/>
            <a:ext cx="2667000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9D31492-FA30-B843-B23C-83FA880EAA6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20974" y="299224"/>
            <a:ext cx="2667000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59FAF2D-019D-3042-A949-ED165C6A8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54750" y="3588834"/>
            <a:ext cx="2667000" cy="1985692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33385C3-F88D-6843-82E1-77342E4D03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974" y="3588834"/>
            <a:ext cx="2667000" cy="1985692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AE39184-2938-6044-B0C8-415D242588A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87906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840F1B8-F059-AB47-AA56-D3CB7DBF897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0548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2AA2A42-98B0-8943-B299-0A0F306D9E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33190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3295F92-0AC1-2241-9379-82764BC7B26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87906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BC2188F-374F-7640-8FE2-59D3FD67D1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60548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CCC484A-A3FE-1C4F-BFE0-E9122DA9D3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33190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63F4AC-F202-416C-8CB2-5588717D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58" y="2046335"/>
            <a:ext cx="2460527" cy="24605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20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93BAD2-9484-2B4B-99A9-8326F573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D9B68-3BAF-C64E-96AE-B43C53F3B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9" y="2209838"/>
            <a:ext cx="115823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29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3" r:id="rId2"/>
    <p:sldLayoutId id="2147483657" r:id="rId3"/>
    <p:sldLayoutId id="2147483650" r:id="rId4"/>
    <p:sldLayoutId id="2147483651" r:id="rId5"/>
    <p:sldLayoutId id="2147483659" r:id="rId6"/>
    <p:sldLayoutId id="2147483660" r:id="rId7"/>
    <p:sldLayoutId id="2147483663" r:id="rId8"/>
    <p:sldLayoutId id="2147483664" r:id="rId9"/>
    <p:sldLayoutId id="2147483665" r:id="rId10"/>
    <p:sldLayoutId id="2147483658" r:id="rId11"/>
    <p:sldLayoutId id="2147483661" r:id="rId12"/>
    <p:sldLayoutId id="2147483662" r:id="rId13"/>
    <p:sldLayoutId id="2147483655" r:id="rId14"/>
    <p:sldLayoutId id="214748365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Franklin Gothic Demi" panose="020B060302010202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88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192" userDrawn="1">
          <p15:clr>
            <a:srgbClr val="F26B43"/>
          </p15:clr>
        </p15:guide>
        <p15:guide id="6" orient="horz" pos="4128" userDrawn="1">
          <p15:clr>
            <a:srgbClr val="F26B43"/>
          </p15:clr>
        </p15:guide>
        <p15:guide id="7" pos="3940" userDrawn="1">
          <p15:clr>
            <a:srgbClr val="F26B43"/>
          </p15:clr>
        </p15:guide>
        <p15:guide id="8" pos="3744" userDrawn="1">
          <p15:clr>
            <a:srgbClr val="F26B43"/>
          </p15:clr>
        </p15:guide>
        <p15:guide id="9" pos="1872" userDrawn="1">
          <p15:clr>
            <a:srgbClr val="F26B43"/>
          </p15:clr>
        </p15:guide>
        <p15:guide id="10" pos="2064" userDrawn="1">
          <p15:clr>
            <a:srgbClr val="F26B43"/>
          </p15:clr>
        </p15:guide>
        <p15:guide id="11" pos="5616" userDrawn="1">
          <p15:clr>
            <a:srgbClr val="F26B43"/>
          </p15:clr>
        </p15:guide>
        <p15:guide id="12" pos="5808" userDrawn="1">
          <p15:clr>
            <a:srgbClr val="F26B43"/>
          </p15:clr>
        </p15:guide>
        <p15:guide id="13" orient="horz" pos="2260" userDrawn="1">
          <p15:clr>
            <a:srgbClr val="F26B43"/>
          </p15:clr>
        </p15:guide>
        <p15:guide id="14" orient="horz" pos="20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AWARD GOES 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835040" y="1893450"/>
            <a:ext cx="5791200" cy="2125161"/>
          </a:xfrm>
        </p:spPr>
        <p:txBody>
          <a:bodyPr/>
          <a:lstStyle/>
          <a:p>
            <a:r>
              <a:rPr lang="en-US" sz="4000" dirty="0"/>
              <a:t>Chenia Weng</a:t>
            </a:r>
            <a:br>
              <a:rPr lang="en-US" sz="4000" dirty="0"/>
            </a:br>
            <a:r>
              <a:rPr lang="en-US" sz="4000" dirty="0"/>
              <a:t>Dion </a:t>
            </a:r>
            <a:r>
              <a:rPr lang="en-US" sz="4000" dirty="0" err="1"/>
              <a:t>Georgeopolous</a:t>
            </a:r>
            <a:br>
              <a:rPr lang="en-US" sz="4000" dirty="0"/>
            </a:br>
            <a:r>
              <a:rPr lang="en-US" sz="4000" dirty="0"/>
              <a:t>Talon Ackerman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Cranbrook Badminton Club Bursaries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80205-7525-6F94-553B-2D9D9F7E1A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901" y="3429000"/>
            <a:ext cx="2556095" cy="2630128"/>
          </a:xfrm>
          <a:prstGeom prst="rect">
            <a:avLst/>
          </a:prstGeom>
        </p:spPr>
      </p:pic>
      <p:pic>
        <p:nvPicPr>
          <p:cNvPr id="13" name="Picture Placeholder 12" descr="Two women standing on a stage&#10;&#10;AI-generated content may be incorrect.">
            <a:extLst>
              <a:ext uri="{FF2B5EF4-FFF2-40B4-BE49-F238E27FC236}">
                <a16:creationId xmlns:a16="http://schemas.microsoft.com/office/drawing/2014/main" id="{606CE8D8-605E-1AED-D621-CEA0170DF11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901" y="701547"/>
            <a:ext cx="2556095" cy="2553760"/>
          </a:xfrm>
        </p:spPr>
      </p:pic>
      <p:pic>
        <p:nvPicPr>
          <p:cNvPr id="15" name="Picture 14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894401AF-7211-1289-5D2B-412553F17B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9062" y="701548"/>
            <a:ext cx="2513096" cy="25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03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B3E1B108-8E98-4FB9-9FA5-26D5A89E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26" y="1910281"/>
            <a:ext cx="2554659" cy="2596581"/>
          </a:xfrm>
        </p:spPr>
        <p:txBody>
          <a:bodyPr>
            <a:normAutofit/>
          </a:bodyPr>
          <a:lstStyle/>
          <a:p>
            <a:r>
              <a:rPr lang="en-US" sz="1800" dirty="0"/>
              <a:t>Awards &amp; Scholarships 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CF579BE-6C46-6949-A317-9EB2CD2D7C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1159" y="314286"/>
            <a:ext cx="2646092" cy="1971713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0CE2316-EA71-A04E-A3BF-9E625929D1C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8786" y="314285"/>
            <a:ext cx="2660652" cy="1955045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3F2D72A-250A-D149-B6F4-BFE67003F40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B44609-3F02-134B-815F-233E8F916C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1600" dirty="0"/>
              <a:t>Fashion and Design Award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Payton Hansen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4FDE64-3323-E942-8BA6-A60AB23CE4D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sz="1600" dirty="0"/>
              <a:t>Fashion and Design Award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Kendal Frenette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3D5D68-94BA-B44F-8C37-BDCA5DAB0E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sz="1600" dirty="0"/>
              <a:t>Fashion and Design Award</a:t>
            </a:r>
          </a:p>
          <a:p>
            <a:endParaRPr lang="en-US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FAA1FE92-16FF-574F-8972-20F1A117C7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2045" y="3581401"/>
            <a:ext cx="2749345" cy="1971713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62B2625-7309-F241-821B-422112941C2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8787" y="3581401"/>
            <a:ext cx="2660652" cy="1993125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8620ADF6-CC50-784D-BCFF-15AE47CD829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974" y="3588835"/>
            <a:ext cx="2660652" cy="196428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ACF4F5-9651-B042-85A3-86637E358B0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1600" dirty="0"/>
              <a:t>Highlands School Award</a:t>
            </a:r>
            <a:br>
              <a:rPr lang="en-US" sz="1600" dirty="0"/>
            </a:br>
            <a:endParaRPr lang="en-US" sz="1600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Kendell Downey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231F3-4335-B64B-8426-D0687499C6E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sz="1600" dirty="0"/>
              <a:t>Joyce Metcalfe Memorial Award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Charlee Organ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CAE3CB-2437-9C48-B238-0C0F30046FF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sz="1600" dirty="0"/>
              <a:t>Kenton Barber Memorial Award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Clark Reimer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65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0D59-726D-2D12-D252-909616E91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8CB9BD-1F4E-F907-2A14-CAB4EE76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 title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26AD53D-5B54-77A3-6539-BA16C1DB91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70" y="103937"/>
            <a:ext cx="4572000" cy="4567825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CFA2B06-37D6-1E26-ED75-7DB6A16BEF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8730" y="179538"/>
            <a:ext cx="4572000" cy="456782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3BE3CCD-4586-661B-FA87-4572B8C77691}"/>
              </a:ext>
            </a:extLst>
          </p:cNvPr>
          <p:cNvSpPr/>
          <p:nvPr/>
        </p:nvSpPr>
        <p:spPr>
          <a:xfrm>
            <a:off x="4865736" y="0"/>
            <a:ext cx="2460527" cy="24605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  <a:cs typeface="Kokila" panose="020B0604020202020204" pitchFamily="34" charset="0"/>
              </a:rPr>
              <a:t>K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  <a:cs typeface="Kokila" panose="020B0604020202020204" pitchFamily="34" charset="0"/>
              </a:rPr>
              <a:t>ey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  <a:cs typeface="Kokila" panose="020B0604020202020204" pitchFamily="34" charset="0"/>
              </a:rPr>
              <a:t> City Theatre Society Scholarship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DF6BA7-C4DD-70B5-FF5C-B9ACF4C446B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45715" y="4396636"/>
            <a:ext cx="4265080" cy="108454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/>
          <a:lstStyle/>
          <a:p>
            <a:pPr algn="r"/>
            <a:r>
              <a:rPr lang="en-CA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Finn McBurney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cs typeface="Kokila" panose="020B0604020202020204" pitchFamily="34" charset="0"/>
            </a:endParaRPr>
          </a:p>
        </p:txBody>
      </p:sp>
      <p:pic>
        <p:nvPicPr>
          <p:cNvPr id="8" name="Picture 7" descr="A person holding a piece of paper with another person in the background&#10;&#10;AI-generated content may be incorrect.">
            <a:extLst>
              <a:ext uri="{FF2B5EF4-FFF2-40B4-BE49-F238E27FC236}">
                <a16:creationId xmlns:a16="http://schemas.microsoft.com/office/drawing/2014/main" id="{A06B052A-9D48-73EF-D649-827FEC0C4F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6224" y="2564464"/>
            <a:ext cx="4265080" cy="39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06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092DBA99-2425-437A-83F7-5546A38E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202" y="3429000"/>
            <a:ext cx="3313125" cy="3148842"/>
          </a:xfrm>
        </p:spPr>
        <p:txBody>
          <a:bodyPr/>
          <a:lstStyle/>
          <a:p>
            <a:r>
              <a:rPr lang="en-CA" dirty="0"/>
              <a:t>Bursaries &amp; Scholarships</a:t>
            </a:r>
            <a:endParaRPr lang="en-US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A78C1552-9AE6-2B45-B898-3512597ACB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945" y="412400"/>
            <a:ext cx="2904864" cy="331762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1A2F032-6E4D-9445-B8C3-D66F97C585D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7FB77D1-CB5D-2A48-B951-73C0CDB3B91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1169" y="299224"/>
            <a:ext cx="1739591" cy="1986776"/>
          </a:xfr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EEC7979E-C404-2A4C-AFB4-FDC357D278C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47609" y="299224"/>
            <a:ext cx="1739591" cy="1986776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2F5624-90D2-8B4F-A177-17EA2714612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49945" y="3929213"/>
            <a:ext cx="2904864" cy="1376118"/>
          </a:xfrm>
        </p:spPr>
        <p:txBody>
          <a:bodyPr/>
          <a:lstStyle/>
          <a:p>
            <a:r>
              <a:rPr lang="en-US" sz="1600" dirty="0"/>
              <a:t>Kootenay Country Fair Bursary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Payton Hansen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C39095-C1E1-4846-BE42-1EE384AFDC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848557" y="2399177"/>
            <a:ext cx="2221212" cy="877423"/>
          </a:xfrm>
        </p:spPr>
        <p:txBody>
          <a:bodyPr/>
          <a:lstStyle/>
          <a:p>
            <a:r>
              <a:rPr lang="en-US" sz="1600" dirty="0"/>
              <a:t>Kootenay Tax Services Scholarship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Garrett Bevilacqua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BB2895F-8326-0F47-8838-35EDBE0310C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905957" y="2399177"/>
            <a:ext cx="2405940" cy="877423"/>
          </a:xfrm>
        </p:spPr>
        <p:txBody>
          <a:bodyPr/>
          <a:lstStyle/>
          <a:p>
            <a:r>
              <a:rPr lang="en-US" sz="1400" dirty="0"/>
              <a:t>Ladies Auxiliary to FOE #3032 Regis Jacobson Memorial Bursary</a:t>
            </a:r>
            <a:br>
              <a:rPr lang="en-US" sz="1400" dirty="0"/>
            </a:b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Abby Ackison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713E71-BB1F-D44A-B4CC-0CF173E343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sz="1600" dirty="0"/>
              <a:t>Laurie Middle School Scholarship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Molly Cain</a:t>
            </a:r>
          </a:p>
          <a:p>
            <a:endParaRPr lang="en-US" dirty="0"/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4275CEB9-C379-A94E-86BD-CCFE84B7A1D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1170" y="3581401"/>
            <a:ext cx="1739590" cy="1986775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C260DB-24F3-834A-A2EA-ACA2E8C4A66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11897" y="3581401"/>
            <a:ext cx="1739590" cy="1986776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EDF9A58-6E82-0C4F-8AD5-C3B58791703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096041" y="5681353"/>
            <a:ext cx="1933783" cy="877423"/>
          </a:xfrm>
        </p:spPr>
        <p:txBody>
          <a:bodyPr/>
          <a:lstStyle/>
          <a:p>
            <a:r>
              <a:rPr lang="en-US" sz="1600" dirty="0"/>
              <a:t>Lifetouch Canada Scholarship</a:t>
            </a:r>
            <a:br>
              <a:rPr lang="en-US" sz="1600" dirty="0"/>
            </a:b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Jackson Rose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3E9D66-F467-1E4E-B269-59F7C37CC1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0029824" y="5555095"/>
            <a:ext cx="2118759" cy="877423"/>
          </a:xfrm>
        </p:spPr>
        <p:txBody>
          <a:bodyPr/>
          <a:lstStyle/>
          <a:p>
            <a:r>
              <a:rPr lang="en-US" sz="1400" dirty="0"/>
              <a:t>N.W. (Wayne) Morrison Memorial Forestry Award</a:t>
            </a:r>
            <a:br>
              <a:rPr lang="en-US" sz="1400" dirty="0"/>
            </a:b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Dagen Duczek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04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6929B719-5CBE-544C-9EDA-FEBC1B0229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5137" y="676405"/>
            <a:ext cx="2987643" cy="2752595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29FE79-49D8-E845-B804-0977573B6A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6324" y="943656"/>
            <a:ext cx="1627447" cy="1084545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Nic Lucas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D1DEB46-938E-6944-90DF-A2010BF1AE5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DREAMER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Adrian King</a:t>
            </a:r>
          </a:p>
          <a:p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74190F5E-23F4-9B49-890B-F57EFBEF0981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9220" y="676405"/>
            <a:ext cx="2987644" cy="2752595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B3323CA-7221-3146-ABF3-CEEFE2EE427B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5136" y="3429000"/>
            <a:ext cx="3002982" cy="2797758"/>
          </a:xfrm>
        </p:spPr>
      </p:pic>
      <p:pic>
        <p:nvPicPr>
          <p:cNvPr id="40" name="Picture Placeholder 8">
            <a:extLst>
              <a:ext uri="{FF2B5EF4-FFF2-40B4-BE49-F238E27FC236}">
                <a16:creationId xmlns:a16="http://schemas.microsoft.com/office/drawing/2014/main" id="{0FF754F2-2DAF-3443-808F-1D974FA9B520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9220" y="3429000"/>
            <a:ext cx="2987644" cy="2797758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1521B0-ED6E-414A-A30C-F91ABA4A111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258425" y="885695"/>
            <a:ext cx="1933575" cy="1084545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Aiden Morrison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F1137F-002A-964D-AD98-C3A3A9AA48E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76267" y="4957578"/>
            <a:ext cx="1424163" cy="1084545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Charlee Organ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BD51109-1BC2-6546-ADBA-5CA0DB09DE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215628" y="4415304"/>
            <a:ext cx="1933575" cy="1084545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Serafina Veldman</a:t>
            </a:r>
          </a:p>
        </p:txBody>
      </p:sp>
      <p:pic>
        <p:nvPicPr>
          <p:cNvPr id="4" name="Picture 3" descr="A person and a child holding a piece of paper&#10;&#10;AI-generated content may be incorrect.">
            <a:extLst>
              <a:ext uri="{FF2B5EF4-FFF2-40B4-BE49-F238E27FC236}">
                <a16:creationId xmlns:a16="http://schemas.microsoft.com/office/drawing/2014/main" id="{6F5B94EF-11C9-92EF-2B18-F71B5734CD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3380" y="1870333"/>
            <a:ext cx="2643612" cy="2757756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0C0D519-9506-6AC5-09A0-884DCBF25CE9}"/>
              </a:ext>
            </a:extLst>
          </p:cNvPr>
          <p:cNvSpPr txBox="1">
            <a:spLocks/>
          </p:cNvSpPr>
          <p:nvPr/>
        </p:nvSpPr>
        <p:spPr>
          <a:xfrm>
            <a:off x="5136881" y="4415305"/>
            <a:ext cx="1933575" cy="1084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Finn McBurney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C31C9BB-55F7-858C-830E-F7B0ADA9602B}"/>
              </a:ext>
            </a:extLst>
          </p:cNvPr>
          <p:cNvSpPr txBox="1">
            <a:spLocks/>
          </p:cNvSpPr>
          <p:nvPr/>
        </p:nvSpPr>
        <p:spPr>
          <a:xfrm>
            <a:off x="4271616" y="410830"/>
            <a:ext cx="3213131" cy="1084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R</a:t>
            </a:r>
            <a:r>
              <a:rPr lang="en-US" dirty="0" err="1"/>
              <a:t>oyal</a:t>
            </a:r>
            <a:r>
              <a:rPr lang="en-US" dirty="0"/>
              <a:t> Canadian Legion Scholarship Branch 24</a:t>
            </a:r>
          </a:p>
        </p:txBody>
      </p:sp>
    </p:spTree>
    <p:extLst>
      <p:ext uri="{BB962C8B-B14F-4D97-AF65-F5344CB8AC3E}">
        <p14:creationId xmlns:p14="http://schemas.microsoft.com/office/powerpoint/2010/main" val="66650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F49B3-F3C3-6D7C-1548-69E3804BB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2E128A1-1EE9-49F3-AC6F-6877A452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526" y="1917490"/>
            <a:ext cx="4581484" cy="2274264"/>
          </a:xfrm>
        </p:spPr>
        <p:txBody>
          <a:bodyPr/>
          <a:lstStyle/>
          <a:p>
            <a:r>
              <a:rPr lang="en-US" sz="3600" dirty="0" err="1"/>
              <a:t>THe</a:t>
            </a:r>
            <a:r>
              <a:rPr lang="en-US" sz="3600" dirty="0"/>
              <a:t> Royal Canadian legion scholarships, branch 24</a:t>
            </a:r>
          </a:p>
        </p:txBody>
      </p:sp>
      <p:pic>
        <p:nvPicPr>
          <p:cNvPr id="8" name="Picture Placeholder 7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2B58993F-487D-8BFD-CF0C-491EA69480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1" y="1145087"/>
            <a:ext cx="5948125" cy="4567825"/>
          </a:xfrm>
        </p:spPr>
      </p:pic>
    </p:spTree>
    <p:extLst>
      <p:ext uri="{BB962C8B-B14F-4D97-AF65-F5344CB8AC3E}">
        <p14:creationId xmlns:p14="http://schemas.microsoft.com/office/powerpoint/2010/main" val="3958317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Two women standing on a stage&#10;&#10;AI-generated content may be incorrect.">
            <a:extLst>
              <a:ext uri="{FF2B5EF4-FFF2-40B4-BE49-F238E27FC236}">
                <a16:creationId xmlns:a16="http://schemas.microsoft.com/office/drawing/2014/main" id="{E52ED107-DA05-F2C3-7975-D1B50087AC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622" y="299224"/>
            <a:ext cx="2377721" cy="2715580"/>
          </a:xfrm>
        </p:spPr>
      </p:pic>
      <p:pic>
        <p:nvPicPr>
          <p:cNvPr id="31" name="Picture Placeholder 30" descr="Two women holding a piece of paper&#10;&#10;AI-generated content may be incorrect.">
            <a:extLst>
              <a:ext uri="{FF2B5EF4-FFF2-40B4-BE49-F238E27FC236}">
                <a16:creationId xmlns:a16="http://schemas.microsoft.com/office/drawing/2014/main" id="{CE4E03CE-E6B7-5F67-780F-DBE71B2C004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98237" y="294328"/>
            <a:ext cx="2377719" cy="2715578"/>
          </a:xfrm>
        </p:spPr>
      </p:pic>
      <p:pic>
        <p:nvPicPr>
          <p:cNvPr id="29" name="Picture Placeholder 28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3E86CBCA-3BBB-B69C-A8FF-4954DD91BCE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6366" y="183916"/>
            <a:ext cx="2377719" cy="2715578"/>
          </a:xfrm>
        </p:spPr>
      </p:pic>
      <p:pic>
        <p:nvPicPr>
          <p:cNvPr id="27" name="Picture Placeholder 26" descr="A person and person holding a piece of paper&#10;&#10;AI-generated content may be incorrect.">
            <a:extLst>
              <a:ext uri="{FF2B5EF4-FFF2-40B4-BE49-F238E27FC236}">
                <a16:creationId xmlns:a16="http://schemas.microsoft.com/office/drawing/2014/main" id="{16833D8F-7101-08EA-C4BD-0EE9BF6419F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2614" y="88451"/>
            <a:ext cx="2377719" cy="2715578"/>
          </a:xfrm>
        </p:spPr>
      </p:pic>
      <p:pic>
        <p:nvPicPr>
          <p:cNvPr id="33" name="Picture Placeholder 32" descr="A person and person standing together&#10;&#10;AI-generated content may be incorrect.">
            <a:extLst>
              <a:ext uri="{FF2B5EF4-FFF2-40B4-BE49-F238E27FC236}">
                <a16:creationId xmlns:a16="http://schemas.microsoft.com/office/drawing/2014/main" id="{A5C291DB-71D7-7251-0CB0-7009EBFA1EA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276" y="3448618"/>
            <a:ext cx="2377720" cy="2715579"/>
          </a:xfrm>
        </p:spPr>
      </p:pic>
      <p:pic>
        <p:nvPicPr>
          <p:cNvPr id="39" name="Picture Placeholder 38" descr="A person holding a piece of paper and a person standing on a stage&#10;&#10;AI-generated content may be incorrect.">
            <a:extLst>
              <a:ext uri="{FF2B5EF4-FFF2-40B4-BE49-F238E27FC236}">
                <a16:creationId xmlns:a16="http://schemas.microsoft.com/office/drawing/2014/main" id="{896F77DF-2FB3-FB0E-3569-A1E055D312F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7403" y="3777977"/>
            <a:ext cx="2377719" cy="2715578"/>
          </a:xfrm>
        </p:spPr>
      </p:pic>
      <p:pic>
        <p:nvPicPr>
          <p:cNvPr id="37" name="Picture Placeholder 36" descr="Two women standing on a stage&#10;&#10;AI-generated content may be incorrect.">
            <a:extLst>
              <a:ext uri="{FF2B5EF4-FFF2-40B4-BE49-F238E27FC236}">
                <a16:creationId xmlns:a16="http://schemas.microsoft.com/office/drawing/2014/main" id="{0D7DB0B9-364D-663F-BB2A-4154208C782E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4963" y="3448618"/>
            <a:ext cx="2250455" cy="2570231"/>
          </a:xfrm>
        </p:spPr>
      </p:pic>
      <p:pic>
        <p:nvPicPr>
          <p:cNvPr id="35" name="Picture Placeholder 34" descr="Two women standing on a stage&#10;&#10;AI-generated content may be incorrect.">
            <a:extLst>
              <a:ext uri="{FF2B5EF4-FFF2-40B4-BE49-F238E27FC236}">
                <a16:creationId xmlns:a16="http://schemas.microsoft.com/office/drawing/2014/main" id="{F7774921-4619-29E4-2C8E-46A139403CCB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52507" y="3910447"/>
            <a:ext cx="2261730" cy="2583108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F598FF4-3B3C-8D61-1288-24FD30DC59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044" y="88451"/>
            <a:ext cx="2370418" cy="877423"/>
          </a:xfrm>
        </p:spPr>
        <p:txBody>
          <a:bodyPr/>
          <a:lstStyle/>
          <a:p>
            <a:r>
              <a:rPr lang="en-CA" sz="1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Sevilla Clark Memorial Bursary- Abby Ackison</a:t>
            </a:r>
            <a:endParaRPr lang="en-US" sz="16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BE8D6F7-ABFE-D265-96AB-3796E3D2BC9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694823" y="2240658"/>
            <a:ext cx="2565240" cy="877423"/>
          </a:xfrm>
        </p:spPr>
        <p:txBody>
          <a:bodyPr/>
          <a:lstStyle/>
          <a:p>
            <a:r>
              <a:rPr lang="en-CA" sz="1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Southeast Kootenay Principals and Vice </a:t>
            </a:r>
            <a:r>
              <a:rPr lang="en-CA" sz="16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Princpals</a:t>
            </a:r>
            <a:r>
              <a:rPr lang="en-CA" sz="1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’ Award- Talon Ackerman</a:t>
            </a:r>
            <a:endParaRPr lang="en-US" sz="16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BD55246-4065-73F6-B0CF-FA2E1C0CC6D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06096" y="2460782"/>
            <a:ext cx="2377719" cy="877423"/>
          </a:xfrm>
          <a:noFill/>
        </p:spPr>
        <p:txBody>
          <a:bodyPr/>
          <a:lstStyle/>
          <a:p>
            <a:r>
              <a:rPr lang="en-CA" sz="1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Steve Corbett Memorial Public &amp; Private- Trapper </a:t>
            </a:r>
            <a:r>
              <a:rPr lang="en-CA" sz="16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Pillet</a:t>
            </a:r>
            <a:endParaRPr lang="en-US" sz="16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91AD50-7A6F-8081-B60D-244CE07E3AA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764060" y="88451"/>
            <a:ext cx="3020538" cy="877423"/>
          </a:xfrm>
        </p:spPr>
        <p:txBody>
          <a:bodyPr/>
          <a:lstStyle/>
          <a:p>
            <a:r>
              <a:rPr lang="en-CA" sz="16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Terralogic</a:t>
            </a:r>
            <a:r>
              <a:rPr lang="en-CA" sz="1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Exploration-Discovery Scholarship- Treasure Salomons</a:t>
            </a:r>
            <a:endParaRPr lang="en-US" sz="16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3D0DEE9-9C35-8E70-DD7F-2160CF3A6C4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85571" y="5892126"/>
            <a:ext cx="2605033" cy="877423"/>
          </a:xfrm>
        </p:spPr>
        <p:txBody>
          <a:bodyPr/>
          <a:lstStyle/>
          <a:p>
            <a:r>
              <a:rPr lang="en-CA" sz="1600" dirty="0"/>
              <a:t>W</a:t>
            </a:r>
            <a:r>
              <a:rPr lang="en-CA" sz="1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aldo Stockbreeders Livestock Scholarship- Bryder Quaife</a:t>
            </a:r>
            <a:endParaRPr lang="en-US" sz="16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4D51A2F-5B0F-82D3-3EC4-C6DD98B279E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223181" y="3471736"/>
            <a:ext cx="2493710" cy="877423"/>
          </a:xfrm>
        </p:spPr>
        <p:txBody>
          <a:bodyPr/>
          <a:lstStyle/>
          <a:p>
            <a:r>
              <a:rPr lang="en-CA" sz="1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William Henderson Scholarship- Erica </a:t>
            </a:r>
            <a:r>
              <a:rPr lang="en-CA" sz="16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Godsave</a:t>
            </a:r>
            <a:endParaRPr lang="en-US" sz="16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2C90A5-8BFE-BB67-BA35-2D226CBFAA1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86930" y="5778715"/>
            <a:ext cx="2577130" cy="877423"/>
          </a:xfrm>
        </p:spPr>
        <p:txBody>
          <a:bodyPr/>
          <a:lstStyle/>
          <a:p>
            <a:r>
              <a:rPr lang="en-CA" sz="1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Yoo Deserve this Scholarship of International Heritage- Ame Pieterse</a:t>
            </a:r>
            <a:endParaRPr lang="en-US" sz="16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C798B7B-E1AB-7A92-9715-850E4F50E0B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23858" y="3448618"/>
            <a:ext cx="2474982" cy="877423"/>
          </a:xfrm>
        </p:spPr>
        <p:txBody>
          <a:bodyPr/>
          <a:lstStyle/>
          <a:p>
            <a:r>
              <a:rPr lang="en-CA" sz="1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Abreast in the Rockies Scholarship- Jillian Perry</a:t>
            </a:r>
            <a:endParaRPr lang="en-US" sz="16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2059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Two women holding a piece of paper&#10;&#10;AI-generated content may be incorrect.">
            <a:extLst>
              <a:ext uri="{FF2B5EF4-FFF2-40B4-BE49-F238E27FC236}">
                <a16:creationId xmlns:a16="http://schemas.microsoft.com/office/drawing/2014/main" id="{ED5F0B70-1A46-15CA-83BF-658008866D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2049" y="421894"/>
            <a:ext cx="4265080" cy="4317257"/>
          </a:xfrm>
        </p:spPr>
      </p:pic>
      <p:pic>
        <p:nvPicPr>
          <p:cNvPr id="28" name="Picture Placeholder 27" descr="Two women holding a plaque&#10;&#10;AI-generated content may be incorrect.">
            <a:extLst>
              <a:ext uri="{FF2B5EF4-FFF2-40B4-BE49-F238E27FC236}">
                <a16:creationId xmlns:a16="http://schemas.microsoft.com/office/drawing/2014/main" id="{8ED7DC47-7656-D2DA-E90C-A02910840FF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2150" y="2482834"/>
            <a:ext cx="3771856" cy="3540283"/>
          </a:xfr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6BA422A-1891-5481-9564-1E8B2FB62E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040813" y="5596003"/>
            <a:ext cx="4265080" cy="1084545"/>
          </a:xfrm>
        </p:spPr>
        <p:txBody>
          <a:bodyPr/>
          <a:lstStyle/>
          <a:p>
            <a:r>
              <a:rPr lang="en-CA" sz="2000" dirty="0"/>
              <a:t>Larissa Zak Memorial Drafting Award- Kennedy Emsland</a:t>
            </a:r>
            <a:endParaRPr lang="en-US"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52AD3B-4AB2-1172-4D68-D6555CA13C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573" y="2482834"/>
            <a:ext cx="3701204" cy="354028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1B2252-DBD7-0533-9A94-F71EEA1BF06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941" y="5596002"/>
            <a:ext cx="4265080" cy="1084545"/>
          </a:xfrm>
        </p:spPr>
        <p:txBody>
          <a:bodyPr/>
          <a:lstStyle/>
          <a:p>
            <a:r>
              <a:rPr lang="en-CA" sz="2000" dirty="0"/>
              <a:t>Bob </a:t>
            </a:r>
            <a:r>
              <a:rPr lang="en-CA" sz="2000" dirty="0" err="1"/>
              <a:t>Necombe</a:t>
            </a:r>
            <a:r>
              <a:rPr lang="en-CA" sz="2000" dirty="0"/>
              <a:t> Memorial Scholarship- Nicholas Jensen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4586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92528-BF8A-E845-582B-035097B12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FDAC83-650B-AA0C-0171-A41799F3B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 title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302D547-D1F4-EEBE-3D45-8CF075D324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646" y="176614"/>
            <a:ext cx="3917462" cy="4567825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F6581CA-F00B-807C-8EDF-E0A818BACA7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5650" y="179538"/>
            <a:ext cx="4265080" cy="456782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D34CA7A-1BCA-809F-1179-396A6561E277}"/>
              </a:ext>
            </a:extLst>
          </p:cNvPr>
          <p:cNvSpPr/>
          <p:nvPr/>
        </p:nvSpPr>
        <p:spPr>
          <a:xfrm>
            <a:off x="4767130" y="146555"/>
            <a:ext cx="2460527" cy="24605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  <a:cs typeface="Kokila" panose="020B0604020202020204" pitchFamily="34" charset="0"/>
              </a:rPr>
              <a:t>Western Inspirational Award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anose="020B0603020102020204" pitchFamily="34" charset="-128"/>
              <a:ea typeface="Franklin Gothic Demi" panose="020B0603020102020204" pitchFamily="34" charset="-128"/>
              <a:cs typeface="Kokila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1272A-7004-D93C-81A0-EE828B7DF9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11418" y="4123193"/>
            <a:ext cx="4265080" cy="108454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/>
          <a:lstStyle/>
          <a:p>
            <a:pPr algn="r"/>
            <a:r>
              <a:rPr lang="en-CA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Dion </a:t>
            </a:r>
            <a:r>
              <a:rPr lang="en-CA" dirty="0" err="1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Georgopolous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cs typeface="Kokil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F69F9-58C5-F7C3-B1E0-221A39C7DB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65601" y="2679826"/>
            <a:ext cx="4663587" cy="3870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72E65-39EE-C224-D3CA-94A362011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7751" y="4123193"/>
            <a:ext cx="465165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17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129DC0DD-A5FA-CDBA-077D-DC249D4EB7E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AC249D8-DF97-85B5-DBB7-58D5743B01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CA" dirty="0"/>
              <a:t>Seeley Willems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E255273-EAED-5D50-A695-0DF1A1CB7CD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CA" dirty="0"/>
              <a:t>Apex Accounting Scholarship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FAC8BE4-F49C-EE1D-A88E-CBE773FB0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Award goes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0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person and person holding papers and standing on a stage&#10;&#10;AI-generated content may be incorrect.">
            <a:extLst>
              <a:ext uri="{FF2B5EF4-FFF2-40B4-BE49-F238E27FC236}">
                <a16:creationId xmlns:a16="http://schemas.microsoft.com/office/drawing/2014/main" id="{13AEB2D5-2F00-954B-261C-B3F256BAAD5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1382" y="299224"/>
            <a:ext cx="2470140" cy="2522730"/>
          </a:xfrm>
        </p:spPr>
      </p:pic>
      <p:pic>
        <p:nvPicPr>
          <p:cNvPr id="24" name="Picture Placeholder 23" descr="A person and person holding a certificate&#10;&#10;AI-generated content may be incorrect.">
            <a:extLst>
              <a:ext uri="{FF2B5EF4-FFF2-40B4-BE49-F238E27FC236}">
                <a16:creationId xmlns:a16="http://schemas.microsoft.com/office/drawing/2014/main" id="{E806C103-FDAC-CBB3-697D-7F44D83FE23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3190" y="299224"/>
            <a:ext cx="2470139" cy="2522730"/>
          </a:xfrm>
        </p:spPr>
      </p:pic>
      <p:pic>
        <p:nvPicPr>
          <p:cNvPr id="26" name="Picture Placeholder 25" descr="Two women holding a certificate&#10;&#10;AI-generated content may be incorrect.">
            <a:extLst>
              <a:ext uri="{FF2B5EF4-FFF2-40B4-BE49-F238E27FC236}">
                <a16:creationId xmlns:a16="http://schemas.microsoft.com/office/drawing/2014/main" id="{435C0368-6E0F-AAC1-3CCA-74A1A6C97DC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1383" y="3588833"/>
            <a:ext cx="2470139" cy="2522729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200A215-1EC8-47E4-F464-043978B1D54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3190" y="3588834"/>
            <a:ext cx="2470139" cy="2522728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1871A7-B958-8E24-5DDE-3925FFCEA19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0618" y="2990288"/>
            <a:ext cx="2660652" cy="877423"/>
          </a:xfrm>
        </p:spPr>
        <p:txBody>
          <a:bodyPr/>
          <a:lstStyle/>
          <a:p>
            <a:r>
              <a:rPr lang="en-CA" dirty="0"/>
              <a:t>Nicholas Jensen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EF96C2-12CA-6985-F82F-A9E4C29B6BA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33190" y="2990288"/>
            <a:ext cx="2660652" cy="877423"/>
          </a:xfrm>
        </p:spPr>
        <p:txBody>
          <a:bodyPr/>
          <a:lstStyle/>
          <a:p>
            <a:r>
              <a:rPr lang="en-CA" dirty="0"/>
              <a:t>Seeley Willems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F4FAC9B-D356-1F86-4634-0388CB518B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54750" y="6285126"/>
            <a:ext cx="2660652" cy="877423"/>
          </a:xfrm>
        </p:spPr>
        <p:txBody>
          <a:bodyPr/>
          <a:lstStyle/>
          <a:p>
            <a:r>
              <a:rPr lang="en-CA" dirty="0"/>
              <a:t>Calissa Haine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EEA376-A5B6-1434-E300-A7E3E028C5A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33190" y="6280289"/>
            <a:ext cx="2660652" cy="877423"/>
          </a:xfrm>
        </p:spPr>
        <p:txBody>
          <a:bodyPr/>
          <a:lstStyle/>
          <a:p>
            <a:r>
              <a:rPr lang="en-CA" dirty="0"/>
              <a:t>Natalie Bradshaw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E07F135-5F1E-3B13-9D3B-27BDBD43F6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657" y="2821954"/>
            <a:ext cx="5332597" cy="3289608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3CF9D6-022C-0F7A-79C9-B4EF8527EF8A}"/>
              </a:ext>
            </a:extLst>
          </p:cNvPr>
          <p:cNvSpPr/>
          <p:nvPr/>
        </p:nvSpPr>
        <p:spPr>
          <a:xfrm>
            <a:off x="732804" y="299224"/>
            <a:ext cx="4368800" cy="209995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7B796B-76BD-D91C-2887-0DAB4947AE62}"/>
              </a:ext>
            </a:extLst>
          </p:cNvPr>
          <p:cNvSpPr txBox="1"/>
          <p:nvPr/>
        </p:nvSpPr>
        <p:spPr>
          <a:xfrm>
            <a:off x="1357081" y="1092557"/>
            <a:ext cx="3744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cs typeface="Kokila" panose="020B0604020202020204" pitchFamily="34" charset="0"/>
              </a:rPr>
              <a:t>CANFOR</a:t>
            </a:r>
            <a:r>
              <a:rPr lang="en-CA" dirty="0"/>
              <a:t> </a:t>
            </a:r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cs typeface="Kokila" panose="020B0604020202020204" pitchFamily="34" charset="0"/>
              </a:rPr>
              <a:t>SCHOLARSHIPS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anose="020B0603020102020204" pitchFamily="34" charset="-128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68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17A221-4B5D-4188-B7A7-B267184F6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AWARD GOES TO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4DE6EBF-19AD-B244-9C05-CD8343FD4E1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53" y="775299"/>
            <a:ext cx="2532187" cy="252987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7C768-F82F-4140-9C93-28C8E2EF007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CA" sz="3600" dirty="0"/>
              <a:t>Callie Bohan</a:t>
            </a:r>
            <a:br>
              <a:rPr lang="en-CA" sz="3600" dirty="0"/>
            </a:br>
            <a:r>
              <a:rPr lang="en-CA" sz="3600" dirty="0"/>
              <a:t>Ashley Williams</a:t>
            </a:r>
            <a:br>
              <a:rPr lang="en-CA" sz="3600" dirty="0"/>
            </a:br>
            <a:r>
              <a:rPr lang="en-CA" sz="3600" dirty="0"/>
              <a:t>Sara Williams</a:t>
            </a:r>
            <a:br>
              <a:rPr lang="en-CA" sz="3600" dirty="0"/>
            </a:br>
            <a:r>
              <a:rPr lang="en-CA" sz="3600" dirty="0"/>
              <a:t>Donnovin Fiorentino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D3669-3C99-E54E-891B-5BF76B7FB47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CRISTOFORO COLOMBO LODGE SCHOLARSHIP (1980)</a:t>
            </a:r>
          </a:p>
        </p:txBody>
      </p:sp>
      <p:pic>
        <p:nvPicPr>
          <p:cNvPr id="5" name="Picture 4" descr="Two women standing on a stage&#10;&#10;AI-generated content may be incorrect.">
            <a:extLst>
              <a:ext uri="{FF2B5EF4-FFF2-40B4-BE49-F238E27FC236}">
                <a16:creationId xmlns:a16="http://schemas.microsoft.com/office/drawing/2014/main" id="{24EDE8BB-764F-6119-6E1A-469468512C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253" y="3429000"/>
            <a:ext cx="2532187" cy="2695575"/>
          </a:xfrm>
          <a:prstGeom prst="rect">
            <a:avLst/>
          </a:prstGeom>
        </p:spPr>
      </p:pic>
      <p:pic>
        <p:nvPicPr>
          <p:cNvPr id="9" name="Picture 8" descr="A group of women standing on a stage&#10;&#10;AI-generated content may be incorrect.">
            <a:extLst>
              <a:ext uri="{FF2B5EF4-FFF2-40B4-BE49-F238E27FC236}">
                <a16:creationId xmlns:a16="http://schemas.microsoft.com/office/drawing/2014/main" id="{1C197AD8-400C-541E-3C82-DCCCC0F199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7790" y="775298"/>
            <a:ext cx="2466793" cy="2529875"/>
          </a:xfrm>
          <a:prstGeom prst="rect">
            <a:avLst/>
          </a:prstGeom>
        </p:spPr>
      </p:pic>
      <p:pic>
        <p:nvPicPr>
          <p:cNvPr id="11" name="Picture 10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9C6DDA69-76CB-13F2-B50C-8A4FC65AD0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7792" y="3429000"/>
            <a:ext cx="2466792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2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C68C4-6745-9A40-6E11-FC26242E0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9DA00744-6D29-36CC-E4AF-81C639466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26" y="1910281"/>
            <a:ext cx="2554659" cy="2596581"/>
          </a:xfrm>
        </p:spPr>
        <p:txBody>
          <a:bodyPr>
            <a:normAutofit/>
          </a:bodyPr>
          <a:lstStyle/>
          <a:p>
            <a:r>
              <a:rPr lang="en-US" sz="1800" dirty="0"/>
              <a:t>Awards &amp; Scholarships 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B9FE07C-55F1-6ECF-CF76-37B209D424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7907" y="295498"/>
            <a:ext cx="2749344" cy="1990501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226AAB3-3753-DB19-F85F-08537B6941A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3444" y="299224"/>
            <a:ext cx="2341809" cy="2528503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3B0664C1-2751-69CB-8977-E2710E82ED1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3190" y="299224"/>
            <a:ext cx="2754784" cy="252850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92EE51-06B4-CA81-E71E-3B2FA5CF81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87906" y="2399177"/>
            <a:ext cx="2908094" cy="877423"/>
          </a:xfrm>
        </p:spPr>
        <p:txBody>
          <a:bodyPr/>
          <a:lstStyle/>
          <a:p>
            <a:r>
              <a:rPr lang="en-US" sz="1800" dirty="0"/>
              <a:t>Cranbrook &amp; District Ambulance Association Award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Fatima Patterson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CA903A-167C-65FF-D551-794B16E9237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96494" y="2793022"/>
            <a:ext cx="5591479" cy="877423"/>
          </a:xfrm>
        </p:spPr>
        <p:txBody>
          <a:bodyPr/>
          <a:lstStyle/>
          <a:p>
            <a:r>
              <a:rPr lang="en-US" sz="1800" dirty="0"/>
              <a:t>Cranbrook &amp; District Arts Council Fine Arts Award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Tesa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Reutgen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FF9A4D0-18D4-4641-5FA6-AAE94F166B1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2045" y="3581401"/>
            <a:ext cx="2749345" cy="1971713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751CFE4-F7B1-270E-9E4D-431EA3622EB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976" y="3602813"/>
            <a:ext cx="2828142" cy="1971713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52F2D0A1-4758-0010-23B1-81DD9921BBE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13798" y="3581401"/>
            <a:ext cx="2574176" cy="1971713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8F3B5E-8104-92A8-E282-A11F107717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87906" y="5666290"/>
            <a:ext cx="8700068" cy="877423"/>
          </a:xfrm>
        </p:spPr>
        <p:txBody>
          <a:bodyPr/>
          <a:lstStyle/>
          <a:p>
            <a:r>
              <a:rPr lang="en-US" dirty="0"/>
              <a:t>Cranbrook Ministerial Scholarships</a:t>
            </a:r>
            <a:br>
              <a:rPr lang="en-US" sz="1600" dirty="0"/>
            </a:br>
            <a:endParaRPr lang="en-US" sz="1600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Autumn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Ewaskow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      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Shemi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Ajayi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8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EF603-DBE4-0D75-A885-6F3FD54DE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5628FB-1CA7-E962-87CE-EF588D28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AWARD GOES TO Clockwise: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B6F42B4-FC14-CC22-0420-AE3F8DCF484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53" y="775299"/>
            <a:ext cx="2532187" cy="252987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40C0E-793A-D37A-FAB5-19198C0C7F8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CA" sz="3600" dirty="0"/>
              <a:t>Garrett Bevilacqua Olly Williams</a:t>
            </a:r>
          </a:p>
          <a:p>
            <a:r>
              <a:rPr lang="en-CA" sz="3600" dirty="0"/>
              <a:t>Finn McBurney</a:t>
            </a:r>
          </a:p>
          <a:p>
            <a:r>
              <a:rPr lang="en-CA" sz="3600" dirty="0"/>
              <a:t>Heinrich Brink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3D199-8117-4F05-5E26-B9ED791112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Cranbrook Sunrise Rotary </a:t>
            </a:r>
            <a:r>
              <a:rPr lang="en-US" sz="1800" dirty="0" err="1"/>
              <a:t>Covational</a:t>
            </a:r>
            <a:r>
              <a:rPr lang="en-US" sz="1800" dirty="0"/>
              <a:t> Bursary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Erin Beaulac Memorial Bursary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Ermin Alexander Award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F.W. Green Clinic Scholarship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E4D38-88F1-D9A8-7ED8-EF75EB1027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7792" y="775299"/>
            <a:ext cx="2532187" cy="2529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837A4-E509-29AF-5F00-64C9153AA2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53" y="3429000"/>
            <a:ext cx="2532187" cy="2596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FF57E6-1D59-2F47-9BCC-B5C6D6FAE4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7792" y="3428999"/>
            <a:ext cx="2466792" cy="259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19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Two women in black dresses holding a piece of paper&#10;&#10;AI-generated content may be incorrect.">
            <a:extLst>
              <a:ext uri="{FF2B5EF4-FFF2-40B4-BE49-F238E27FC236}">
                <a16:creationId xmlns:a16="http://schemas.microsoft.com/office/drawing/2014/main" id="{22DF3B67-5C1E-E600-C5ED-F78B9630FFF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1E6E82D-4CC7-1927-B05A-FBC49AB4D30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CA" sz="4400" dirty="0"/>
              <a:t>Rachel McDonaugh</a:t>
            </a:r>
            <a:endParaRPr lang="en-US" sz="4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2727507-31BD-1309-9F49-1BF7D5B7AA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CA" dirty="0"/>
              <a:t>Frank &amp; Teresa </a:t>
            </a:r>
            <a:r>
              <a:rPr lang="en-CA" dirty="0" err="1"/>
              <a:t>Torozzo</a:t>
            </a:r>
            <a:r>
              <a:rPr lang="en-CA" dirty="0"/>
              <a:t> Memorial Award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2B93C04-E102-7DB5-9DA1-DA5ABE8D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Award goes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10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B2C56-E7B1-87B3-A1FA-5ABDC1C10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A698300-5F8D-D9F0-1AA5-3F1F97005C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CA" dirty="0"/>
              <a:t>Seeley Willems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6E1F2E5-1AED-9C7A-8059-21057758FAB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CA" dirty="0"/>
              <a:t>Apex Accounting Scholarship</a:t>
            </a:r>
            <a:endParaRPr lang="en-US" dirty="0"/>
          </a:p>
        </p:txBody>
      </p:sp>
      <p:pic>
        <p:nvPicPr>
          <p:cNvPr id="13" name="Picture Placeholder 12" descr="A person and person on stage&#10;&#10;AI-generated content may be incorrect.">
            <a:extLst>
              <a:ext uri="{FF2B5EF4-FFF2-40B4-BE49-F238E27FC236}">
                <a16:creationId xmlns:a16="http://schemas.microsoft.com/office/drawing/2014/main" id="{D68970EA-1E4A-C8A7-EF2C-3466BFAE9977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43F5D151-86EC-BBB4-A49C-AA106F336BDF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1C855E9-51E8-EDD5-C68C-FD8D6093C9E4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742D2A38-33C3-AE12-B0B0-71180938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Gyro Open Scholarships go to: Ashley and Sara Williams</a:t>
            </a:r>
            <a:endParaRPr lang="en-US" dirty="0"/>
          </a:p>
        </p:txBody>
      </p:sp>
      <p:pic>
        <p:nvPicPr>
          <p:cNvPr id="11" name="Picture Placeholder 10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9343FE48-CBE2-F9F7-27FE-220DD91A7B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5417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person and person holding a certificate&#10;&#10;AI-generated content may be incorrect.">
            <a:extLst>
              <a:ext uri="{FF2B5EF4-FFF2-40B4-BE49-F238E27FC236}">
                <a16:creationId xmlns:a16="http://schemas.microsoft.com/office/drawing/2014/main" id="{15BB97DA-2DAD-7619-F3E4-028F255D63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32F62534-A058-EFCF-84E9-C32BAA46933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058" y="3588834"/>
            <a:ext cx="2652441" cy="1986776"/>
          </a:xfrm>
        </p:spPr>
      </p:pic>
      <p:pic>
        <p:nvPicPr>
          <p:cNvPr id="28" name="Picture Placeholder 27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0E79639B-1F08-31B9-BBB3-D1405766762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6621EEA-388D-CA47-93F7-0E6D1FB8E74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4" name="Picture Placeholder 33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34AC8D36-B20C-E8A4-90A1-67CDBFE452F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974" y="3588834"/>
            <a:ext cx="2667000" cy="1985692"/>
          </a:xfrm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D7E5086-2D7B-D93B-9CD8-8D7563C8C03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6236" y="3589918"/>
            <a:ext cx="2667000" cy="1985692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1472DCC-30BF-AA41-AF60-1DB68B51DE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CA" dirty="0"/>
              <a:t>Mark Mahovlic Memorial Scholarship</a:t>
            </a:r>
            <a:br>
              <a:rPr lang="en-CA" dirty="0"/>
            </a:br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Aydan Rohbock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15C94E9-EB69-C070-F98A-08FD532DDC0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CA" dirty="0"/>
              <a:t>Signal Collision Cranbrook Award</a:t>
            </a:r>
            <a:br>
              <a:rPr lang="en-CA" dirty="0"/>
            </a:br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Bryder Quaife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84255C7-9599-9AC2-36D2-2CD27ACA6E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CA" dirty="0"/>
              <a:t>Terus </a:t>
            </a:r>
            <a:r>
              <a:rPr lang="en-CA" dirty="0" err="1"/>
              <a:t>Contruction</a:t>
            </a:r>
            <a:r>
              <a:rPr lang="en-CA" dirty="0"/>
              <a:t> Award</a:t>
            </a:r>
            <a:br>
              <a:rPr lang="en-CA" dirty="0"/>
            </a:br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Donnovin Fiorentino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3D1E1F9-9C85-88A8-89FF-DA2BEE00E31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892174" y="5666290"/>
            <a:ext cx="3956384" cy="877423"/>
          </a:xfrm>
        </p:spPr>
        <p:txBody>
          <a:bodyPr/>
          <a:lstStyle/>
          <a:p>
            <a:r>
              <a:rPr lang="en-CA" dirty="0"/>
              <a:t>Walker Willis Memorial Award on behalf of Jubilee Chapter 64 Order of the Eastern Star</a:t>
            </a:r>
            <a:br>
              <a:rPr lang="en-US" dirty="0"/>
            </a:b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Alex Graff</a:t>
            </a:r>
            <a:endParaRPr lang="en-CA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1D7C1CD-D8EC-7C8B-48FC-64BD0B6712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6000" y="5674164"/>
            <a:ext cx="2660652" cy="877423"/>
          </a:xfrm>
        </p:spPr>
        <p:txBody>
          <a:bodyPr/>
          <a:lstStyle/>
          <a:p>
            <a:r>
              <a:rPr lang="en-CA" sz="1600" dirty="0"/>
              <a:t>Westlund Industries Trades Pathway Scholarship</a:t>
            </a:r>
          </a:p>
          <a:p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Prince Dube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1C01786-6D3F-C4C6-9188-F5E20A3997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CA" dirty="0"/>
              <a:t>Yoo Deserve This Bursary of Technology</a:t>
            </a:r>
            <a:br>
              <a:rPr lang="en-CA" dirty="0"/>
            </a:br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Aydan Rohbock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66A6887-6D67-E40C-DA71-6A5465E1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84" y="1065039"/>
            <a:ext cx="2460527" cy="2460527"/>
          </a:xfrm>
        </p:spPr>
        <p:txBody>
          <a:bodyPr/>
          <a:lstStyle/>
          <a:p>
            <a:r>
              <a:rPr lang="en-CA" dirty="0"/>
              <a:t>More awards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8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 descr="A person and person standing on a stage holding a piece of paper&#10;&#10;AI-generated content may be incorrect.">
            <a:extLst>
              <a:ext uri="{FF2B5EF4-FFF2-40B4-BE49-F238E27FC236}">
                <a16:creationId xmlns:a16="http://schemas.microsoft.com/office/drawing/2014/main" id="{DB3CD8D4-9010-40B7-93EF-F5E8A7A0E6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613" y="314325"/>
            <a:ext cx="2667000" cy="1985963"/>
          </a:xfrm>
        </p:spPr>
      </p:pic>
      <p:pic>
        <p:nvPicPr>
          <p:cNvPr id="35" name="Picture Placeholder 34" descr="A person holding a piece of paper and smiling&#10;&#10;AI-generated content may be incorrect.">
            <a:extLst>
              <a:ext uri="{FF2B5EF4-FFF2-40B4-BE49-F238E27FC236}">
                <a16:creationId xmlns:a16="http://schemas.microsoft.com/office/drawing/2014/main" id="{EF59CA15-A36B-D830-3469-B83ECBB1439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613" y="3587750"/>
            <a:ext cx="2652712" cy="1987550"/>
          </a:xfrm>
        </p:spPr>
      </p:pic>
      <p:pic>
        <p:nvPicPr>
          <p:cNvPr id="31" name="Picture Placeholder 30" descr="A person and person holding a piece of paper&#10;&#10;AI-generated content may be incorrect.">
            <a:extLst>
              <a:ext uri="{FF2B5EF4-FFF2-40B4-BE49-F238E27FC236}">
                <a16:creationId xmlns:a16="http://schemas.microsoft.com/office/drawing/2014/main" id="{209277AE-0CD6-DB1E-8E0A-2D8C536DB2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4538" y="298450"/>
            <a:ext cx="2667000" cy="1987550"/>
          </a:xfrm>
        </p:spPr>
      </p:pic>
      <p:pic>
        <p:nvPicPr>
          <p:cNvPr id="33" name="Picture Placeholder 32" descr="A person holding a piece of paper and a trophy&#10;&#10;AI-generated content may be incorrect.">
            <a:extLst>
              <a:ext uri="{FF2B5EF4-FFF2-40B4-BE49-F238E27FC236}">
                <a16:creationId xmlns:a16="http://schemas.microsoft.com/office/drawing/2014/main" id="{6EB4BDF6-AF83-C8B0-5614-A021E099AD8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200" y="290513"/>
            <a:ext cx="2667000" cy="1985962"/>
          </a:xfrm>
        </p:spPr>
      </p:pic>
      <p:pic>
        <p:nvPicPr>
          <p:cNvPr id="37" name="Picture Placeholder 36" descr="A person and person holding a certificate&#10;&#10;AI-generated content may be incorrect.">
            <a:extLst>
              <a:ext uri="{FF2B5EF4-FFF2-40B4-BE49-F238E27FC236}">
                <a16:creationId xmlns:a16="http://schemas.microsoft.com/office/drawing/2014/main" id="{31EBF45C-551F-FF2F-B768-2D8373D4142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4538" y="3556000"/>
            <a:ext cx="2667000" cy="1985963"/>
          </a:xfrm>
        </p:spPr>
      </p:pic>
      <p:pic>
        <p:nvPicPr>
          <p:cNvPr id="39" name="Picture Placeholder 38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164F6F9C-AC47-DCAF-2236-52DD32A6394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9042" y="3243185"/>
            <a:ext cx="4246848" cy="3345050"/>
          </a:xfr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2AA13E5-AA3E-DD67-2E6E-95F2F50C541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5714" y="2505695"/>
            <a:ext cx="2660652" cy="877423"/>
          </a:xfrm>
        </p:spPr>
        <p:txBody>
          <a:bodyPr/>
          <a:lstStyle/>
          <a:p>
            <a:r>
              <a:rPr lang="en-CA" sz="1600" dirty="0"/>
              <a:t>Yoo Deserve This Scholarship of Technology</a:t>
            </a:r>
            <a:br>
              <a:rPr lang="en-CA" dirty="0"/>
            </a:br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Mathew Berg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F745824-6C58-38D1-CCE7-50204FF471F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291142" y="2505694"/>
            <a:ext cx="2660652" cy="877423"/>
          </a:xfrm>
        </p:spPr>
        <p:txBody>
          <a:bodyPr/>
          <a:lstStyle/>
          <a:p>
            <a:r>
              <a:rPr lang="en-CA" sz="1600" dirty="0" err="1"/>
              <a:t>KeyCity</a:t>
            </a:r>
            <a:r>
              <a:rPr lang="en-CA" sz="1600" dirty="0"/>
              <a:t> Oldtimers Hockey League Scholarship</a:t>
            </a:r>
          </a:p>
          <a:p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Lu </a:t>
            </a:r>
            <a:r>
              <a:rPr lang="en-CA" sz="1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Hadford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AB3DBC3-EF41-3CA1-9E74-460EEB66575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27322" y="2435400"/>
            <a:ext cx="2660652" cy="877423"/>
          </a:xfrm>
        </p:spPr>
        <p:txBody>
          <a:bodyPr/>
          <a:lstStyle/>
          <a:p>
            <a:r>
              <a:rPr lang="en-CA" sz="1600" dirty="0"/>
              <a:t>Key City Oldtimers Hockey League Trade Scholarship</a:t>
            </a:r>
            <a:br>
              <a:rPr lang="en-CA" dirty="0"/>
            </a:br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Aiden Morrison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B19B499-3B4D-994B-24DC-81B7A7120BE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9366" y="5666289"/>
            <a:ext cx="2660652" cy="877423"/>
          </a:xfrm>
        </p:spPr>
        <p:txBody>
          <a:bodyPr/>
          <a:lstStyle/>
          <a:p>
            <a:r>
              <a:rPr lang="en-CA" dirty="0"/>
              <a:t>Cranbrook Teachers Association</a:t>
            </a:r>
          </a:p>
          <a:p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Jake Wishart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011EF7A-3E20-386E-0FB8-3BFC19A912D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291142" y="5666288"/>
            <a:ext cx="2660652" cy="877423"/>
          </a:xfrm>
        </p:spPr>
        <p:txBody>
          <a:bodyPr/>
          <a:lstStyle/>
          <a:p>
            <a:r>
              <a:rPr lang="en-CA" dirty="0"/>
              <a:t>Cranbrook Teachers Association</a:t>
            </a:r>
          </a:p>
          <a:p>
            <a:r>
              <a:rPr lang="en-C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Jorja Wills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A1DD875-5719-46CC-D1DB-B994EA16B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038" y="526972"/>
            <a:ext cx="2460527" cy="2460527"/>
          </a:xfrm>
        </p:spPr>
        <p:txBody>
          <a:bodyPr/>
          <a:lstStyle/>
          <a:p>
            <a:r>
              <a:rPr lang="en-CA" dirty="0"/>
              <a:t>Great Smiles!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46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group of women standing on a stage&#10;&#10;AI-generated content may be incorrect.">
            <a:extLst>
              <a:ext uri="{FF2B5EF4-FFF2-40B4-BE49-F238E27FC236}">
                <a16:creationId xmlns:a16="http://schemas.microsoft.com/office/drawing/2014/main" id="{C876894C-053F-8AE0-34BF-4D72E46EB3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"/>
          <a:stretch>
            <a:fillRect/>
          </a:stretch>
        </p:blipFill>
        <p:spPr>
          <a:xfrm>
            <a:off x="277813" y="639763"/>
            <a:ext cx="4572000" cy="4568825"/>
          </a:xfrm>
        </p:spPr>
      </p:pic>
      <p:pic>
        <p:nvPicPr>
          <p:cNvPr id="32" name="Picture Placeholder 31" descr="A group of women standing on a stage&#10;&#10;AI-generated content may be incorrect.">
            <a:extLst>
              <a:ext uri="{FF2B5EF4-FFF2-40B4-BE49-F238E27FC236}">
                <a16:creationId xmlns:a16="http://schemas.microsoft.com/office/drawing/2014/main" id="{85A2830F-4D03-2AED-6793-C92C8D6B5F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6963" y="639763"/>
            <a:ext cx="4572000" cy="4568825"/>
          </a:xfr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336E44D-8622-BEDB-6984-4CD295665C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3037" y="5208588"/>
            <a:ext cx="4265080" cy="1084545"/>
          </a:xfrm>
        </p:spPr>
        <p:txBody>
          <a:bodyPr/>
          <a:lstStyle/>
          <a:p>
            <a:r>
              <a:rPr lang="en-CA" dirty="0"/>
              <a:t>Tesa </a:t>
            </a:r>
            <a:r>
              <a:rPr lang="en-CA" dirty="0" err="1"/>
              <a:t>Reutgen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6B624E1-4FAB-6A44-BC15-D6AD1A6A543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84804" y="5232400"/>
            <a:ext cx="4265080" cy="1084545"/>
          </a:xfrm>
        </p:spPr>
        <p:txBody>
          <a:bodyPr/>
          <a:lstStyle/>
          <a:p>
            <a:r>
              <a:rPr lang="en-CA" dirty="0"/>
              <a:t>Hadley Rasmussen</a:t>
            </a:r>
            <a:endParaRPr lang="en-US" dirty="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04D8F97-C40E-7A64-A02C-1DB5472C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CUPE BURSARY LOCAL 2090 CITY OF CRANBROOK EMPLOYEES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E2A794E-51C7-EBCD-EFA0-09B8B565CF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703" y="3684456"/>
            <a:ext cx="457239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7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erson holding a piece of paper and a person holding a piece of paper&#10;&#10;AI-generated content may be incorrect.">
            <a:extLst>
              <a:ext uri="{FF2B5EF4-FFF2-40B4-BE49-F238E27FC236}">
                <a16:creationId xmlns:a16="http://schemas.microsoft.com/office/drawing/2014/main" id="{3984CFA0-C84D-7188-0EDE-DEAE372B8C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796" y="676404"/>
            <a:ext cx="5431605" cy="275259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EC9284-52C1-45FF-8501-073389F5A4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94759" y="-281315"/>
            <a:ext cx="4885135" cy="1084545"/>
          </a:xfrm>
        </p:spPr>
        <p:txBody>
          <a:bodyPr/>
          <a:lstStyle/>
          <a:p>
            <a:r>
              <a:rPr lang="en-CA" sz="1800" dirty="0"/>
              <a:t>Friends of the Library Award</a:t>
            </a:r>
            <a:br>
              <a:rPr lang="en-CA" sz="1800" dirty="0"/>
            </a:br>
            <a:r>
              <a:rPr lang="en-CA" sz="1800" dirty="0">
                <a:solidFill>
                  <a:srgbClr val="F3F3A5"/>
                </a:solidFill>
              </a:rPr>
              <a:t>Evelyn Lonergan</a:t>
            </a:r>
            <a:endParaRPr lang="en-US" sz="1800" dirty="0">
              <a:solidFill>
                <a:srgbClr val="F3F3A5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415D4AB-5A43-247E-2E81-2B8BC8A6369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Placeholder 19" descr="Two women holding a piece of paper&#10;&#10;AI-generated content may be incorrect.">
            <a:extLst>
              <a:ext uri="{FF2B5EF4-FFF2-40B4-BE49-F238E27FC236}">
                <a16:creationId xmlns:a16="http://schemas.microsoft.com/office/drawing/2014/main" id="{6E0F0AAF-AB53-BF50-E43C-EE2E3E5B6D9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Placeholder 21" descr="Two women in black dresses holding a piece of paper&#10;&#10;AI-generated content may be incorrect.">
            <a:extLst>
              <a:ext uri="{FF2B5EF4-FFF2-40B4-BE49-F238E27FC236}">
                <a16:creationId xmlns:a16="http://schemas.microsoft.com/office/drawing/2014/main" id="{73962CE3-FA12-AE75-A097-869133B28564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Picture Placeholder 23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F328686C-A658-DB9A-0059-35BFCAC4D1D5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A14147-EAEF-4AF2-95E0-45E95120405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34525" y="-281314"/>
            <a:ext cx="4885135" cy="1084545"/>
          </a:xfrm>
        </p:spPr>
        <p:txBody>
          <a:bodyPr/>
          <a:lstStyle/>
          <a:p>
            <a:r>
              <a:rPr lang="en-CA" sz="1800" dirty="0"/>
              <a:t>Kin Club of Cranbrook Bursary</a:t>
            </a:r>
            <a:br>
              <a:rPr lang="en-CA" sz="1800" dirty="0"/>
            </a:br>
            <a:r>
              <a:rPr lang="en-CA" sz="1800" dirty="0">
                <a:solidFill>
                  <a:srgbClr val="F3F3A5"/>
                </a:solidFill>
              </a:rPr>
              <a:t>Maria </a:t>
            </a:r>
            <a:r>
              <a:rPr lang="en-CA" sz="1800" dirty="0" err="1">
                <a:solidFill>
                  <a:srgbClr val="F3F3A5"/>
                </a:solidFill>
              </a:rPr>
              <a:t>Pequero</a:t>
            </a:r>
            <a:endParaRPr lang="en-US" sz="1800" dirty="0">
              <a:solidFill>
                <a:srgbClr val="F3F3A5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15FD1FB-5470-E35B-3F68-D87E4455D1C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64395" y="5748677"/>
            <a:ext cx="4885135" cy="1084545"/>
          </a:xfrm>
        </p:spPr>
        <p:txBody>
          <a:bodyPr/>
          <a:lstStyle/>
          <a:p>
            <a:r>
              <a:rPr lang="en-CA" sz="1800" dirty="0"/>
              <a:t>Kin Club of Cranbrook Scholarship</a:t>
            </a:r>
            <a:br>
              <a:rPr lang="en-CA" sz="1800" dirty="0"/>
            </a:br>
            <a:r>
              <a:rPr lang="en-CA" sz="1800" dirty="0">
                <a:solidFill>
                  <a:srgbClr val="F3F3A5"/>
                </a:solidFill>
              </a:rPr>
              <a:t>Ella </a:t>
            </a:r>
            <a:r>
              <a:rPr lang="en-CA" sz="1800" dirty="0" err="1">
                <a:solidFill>
                  <a:srgbClr val="F3F3A5"/>
                </a:solidFill>
              </a:rPr>
              <a:t>Kneblewski</a:t>
            </a:r>
            <a:endParaRPr lang="en-US" sz="1800" dirty="0">
              <a:solidFill>
                <a:srgbClr val="F3F3A5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381A83-C538-4115-3E44-079E7916AB8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34525" y="5748677"/>
            <a:ext cx="5202462" cy="1084545"/>
          </a:xfrm>
        </p:spPr>
        <p:txBody>
          <a:bodyPr/>
          <a:lstStyle/>
          <a:p>
            <a:r>
              <a:rPr lang="en-CA" sz="1800" dirty="0" err="1"/>
              <a:t>Pidoca</a:t>
            </a:r>
            <a:r>
              <a:rPr lang="en-CA" sz="1800" dirty="0"/>
              <a:t> Construction Group Memorial Scholarship</a:t>
            </a:r>
            <a:br>
              <a:rPr lang="en-CA" sz="1800" dirty="0"/>
            </a:br>
            <a:r>
              <a:rPr lang="en-CA" sz="1800" dirty="0">
                <a:solidFill>
                  <a:srgbClr val="F3F3A5"/>
                </a:solidFill>
              </a:rPr>
              <a:t>Imman Vito</a:t>
            </a:r>
            <a:endParaRPr lang="en-US" sz="1800" dirty="0">
              <a:solidFill>
                <a:srgbClr val="F3F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87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A person and person holding hands&#10;&#10;AI-generated content may be incorrect.">
            <a:extLst>
              <a:ext uri="{FF2B5EF4-FFF2-40B4-BE49-F238E27FC236}">
                <a16:creationId xmlns:a16="http://schemas.microsoft.com/office/drawing/2014/main" id="{FA763226-9B6C-0D89-E9ED-4E78E146C0F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6CD39A7-E95E-FB8C-77F6-ADB1797C5D4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3523" y="-408140"/>
            <a:ext cx="4885135" cy="1084545"/>
          </a:xfrm>
        </p:spPr>
        <p:txBody>
          <a:bodyPr/>
          <a:lstStyle/>
          <a:p>
            <a:r>
              <a:rPr lang="en-CA" sz="1800" dirty="0" err="1"/>
              <a:t>Skookumchuck</a:t>
            </a:r>
            <a:r>
              <a:rPr lang="en-CA" sz="1800" dirty="0"/>
              <a:t> Pulp Incorporated</a:t>
            </a:r>
            <a:br>
              <a:rPr lang="en-CA" sz="1800" dirty="0"/>
            </a:br>
            <a:r>
              <a:rPr lang="en-CA" sz="1800" dirty="0">
                <a:solidFill>
                  <a:srgbClr val="F3F3A5"/>
                </a:solidFill>
              </a:rPr>
              <a:t>Charlee Organ</a:t>
            </a:r>
            <a:endParaRPr lang="en-US" sz="1800" dirty="0">
              <a:solidFill>
                <a:srgbClr val="F3F3A5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814EA7F-AF6D-D2AA-9A23-DA6BA88839B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" name="Picture Placeholder 29" descr="Two women standing on a stage&#10;&#10;AI-generated content may be incorrect.">
            <a:extLst>
              <a:ext uri="{FF2B5EF4-FFF2-40B4-BE49-F238E27FC236}">
                <a16:creationId xmlns:a16="http://schemas.microsoft.com/office/drawing/2014/main" id="{710003E8-D8AB-43CB-5FCA-BBFCC9B30206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35B67985-847C-F66B-1E29-C7D19A7F35FE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Picture Placeholder 33" descr="A person and person holding a piece of paper&#10;&#10;AI-generated content may be incorrect.">
            <a:extLst>
              <a:ext uri="{FF2B5EF4-FFF2-40B4-BE49-F238E27FC236}">
                <a16:creationId xmlns:a16="http://schemas.microsoft.com/office/drawing/2014/main" id="{7C0624D7-F394-A206-E36E-A14F69BE81D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638EEE-24C0-3181-59ED-6BF2A689751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89670" y="-361167"/>
            <a:ext cx="4885135" cy="1084545"/>
          </a:xfrm>
        </p:spPr>
        <p:txBody>
          <a:bodyPr/>
          <a:lstStyle/>
          <a:p>
            <a:r>
              <a:rPr lang="en-CA" sz="1800" dirty="0"/>
              <a:t>Yoo Deserve This Scholarship Of Excellence</a:t>
            </a:r>
            <a:br>
              <a:rPr lang="en-CA" sz="1800" dirty="0"/>
            </a:br>
            <a:r>
              <a:rPr lang="en-CA" sz="1800" dirty="0">
                <a:solidFill>
                  <a:srgbClr val="F3F3A5"/>
                </a:solidFill>
              </a:rPr>
              <a:t>Lara Van Wyk</a:t>
            </a:r>
            <a:endParaRPr lang="en-US" sz="1800" dirty="0">
              <a:solidFill>
                <a:srgbClr val="F3F3A5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8A56448-0564-6F49-6C63-82FC1CF492D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3522" y="5684485"/>
            <a:ext cx="4885135" cy="1084545"/>
          </a:xfrm>
        </p:spPr>
        <p:txBody>
          <a:bodyPr/>
          <a:lstStyle/>
          <a:p>
            <a:r>
              <a:rPr lang="en-CA" sz="1800" dirty="0"/>
              <a:t>Cranbrook Rotary Club Local Bursaries</a:t>
            </a:r>
            <a:br>
              <a:rPr lang="en-CA" sz="1800" dirty="0"/>
            </a:br>
            <a:r>
              <a:rPr lang="en-CA" sz="1800" dirty="0">
                <a:solidFill>
                  <a:srgbClr val="F3F3A5"/>
                </a:solidFill>
              </a:rPr>
              <a:t>Roisin Britner </a:t>
            </a:r>
            <a:r>
              <a:rPr lang="en-CA" sz="1600" dirty="0">
                <a:solidFill>
                  <a:srgbClr val="F3F3A5"/>
                </a:solidFill>
              </a:rPr>
              <a:t>&amp; Kaitlyn Gauthier- not pictured</a:t>
            </a:r>
            <a:endParaRPr lang="en-US" sz="1600" dirty="0">
              <a:solidFill>
                <a:srgbClr val="F3F3A5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0903891-46CC-69CF-4842-E36DA40BAAD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73925" y="5684485"/>
            <a:ext cx="5350313" cy="1084545"/>
          </a:xfrm>
        </p:spPr>
        <p:txBody>
          <a:bodyPr/>
          <a:lstStyle/>
          <a:p>
            <a:r>
              <a:rPr lang="en-CA" sz="1800" dirty="0"/>
              <a:t>Cranbrook Lions Lloyd Wilson Memorial Bursary</a:t>
            </a:r>
            <a:br>
              <a:rPr lang="en-CA" sz="1800" dirty="0"/>
            </a:br>
            <a:r>
              <a:rPr lang="en-CA" sz="1800" dirty="0">
                <a:solidFill>
                  <a:srgbClr val="F3F3A5"/>
                </a:solidFill>
              </a:rPr>
              <a:t>Kurt Lalach</a:t>
            </a:r>
            <a:endParaRPr lang="en-US" sz="1800" dirty="0">
              <a:solidFill>
                <a:srgbClr val="F3F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1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ouple of women standing on a stage&#10;&#10;AI-generated content may be incorrect.">
            <a:extLst>
              <a:ext uri="{FF2B5EF4-FFF2-40B4-BE49-F238E27FC236}">
                <a16:creationId xmlns:a16="http://schemas.microsoft.com/office/drawing/2014/main" id="{23229466-0F8C-31F8-6C13-42960405260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F84A5-93EA-5B07-5D57-DE336CBBCD3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CA" dirty="0"/>
              <a:t>Sophia Claude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DE330-A89A-EDBE-17D8-3550316C8E8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 descr="A group of women standing on a stage&#10;&#10;AI-generated content may be incorrect.">
            <a:extLst>
              <a:ext uri="{FF2B5EF4-FFF2-40B4-BE49-F238E27FC236}">
                <a16:creationId xmlns:a16="http://schemas.microsoft.com/office/drawing/2014/main" id="{E4F22F73-F378-0BF6-8045-DCA01DAF7861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Picture Placeholder 16" descr="Two women standing on a stage&#10;&#10;AI-generated content may be incorrect.">
            <a:extLst>
              <a:ext uri="{FF2B5EF4-FFF2-40B4-BE49-F238E27FC236}">
                <a16:creationId xmlns:a16="http://schemas.microsoft.com/office/drawing/2014/main" id="{D32EF01A-F25D-A718-1475-51A9F6E8EDE5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Picture Placeholder 18" descr="A group of women standing on a stage&#10;&#10;AI-generated content may be incorrect.">
            <a:extLst>
              <a:ext uri="{FF2B5EF4-FFF2-40B4-BE49-F238E27FC236}">
                <a16:creationId xmlns:a16="http://schemas.microsoft.com/office/drawing/2014/main" id="{77C2C817-9712-D3AD-FB1A-9D7A8E8ADDE0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30C2CE-9DBC-B052-B1FB-C1605CD8AB1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CA" dirty="0"/>
              <a:t>Fatima Patterson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35424F-42A0-B2D6-D795-5114391B37A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CA" dirty="0"/>
              <a:t>Lara Van Wyk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517AADA-B4FB-71B0-1F18-58AD794C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Columbia Basin Trust Youth Community Service Awards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9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1D746-8F81-7A5F-54CA-39C4BF0B1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B3B2290-FC83-329A-AD93-FB6ED30C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AWARD GOES TO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B3E11-0C1B-F64A-717B-FC4556E8462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CA" sz="3600" dirty="0"/>
              <a:t>Callie Bohan</a:t>
            </a:r>
            <a:br>
              <a:rPr lang="en-CA" sz="3600" dirty="0"/>
            </a:br>
            <a:r>
              <a:rPr lang="en-CA" sz="3600" dirty="0"/>
              <a:t>Ashley Williams</a:t>
            </a:r>
            <a:br>
              <a:rPr lang="en-CA" sz="3600" dirty="0"/>
            </a:br>
            <a:r>
              <a:rPr lang="en-CA" sz="3600" dirty="0"/>
              <a:t>Sara Williams</a:t>
            </a:r>
            <a:br>
              <a:rPr lang="en-CA" sz="3600" dirty="0"/>
            </a:br>
            <a:r>
              <a:rPr lang="en-CA" sz="3600" dirty="0"/>
              <a:t>Donnovin Fiorentino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47A20-1E51-A628-89D2-1BF459C97B0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CRISTOFORO COLOMBO LODGE SCHOLARSHIP (1980)</a:t>
            </a:r>
          </a:p>
        </p:txBody>
      </p:sp>
      <p:pic>
        <p:nvPicPr>
          <p:cNvPr id="12" name="Picture Placeholder 11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8BCCBFFF-1429-1D66-ABBC-92867C376EC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486" y="1145087"/>
            <a:ext cx="4789715" cy="4567825"/>
          </a:xfrm>
        </p:spPr>
      </p:pic>
    </p:spTree>
    <p:extLst>
      <p:ext uri="{BB962C8B-B14F-4D97-AF65-F5344CB8AC3E}">
        <p14:creationId xmlns:p14="http://schemas.microsoft.com/office/powerpoint/2010/main" val="4225988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person holding a certificate and smiling&#10;&#10;AI-generated content may be incorrect.">
            <a:extLst>
              <a:ext uri="{FF2B5EF4-FFF2-40B4-BE49-F238E27FC236}">
                <a16:creationId xmlns:a16="http://schemas.microsoft.com/office/drawing/2014/main" id="{E3680403-72E6-705E-BB2B-99F871B712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Picture Placeholder 32" descr="A person holding a piece of paper and smiling&#10;&#10;AI-generated content may be incorrect.">
            <a:extLst>
              <a:ext uri="{FF2B5EF4-FFF2-40B4-BE49-F238E27FC236}">
                <a16:creationId xmlns:a16="http://schemas.microsoft.com/office/drawing/2014/main" id="{EED0E9E6-1832-6AED-FD0F-1A94153C124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33A4477-D390-2014-4266-4D55C446DF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92686" y="5320089"/>
            <a:ext cx="4265080" cy="1084545"/>
          </a:xfrm>
        </p:spPr>
        <p:txBody>
          <a:bodyPr/>
          <a:lstStyle/>
          <a:p>
            <a:r>
              <a:rPr lang="en-CA" dirty="0"/>
              <a:t>Sawyer Scott</a:t>
            </a:r>
            <a:endParaRPr lang="en-US" dirty="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7C3C22BD-2004-3690-C02B-BD1BDEC26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Fraternal Order of Eagles (Terry Warden Memorial) Award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36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and person holding a piece of paper&#10;&#10;AI-generated content may be incorrect.">
            <a:extLst>
              <a:ext uri="{FF2B5EF4-FFF2-40B4-BE49-F238E27FC236}">
                <a16:creationId xmlns:a16="http://schemas.microsoft.com/office/drawing/2014/main" id="{1FE740EE-252F-63B9-5456-929A674518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4572000" cy="4567825"/>
          </a:xfrm>
        </p:spPr>
      </p:pic>
      <p:pic>
        <p:nvPicPr>
          <p:cNvPr id="15" name="Picture Placeholder 14" descr="A person holding a piece of paper and a person standing next to him&#10;&#10;AI-generated content may be incorrect.">
            <a:extLst>
              <a:ext uri="{FF2B5EF4-FFF2-40B4-BE49-F238E27FC236}">
                <a16:creationId xmlns:a16="http://schemas.microsoft.com/office/drawing/2014/main" id="{A5E9770E-AD43-65DB-9F86-C245B6329B7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5200" y="304801"/>
            <a:ext cx="4572000" cy="4567825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8CF63C-FE53-2049-504A-9905327547D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CA" dirty="0"/>
              <a:t>Janessa Caron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324382-DB31-E784-18F0-808EA95B011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algn="r"/>
            <a:r>
              <a:rPr lang="en-CA" dirty="0"/>
              <a:t>Zoe Veg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5D505E7-E204-8BE2-49FE-B2236E704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Rick and Marg Jensen Family Award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D7FF82-AB2C-053C-781D-DD4D4AE061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144" y="3665465"/>
            <a:ext cx="354895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women standing on a stage&#10;&#10;AI-generated content may be incorrect.">
            <a:extLst>
              <a:ext uri="{FF2B5EF4-FFF2-40B4-BE49-F238E27FC236}">
                <a16:creationId xmlns:a16="http://schemas.microsoft.com/office/drawing/2014/main" id="{06F12549-037E-6155-C3A4-2FB9A35458A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479" y="1145087"/>
            <a:ext cx="4572000" cy="4567825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405EAE8-C556-0C50-F585-ED246C66A4B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9523" y="1145087"/>
            <a:ext cx="4572000" cy="4567825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07E826-3290-89B8-1616-B5D2A5C279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3842" y="5712912"/>
            <a:ext cx="4265080" cy="1084545"/>
          </a:xfrm>
        </p:spPr>
        <p:txBody>
          <a:bodyPr/>
          <a:lstStyle/>
          <a:p>
            <a:r>
              <a:rPr lang="en-CA" sz="2000" dirty="0"/>
              <a:t>Cranbrook Health Care Auxiliary Scholarship</a:t>
            </a:r>
            <a:br>
              <a:rPr lang="en-CA" sz="2000" dirty="0"/>
            </a:br>
            <a:r>
              <a:rPr lang="en-CA" sz="2000" dirty="0">
                <a:solidFill>
                  <a:srgbClr val="F3F3A5"/>
                </a:solidFill>
              </a:rPr>
              <a:t>Abbie Pasowisty </a:t>
            </a:r>
            <a:r>
              <a:rPr lang="en-CA" sz="1600" dirty="0">
                <a:solidFill>
                  <a:srgbClr val="F3F3A5"/>
                </a:solidFill>
              </a:rPr>
              <a:t>(Bursary- Fin Le not pictured)</a:t>
            </a:r>
            <a:endParaRPr lang="en-US" sz="1600" dirty="0">
              <a:solidFill>
                <a:srgbClr val="F3F3A5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DE1DF8-3FF5-71CB-0E7C-8ADABFDE09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12983" y="5640484"/>
            <a:ext cx="4265080" cy="1084545"/>
          </a:xfrm>
        </p:spPr>
        <p:txBody>
          <a:bodyPr/>
          <a:lstStyle/>
          <a:p>
            <a:r>
              <a:rPr lang="en-CA" sz="2000" dirty="0"/>
              <a:t>Cranbrook Lions Club Scholarship</a:t>
            </a:r>
          </a:p>
          <a:p>
            <a:br>
              <a:rPr lang="en-CA" sz="2000" dirty="0"/>
            </a:br>
            <a:r>
              <a:rPr lang="en-CA" sz="2000" dirty="0">
                <a:solidFill>
                  <a:srgbClr val="F3F3A5"/>
                </a:solidFill>
              </a:rPr>
              <a:t>Ty Lehmann</a:t>
            </a:r>
            <a:endParaRPr lang="en-US" sz="2000" dirty="0">
              <a:solidFill>
                <a:srgbClr val="F3F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7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ouple of women standing on a stage&#10;&#10;AI-generated content may be incorrect.">
            <a:extLst>
              <a:ext uri="{FF2B5EF4-FFF2-40B4-BE49-F238E27FC236}">
                <a16:creationId xmlns:a16="http://schemas.microsoft.com/office/drawing/2014/main" id="{1CFC7BDB-8EB4-447B-1C38-AF71079ACE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479" y="1145087"/>
            <a:ext cx="4572000" cy="4567825"/>
          </a:xfrm>
        </p:spPr>
      </p:pic>
      <p:pic>
        <p:nvPicPr>
          <p:cNvPr id="15" name="Picture Placeholder 14" descr="Two women in black dresses holding a piece of paper&#10;&#10;AI-generated content may be incorrect.">
            <a:extLst>
              <a:ext uri="{FF2B5EF4-FFF2-40B4-BE49-F238E27FC236}">
                <a16:creationId xmlns:a16="http://schemas.microsoft.com/office/drawing/2014/main" id="{4302D241-070E-A713-8CB1-B0CD397783A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3D8DA7-CDB1-018D-0737-361B6DC59DD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0479" y="5170639"/>
            <a:ext cx="4265080" cy="1084545"/>
          </a:xfrm>
        </p:spPr>
        <p:txBody>
          <a:bodyPr/>
          <a:lstStyle/>
          <a:p>
            <a:r>
              <a:rPr lang="en-CA" dirty="0"/>
              <a:t>Adele Stahl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946C56-AA28-DE14-9EA4-DAD4FC1DFF2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759523" y="5133373"/>
            <a:ext cx="4265080" cy="1084545"/>
          </a:xfrm>
        </p:spPr>
        <p:txBody>
          <a:bodyPr/>
          <a:lstStyle/>
          <a:p>
            <a:r>
              <a:rPr lang="en-CA" dirty="0"/>
              <a:t>Natalia Deutsch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9388CD-ADC5-2A3A-09FE-4F942B34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298014"/>
          </a:xfrm>
        </p:spPr>
        <p:txBody>
          <a:bodyPr/>
          <a:lstStyle/>
          <a:p>
            <a:br>
              <a:rPr lang="en-CA" sz="2000" dirty="0"/>
            </a:br>
            <a:r>
              <a:rPr lang="en-CA" sz="2000" dirty="0"/>
              <a:t>Floyd and Mary Hall Memorial Bursary and Scholarship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4828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and person standing on a stage&#10;&#10;AI-generated content may be incorrect.">
            <a:extLst>
              <a:ext uri="{FF2B5EF4-FFF2-40B4-BE49-F238E27FC236}">
                <a16:creationId xmlns:a16="http://schemas.microsoft.com/office/drawing/2014/main" id="{4C4E46DF-F2D0-1A7A-5CA2-A0B8482F1AA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A2D431-BA17-06B9-EE22-DB5B52D620D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CA" dirty="0"/>
          </a:p>
          <a:p>
            <a:r>
              <a:rPr lang="en-CA" dirty="0"/>
              <a:t>Chenia Weng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4E4DB8-92A2-40E8-6BDF-36F45243F9D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CA" dirty="0"/>
              <a:t>Cranbrook Rotary Club Scholarship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E6C0EC-6BFB-2124-9111-AEC19190B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Award goes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97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ouple of women standing on a stage&#10;&#10;AI-generated content may be incorrect.">
            <a:extLst>
              <a:ext uri="{FF2B5EF4-FFF2-40B4-BE49-F238E27FC236}">
                <a16:creationId xmlns:a16="http://schemas.microsoft.com/office/drawing/2014/main" id="{28C8FB4C-6069-0F7F-39D2-75830E75955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478EEC-D723-219F-F3D8-CA163916921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CA" dirty="0"/>
              <a:t>Evelyn Lonergan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B727F5-C68D-14F5-86D9-965B0A3512C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CA" dirty="0"/>
              <a:t>Stanley and Gracie McNeil Student Aid Memorial Bursary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0F1B2F-3E47-9E64-D528-F086A794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Bursary Goes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757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and person holding a trophy&#10;&#10;AI-generated content may be incorrect.">
            <a:extLst>
              <a:ext uri="{FF2B5EF4-FFF2-40B4-BE49-F238E27FC236}">
                <a16:creationId xmlns:a16="http://schemas.microsoft.com/office/drawing/2014/main" id="{361E7F94-7D82-3E60-01FD-78689B085B5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DB0B2-3912-C84D-4D0A-CD195B94E61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CA" dirty="0"/>
          </a:p>
          <a:p>
            <a:r>
              <a:rPr lang="en-CA" dirty="0"/>
              <a:t>Ava Zantiotis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0C0DDF-6681-0CCE-3322-5FACB2F127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CA" dirty="0"/>
              <a:t>City of Cranbrook </a:t>
            </a:r>
            <a:r>
              <a:rPr lang="en-CA"/>
              <a:t>Memorial Scholarship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A3C7163-F507-869E-CEF7-FF6A9F30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Scholarship Goes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6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E3028D-7197-4773-9131-3746EA52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 title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6BF2265-3012-F34A-91D5-813A0579E2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29" y="1145086"/>
            <a:ext cx="4572000" cy="4567825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B04D3E8-1CCB-3940-ABD4-6A5BDAA500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62144-11AA-1A4B-A17B-4F4BD50845B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CA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J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ake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 Wishart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2C0315-213F-494D-95AE-F3CAD630467C}"/>
              </a:ext>
            </a:extLst>
          </p:cNvPr>
          <p:cNvSpPr/>
          <p:nvPr/>
        </p:nvSpPr>
        <p:spPr>
          <a:xfrm>
            <a:off x="3848237" y="2924"/>
            <a:ext cx="2460527" cy="24605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rPr>
              <a:t>Canadian Parents for French Award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anose="020B0603020102020204" pitchFamily="34" charset="-128"/>
              <a:ea typeface="Franklin Gothic Demi" panose="020B0603020102020204" pitchFamily="34" charset="-128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06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D725C3-F649-4794-AC60-3F367B3A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4 title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9CDA5AE-A445-DE4F-9312-7A9DD82059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B0535-486C-564A-8254-333E115D17F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CA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J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ack Spring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46A381-F008-CE41-827A-E92214AD61C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57A13-E001-AD41-A576-34E2BBBA65D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Allison Cote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cs typeface="Kokila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707122-B941-8049-9B5C-4057B0812F95}"/>
              </a:ext>
            </a:extLst>
          </p:cNvPr>
          <p:cNvSpPr/>
          <p:nvPr/>
        </p:nvSpPr>
        <p:spPr>
          <a:xfrm>
            <a:off x="0" y="17854"/>
            <a:ext cx="2460527" cy="24605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rPr>
              <a:t>TM Roberts Elem. School  PAC Scholarship English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anose="020B0603020102020204" pitchFamily="34" charset="-128"/>
              <a:ea typeface="Franklin Gothic Demi" panose="020B0603020102020204" pitchFamily="34" charset="-128"/>
              <a:cs typeface="Kokila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B725A4-4F21-3146-9CB1-C75A06F5E9CD}"/>
              </a:ext>
            </a:extLst>
          </p:cNvPr>
          <p:cNvSpPr/>
          <p:nvPr/>
        </p:nvSpPr>
        <p:spPr>
          <a:xfrm>
            <a:off x="9731473" y="4394367"/>
            <a:ext cx="2460527" cy="24605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rPr>
              <a:t>TM Roberts</a:t>
            </a:r>
            <a:b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rPr>
              <a:t>Elem. School PAC Scholarship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  <a:cs typeface="Kokila" panose="020B0604020202020204" pitchFamily="34" charset="0"/>
              </a:rPr>
              <a:t>French</a:t>
            </a:r>
          </a:p>
        </p:txBody>
      </p:sp>
    </p:spTree>
    <p:extLst>
      <p:ext uri="{BB962C8B-B14F-4D97-AF65-F5344CB8AC3E}">
        <p14:creationId xmlns:p14="http://schemas.microsoft.com/office/powerpoint/2010/main" val="1121433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ED50B6-CEBB-420A-A65B-BCA84185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5 title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8FAE90A-512B-5C40-B9F3-9E6C30D709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"/>
          <a:stretch>
            <a:fillRect/>
          </a:stretch>
        </p:blipFill>
        <p:spPr>
          <a:xfrm>
            <a:off x="495784" y="676405"/>
            <a:ext cx="5431605" cy="356102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CEEED-912B-6E4E-9805-459E8663A29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7477" y="4510250"/>
            <a:ext cx="5549912" cy="1084545"/>
          </a:xfrm>
        </p:spPr>
        <p:txBody>
          <a:bodyPr/>
          <a:lstStyle/>
          <a:p>
            <a:r>
              <a:rPr lang="en-US" dirty="0">
                <a:cs typeface="Kokila" panose="020B0604020202020204" pitchFamily="34" charset="0"/>
              </a:rPr>
              <a:t>MELVIN &amp; JEAN BAIN MEMORIAL SCHOLARSHIP</a:t>
            </a: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Nova Bell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80735-9650-A34B-AC89-A23E6337A1D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38348" y="1247957"/>
            <a:ext cx="5345968" cy="1084545"/>
          </a:xfrm>
        </p:spPr>
        <p:txBody>
          <a:bodyPr/>
          <a:lstStyle/>
          <a:p>
            <a:pPr algn="r"/>
            <a:r>
              <a:rPr lang="en-US" dirty="0"/>
              <a:t>CST KATIE FERGERON AWARD</a:t>
            </a:r>
            <a:endParaRPr lang="en-US" dirty="0">
              <a:cs typeface="Kokila" panose="020B0604020202020204" pitchFamily="34" charset="0"/>
            </a:endParaRPr>
          </a:p>
          <a:p>
            <a:pPr algn="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Garrett Bevilacqua</a:t>
            </a: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28DF8C22-E65A-EF42-B33F-158B0C702B3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9"/>
          <a:stretch>
            <a:fillRect/>
          </a:stretch>
        </p:blipFill>
        <p:spPr>
          <a:xfrm>
            <a:off x="6455595" y="2456919"/>
            <a:ext cx="5431605" cy="3807610"/>
          </a:xfrm>
        </p:spPr>
      </p:pic>
    </p:spTree>
    <p:extLst>
      <p:ext uri="{BB962C8B-B14F-4D97-AF65-F5344CB8AC3E}">
        <p14:creationId xmlns:p14="http://schemas.microsoft.com/office/powerpoint/2010/main" val="177455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16C82B-B907-4313-B841-F6A8B1AF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 title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7A5B1F8-4FD7-7F48-A406-C1FB2526BB1B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524" y="361655"/>
            <a:ext cx="3960026" cy="3266519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425DEB-353F-E94D-A7A8-0B5FDC36CAB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>
                <a:cs typeface="Kokila" panose="020B0604020202020204" pitchFamily="34" charset="0"/>
              </a:rPr>
              <a:t>ALAN BODEN SECOND LANGUAGE SCHOLARSHIP</a:t>
            </a: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Ava Zantiotis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274BB751-4BE7-EB46-AF76-575124351C7E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8451" y="361655"/>
            <a:ext cx="3960026" cy="326652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0BCC71-57F4-E346-987B-A0EA18E923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pPr algn="r"/>
            <a:r>
              <a:rPr lang="en-US" dirty="0"/>
              <a:t>COLUMBIA POWER BURSARY</a:t>
            </a:r>
            <a:endParaRPr lang="en-US" dirty="0">
              <a:cs typeface="Kokila" panose="020B0604020202020204" pitchFamily="34" charset="0"/>
            </a:endParaRPr>
          </a:p>
          <a:p>
            <a:pPr algn="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Brayden Conroy</a:t>
            </a:r>
          </a:p>
        </p:txBody>
      </p:sp>
    </p:spTree>
    <p:extLst>
      <p:ext uri="{BB962C8B-B14F-4D97-AF65-F5344CB8AC3E}">
        <p14:creationId xmlns:p14="http://schemas.microsoft.com/office/powerpoint/2010/main" val="98110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12021BC9-E9A7-4790-A31F-E185C1FE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5" y="1358528"/>
            <a:ext cx="3109661" cy="388342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dirty="0"/>
              <a:t>Scholarship goes to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DFA2B48-4525-8343-B8DB-0C6F9556E5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F2654BB-35C2-574D-8AD7-0DEFFC4D696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B85C869-47AA-8A44-AEDC-45B8B197B67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974" y="298781"/>
            <a:ext cx="2667000" cy="1987219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3AB676-F6F3-F54C-8BA1-B4F079882B1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1600" dirty="0"/>
              <a:t>Cranbrook Community Theatre Award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Charlee Organ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AE83A2-2BF2-3844-89DD-E944D323D2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sz="1600" dirty="0"/>
              <a:t>Cranbrook Firefighters I.A.F.F Local 1253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Nathan Lockhart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7B4957-2586-8441-96F7-5461304D2D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sz="1600" dirty="0"/>
              <a:t>Cranbrook Garden Club Scholarships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Josh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Pighin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(Echo Heidt not pictured)</a:t>
            </a:r>
          </a:p>
          <a:p>
            <a:endParaRPr lang="en-US" dirty="0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6A4CC9F7-1B91-1A4D-87A2-E269C13F24D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1605" y="3588834"/>
            <a:ext cx="2667000" cy="1985692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3BADA90-EE8F-E940-965C-1CFBA6ADC9F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4751" y="3588834"/>
            <a:ext cx="2774176" cy="1985692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79431466-481C-F04C-9056-3B344FC97A4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974" y="3588834"/>
            <a:ext cx="2667000" cy="1985692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D1A165-22C9-584B-A121-DEE96D8A496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1600" dirty="0"/>
              <a:t>Cranbrook Rotary Interact Club Scholarship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Natalie Bradshaw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F3649E-5243-5442-96D0-DDC9ED5D790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sz="1600" dirty="0"/>
              <a:t>CUPE 4165 Bursary</a:t>
            </a:r>
            <a:br>
              <a:rPr lang="en-US" sz="1600" dirty="0"/>
            </a:br>
            <a:endParaRPr lang="en-US" sz="1600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Nathan Lockhart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BFB32D-4579-C546-9A25-CD6C29B288E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sz="1600" dirty="0"/>
              <a:t>CUPE 4165 Indigenous Bursary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Abbie Pasowisty</a:t>
            </a:r>
          </a:p>
        </p:txBody>
      </p:sp>
    </p:spTree>
    <p:extLst>
      <p:ext uri="{BB962C8B-B14F-4D97-AF65-F5344CB8AC3E}">
        <p14:creationId xmlns:p14="http://schemas.microsoft.com/office/powerpoint/2010/main" val="217894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0162E-9A4E-5CED-98A5-0A2E54021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730DC7-7324-C3E4-30AE-C7D8888B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 title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BC5BA2A-918B-F216-0C2C-049EFBB9C1C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29" y="1145086"/>
            <a:ext cx="4572000" cy="4567825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452A491-6A88-0D92-F521-F35548E1EE0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9523" y="1145087"/>
            <a:ext cx="4572000" cy="45678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663BC-B6A7-83BB-101E-E8444DD1D9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/>
          <a:lstStyle/>
          <a:p>
            <a:r>
              <a:rPr lang="en-CA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Malayah McArthur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cs typeface="Kokila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B8AFC3-3812-9B3A-6E12-5B236163A187}"/>
              </a:ext>
            </a:extLst>
          </p:cNvPr>
          <p:cNvSpPr/>
          <p:nvPr/>
        </p:nvSpPr>
        <p:spPr>
          <a:xfrm>
            <a:off x="3848237" y="2924"/>
            <a:ext cx="2460527" cy="24605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rPr>
              <a:t>Dianne Wray Memorial Scholarship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anose="020B0603020102020204" pitchFamily="34" charset="-128"/>
              <a:ea typeface="Franklin Gothic Demi" panose="020B0603020102020204" pitchFamily="34" charset="-128"/>
              <a:cs typeface="Kokila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DD775-823E-BE4E-B22D-F554BBB1EAF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45715" y="4396636"/>
            <a:ext cx="4265080" cy="108454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/>
          <a:lstStyle/>
          <a:p>
            <a:pPr algn="r"/>
            <a:r>
              <a:rPr lang="en-CA" dirty="0">
                <a:solidFill>
                  <a:schemeClr val="accent4">
                    <a:lumMod val="40000"/>
                    <a:lumOff val="60000"/>
                  </a:schemeClr>
                </a:solidFill>
                <a:cs typeface="Kokila" panose="020B0604020202020204" pitchFamily="34" charset="0"/>
              </a:rPr>
              <a:t>Eden Bassett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cs typeface="Kokila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2090CA-1CAF-30B1-B7F9-2B7F610DABFF}"/>
              </a:ext>
            </a:extLst>
          </p:cNvPr>
          <p:cNvSpPr/>
          <p:nvPr/>
        </p:nvSpPr>
        <p:spPr>
          <a:xfrm>
            <a:off x="5216488" y="4023357"/>
            <a:ext cx="2460527" cy="24605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  <a:cs typeface="Kokila" panose="020B0604020202020204" pitchFamily="34" charset="0"/>
              </a:rPr>
              <a:t>E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  <a:cs typeface="Kokila" panose="020B0604020202020204" pitchFamily="34" charset="0"/>
              </a:rPr>
              <a:t>ast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  <a:cs typeface="Kokila" panose="020B0604020202020204" pitchFamily="34" charset="0"/>
              </a:rPr>
              <a:t> Kootenay District Labour Council Award</a:t>
            </a:r>
          </a:p>
        </p:txBody>
      </p:sp>
    </p:spTree>
    <p:extLst>
      <p:ext uri="{BB962C8B-B14F-4D97-AF65-F5344CB8AC3E}">
        <p14:creationId xmlns:p14="http://schemas.microsoft.com/office/powerpoint/2010/main" val="563053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ward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6DB3"/>
      </a:accent1>
      <a:accent2>
        <a:srgbClr val="7865A8"/>
      </a:accent2>
      <a:accent3>
        <a:srgbClr val="489000"/>
      </a:accent3>
      <a:accent4>
        <a:srgbClr val="E5B824"/>
      </a:accent4>
      <a:accent5>
        <a:srgbClr val="BE352D"/>
      </a:accent5>
      <a:accent6>
        <a:srgbClr val="C7631C"/>
      </a:accent6>
      <a:hlink>
        <a:srgbClr val="0563C1"/>
      </a:hlink>
      <a:folHlink>
        <a:srgbClr val="C00000"/>
      </a:folHlink>
    </a:clrScheme>
    <a:fontScheme name="Custom 57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060843_win32_fixed" id="{06E6C5AC-D482-4209-8C32-054F200C97DD}" vid="{08CB2993-D860-43AB-9E09-03664D3CD4F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E6DB8E-214A-4E9C-9482-2C6F248472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F2C43D-3906-466C-9C91-8777BBFED1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1DD965-3018-4EFF-97BC-47EAE6B57256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230e9df3-be65-4c73-a93b-d1236ebd677e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Senior superlatives awards</Template>
  <TotalTime>541</TotalTime>
  <Words>803</Words>
  <Application>Microsoft Office PowerPoint</Application>
  <PresentationFormat>Widescreen</PresentationFormat>
  <Paragraphs>181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Franklin Gothic Book</vt:lpstr>
      <vt:lpstr>Franklin Gothic Demi</vt:lpstr>
      <vt:lpstr>Kokila</vt:lpstr>
      <vt:lpstr>Office Theme</vt:lpstr>
      <vt:lpstr>THIS AWARD GOES TO</vt:lpstr>
      <vt:lpstr>THIS AWARD GOES TO </vt:lpstr>
      <vt:lpstr>THIS AWARD GOES TO </vt:lpstr>
      <vt:lpstr>Slide 3 title</vt:lpstr>
      <vt:lpstr>Slide 4 title</vt:lpstr>
      <vt:lpstr>Slide 5 title</vt:lpstr>
      <vt:lpstr>Slide 6 title</vt:lpstr>
      <vt:lpstr>Scholarship goes to</vt:lpstr>
      <vt:lpstr>Slide 3 title</vt:lpstr>
      <vt:lpstr>Awards &amp; Scholarships </vt:lpstr>
      <vt:lpstr>Slide 3 title</vt:lpstr>
      <vt:lpstr>Bursaries &amp; Scholarships</vt:lpstr>
      <vt:lpstr>PowerPoint Presentation</vt:lpstr>
      <vt:lpstr>THe Royal Canadian legion scholarships, branch 24</vt:lpstr>
      <vt:lpstr>PowerPoint Presentation</vt:lpstr>
      <vt:lpstr>PowerPoint Presentation</vt:lpstr>
      <vt:lpstr>Slide 3 title</vt:lpstr>
      <vt:lpstr>The Award goes to:</vt:lpstr>
      <vt:lpstr>PowerPoint Presentation</vt:lpstr>
      <vt:lpstr>Awards &amp; Scholarships </vt:lpstr>
      <vt:lpstr>THIS AWARD GOES TO Clockwise: </vt:lpstr>
      <vt:lpstr>The Award goes to:</vt:lpstr>
      <vt:lpstr>The Gyro Open Scholarships go to: Ashley and Sara Williams</vt:lpstr>
      <vt:lpstr>More awards</vt:lpstr>
      <vt:lpstr>Great Smiles!</vt:lpstr>
      <vt:lpstr>CUPE BURSARY LOCAL 2090 CITY OF CRANBROOK EMPLOYEES</vt:lpstr>
      <vt:lpstr>PowerPoint Presentation</vt:lpstr>
      <vt:lpstr>PowerPoint Presentation</vt:lpstr>
      <vt:lpstr>Columbia Basin Trust Youth Community Service Awards</vt:lpstr>
      <vt:lpstr>Fraternal Order of Eagles (Terry Warden Memorial) Award</vt:lpstr>
      <vt:lpstr>Rick and Marg Jensen Family Award</vt:lpstr>
      <vt:lpstr>PowerPoint Presentation</vt:lpstr>
      <vt:lpstr> Floyd and Mary Hall Memorial Bursary and Scholarship</vt:lpstr>
      <vt:lpstr>The Award goes to</vt:lpstr>
      <vt:lpstr>The Bursary Goes to</vt:lpstr>
      <vt:lpstr>The Scholarship Goes 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Brittney Boehmer</dc:creator>
  <cp:lastModifiedBy>Brittney Boehmer</cp:lastModifiedBy>
  <cp:revision>7</cp:revision>
  <dcterms:created xsi:type="dcterms:W3CDTF">2025-06-03T19:06:07Z</dcterms:created>
  <dcterms:modified xsi:type="dcterms:W3CDTF">2025-06-06T16:39:00Z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