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39_FEF20237.xml" ContentType="application/vnd.ms-powerpoint.comments+xml"/>
  <Override PartName="/ppt/comments/modernComment_137_D6C3E3B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333" r:id="rId4"/>
    <p:sldId id="329" r:id="rId5"/>
    <p:sldId id="259" r:id="rId6"/>
    <p:sldId id="330" r:id="rId7"/>
    <p:sldId id="264" r:id="rId8"/>
    <p:sldId id="273" r:id="rId9"/>
    <p:sldId id="292" r:id="rId10"/>
    <p:sldId id="298" r:id="rId11"/>
    <p:sldId id="287" r:id="rId12"/>
    <p:sldId id="281" r:id="rId13"/>
    <p:sldId id="321" r:id="rId14"/>
    <p:sldId id="331" r:id="rId15"/>
    <p:sldId id="328" r:id="rId16"/>
    <p:sldId id="323" r:id="rId17"/>
    <p:sldId id="324" r:id="rId18"/>
    <p:sldId id="325" r:id="rId19"/>
    <p:sldId id="327" r:id="rId20"/>
    <p:sldId id="326" r:id="rId21"/>
    <p:sldId id="284" r:id="rId22"/>
    <p:sldId id="316" r:id="rId23"/>
    <p:sldId id="313" r:id="rId24"/>
    <p:sldId id="322" r:id="rId25"/>
    <p:sldId id="332" r:id="rId26"/>
    <p:sldId id="311"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Page" id="{19971037-5F10-4E76-99BA-2C84568473CA}">
          <p14:sldIdLst>
            <p14:sldId id="256"/>
          </p14:sldIdLst>
        </p14:section>
        <p14:section name="Agenda" id="{9DC91DA8-D6D0-46D8-B823-AB772B02EA2D}">
          <p14:sldIdLst>
            <p14:sldId id="257"/>
            <p14:sldId id="333"/>
            <p14:sldId id="329"/>
            <p14:sldId id="259"/>
            <p14:sldId id="330"/>
            <p14:sldId id="264"/>
            <p14:sldId id="273"/>
          </p14:sldIdLst>
        </p14:section>
        <p14:section name="Timeline" id="{D9D1195E-3D23-4CC2-829C-43924A6310EE}">
          <p14:sldIdLst>
            <p14:sldId id="292"/>
          </p14:sldIdLst>
        </p14:section>
        <p14:section name="Old Slides" id="{7BCAC825-442B-4685-9AF2-A3C06015992A}">
          <p14:sldIdLst>
            <p14:sldId id="298"/>
          </p14:sldIdLst>
        </p14:section>
        <p14:section name="Proposed Solutions" id="{EFA78F5A-B073-4216-8E1C-F7547D523B3F}">
          <p14:sldIdLst>
            <p14:sldId id="287"/>
            <p14:sldId id="281"/>
            <p14:sldId id="321"/>
            <p14:sldId id="331"/>
            <p14:sldId id="328"/>
            <p14:sldId id="323"/>
            <p14:sldId id="324"/>
            <p14:sldId id="325"/>
            <p14:sldId id="327"/>
          </p14:sldIdLst>
        </p14:section>
        <p14:section name="Conclusion" id="{E7817BA7-7BE4-4F5A-80D9-4B97C73ACDCB}">
          <p14:sldIdLst>
            <p14:sldId id="326"/>
          </p14:sldIdLst>
        </p14:section>
        <p14:section name="Q&amp;A" id="{4988C8FC-BA70-4D63-AC4B-08CD137F2A15}">
          <p14:sldIdLst>
            <p14:sldId id="284"/>
          </p14:sldIdLst>
        </p14:section>
        <p14:section name="Additional Information" id="{52132C3F-CEE5-43BC-94AF-2E1B3C4F043C}">
          <p14:sldIdLst>
            <p14:sldId id="316"/>
            <p14:sldId id="313"/>
            <p14:sldId id="322"/>
            <p14:sldId id="332"/>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807022-A79E-95D9-715F-AF4CB21058B6}" name="Nick Taylor" initials="NT" userId="S::Nick.Taylor@SD5.BC.CA::661b372b-e7b5-4a47-8efc-206f67623e61" providerId="AD"/>
  <p188:author id="{919C72AE-C381-7553-E765-0BC73A07A1CC}" name="Jane Nixon" initials="JN" userId="S::Jane.Nixon@SD5.BC.CA::0bca0aba-19ea-40d6-a7a6-7111ad6ba2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38" y="264"/>
      </p:cViewPr>
      <p:guideLst/>
    </p:cSldViewPr>
  </p:slideViewPr>
  <p:notesTextViewPr>
    <p:cViewPr>
      <p:scale>
        <a:sx n="1" d="1"/>
        <a:sy n="1" d="1"/>
      </p:scale>
      <p:origin x="0" y="0"/>
    </p:cViewPr>
  </p:notesTextViewPr>
  <p:notesViewPr>
    <p:cSldViewPr snapToGrid="0">
      <p:cViewPr varScale="1">
        <p:scale>
          <a:sx n="81" d="100"/>
          <a:sy n="81" d="100"/>
        </p:scale>
        <p:origin x="385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ocbo-lss19\ocbo%20shared$\Secretary%20Treasurer\20000-24999%20District%20Planning\21300%20School%20Boundaries\09-25-2024%20AWES%20SD5%20-%20Boundary%20Catchment%20Analysis%20After%20Fi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b="1" dirty="0">
                <a:latin typeface="Arial" panose="020B0604020202020204" pitchFamily="34" charset="0"/>
                <a:cs typeface="Arial" panose="020B0604020202020204" pitchFamily="34" charset="0"/>
              </a:rPr>
              <a:t>Expected Enrolment versus Functional</a:t>
            </a:r>
            <a:r>
              <a:rPr lang="en-CA" b="1" baseline="0" dirty="0">
                <a:latin typeface="Arial" panose="020B0604020202020204" pitchFamily="34" charset="0"/>
                <a:cs typeface="Arial" panose="020B0604020202020204" pitchFamily="34" charset="0"/>
              </a:rPr>
              <a:t> Capacity</a:t>
            </a:r>
          </a:p>
          <a:p>
            <a:pPr>
              <a:defRPr b="1">
                <a:latin typeface="Arial" panose="020B0604020202020204" pitchFamily="34" charset="0"/>
                <a:cs typeface="Arial" panose="020B0604020202020204" pitchFamily="34" charset="0"/>
              </a:defRPr>
            </a:pPr>
            <a:r>
              <a:rPr lang="en-CA" b="1" baseline="0" dirty="0">
                <a:latin typeface="Arial" panose="020B0604020202020204" pitchFamily="34" charset="0"/>
                <a:cs typeface="Arial" panose="020B0604020202020204" pitchFamily="34" charset="0"/>
              </a:rPr>
              <a:t>Option One</a:t>
            </a:r>
            <a:endParaRPr lang="en-CA"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1"/>
          <c:tx>
            <c:strRef>
              <c:f>Sheet3!$C$18</c:f>
              <c:strCache>
                <c:ptCount val="1"/>
                <c:pt idx="0">
                  <c:v>Expected Enrolment</c:v>
                </c:pt>
              </c:strCache>
            </c:strRef>
          </c:tx>
          <c:spPr>
            <a:solidFill>
              <a:schemeClr val="accent6">
                <a:shade val="76000"/>
              </a:schemeClr>
            </a:solidFill>
            <a:ln>
              <a:noFill/>
            </a:ln>
            <a:effectLst/>
          </c:spPr>
          <c:invertIfNegative val="0"/>
          <c:cat>
            <c:strRef>
              <c:f>Sheet3!$A$19:$A$24</c:f>
              <c:strCache>
                <c:ptCount val="6"/>
                <c:pt idx="0">
                  <c:v>Pinewood Option 1</c:v>
                </c:pt>
                <c:pt idx="1">
                  <c:v>Highlands Option 1</c:v>
                </c:pt>
                <c:pt idx="2">
                  <c:v>Steeples Option 1</c:v>
                </c:pt>
                <c:pt idx="3">
                  <c:v>TM Roberts Option 1</c:v>
                </c:pt>
                <c:pt idx="4">
                  <c:v>Gordon Terrace Option 1</c:v>
                </c:pt>
                <c:pt idx="5">
                  <c:v>Kootenay Orchards Option 1</c:v>
                </c:pt>
              </c:strCache>
              <c:extLst/>
            </c:strRef>
          </c:cat>
          <c:val>
            <c:numRef>
              <c:f>Sheet3!$C$19:$C$24</c:f>
              <c:numCache>
                <c:formatCode>General</c:formatCode>
                <c:ptCount val="6"/>
                <c:pt idx="0">
                  <c:v>133</c:v>
                </c:pt>
                <c:pt idx="1">
                  <c:v>257</c:v>
                </c:pt>
                <c:pt idx="2">
                  <c:v>245</c:v>
                </c:pt>
                <c:pt idx="3">
                  <c:v>367</c:v>
                </c:pt>
                <c:pt idx="4">
                  <c:v>300</c:v>
                </c:pt>
                <c:pt idx="5">
                  <c:v>229</c:v>
                </c:pt>
              </c:numCache>
              <c:extLst/>
            </c:numRef>
          </c:val>
          <c:extLst>
            <c:ext xmlns:c16="http://schemas.microsoft.com/office/drawing/2014/chart" uri="{C3380CC4-5D6E-409C-BE32-E72D297353CC}">
              <c16:uniqueId val="{00000000-A3C5-407F-84AF-B825DDC34581}"/>
            </c:ext>
          </c:extLst>
        </c:ser>
        <c:dLbls>
          <c:showLegendKey val="0"/>
          <c:showVal val="0"/>
          <c:showCatName val="0"/>
          <c:showSerName val="0"/>
          <c:showPercent val="0"/>
          <c:showBubbleSize val="0"/>
        </c:dLbls>
        <c:gapWidth val="219"/>
        <c:axId val="1794499775"/>
        <c:axId val="1794492095"/>
      </c:barChart>
      <c:lineChart>
        <c:grouping val="standard"/>
        <c:varyColors val="0"/>
        <c:ser>
          <c:idx val="0"/>
          <c:order val="0"/>
          <c:tx>
            <c:strRef>
              <c:f>Sheet3!$B$18</c:f>
              <c:strCache>
                <c:ptCount val="1"/>
                <c:pt idx="0">
                  <c:v>Functional Capacity</c:v>
                </c:pt>
              </c:strCache>
            </c:strRef>
          </c:tx>
          <c:spPr>
            <a:ln w="28575" cap="rnd">
              <a:solidFill>
                <a:schemeClr val="accent5">
                  <a:lumMod val="75000"/>
                </a:schemeClr>
              </a:solidFill>
              <a:round/>
            </a:ln>
            <a:effectLst/>
          </c:spPr>
          <c:marker>
            <c:symbol val="none"/>
          </c:marker>
          <c:cat>
            <c:strRef>
              <c:f>Sheet3!$A$19:$A$24</c:f>
              <c:strCache>
                <c:ptCount val="6"/>
                <c:pt idx="0">
                  <c:v>Pinewood Option 1</c:v>
                </c:pt>
                <c:pt idx="1">
                  <c:v>Highlands Option 1</c:v>
                </c:pt>
                <c:pt idx="2">
                  <c:v>Steeples Option 1</c:v>
                </c:pt>
                <c:pt idx="3">
                  <c:v>TM Roberts Option 1</c:v>
                </c:pt>
                <c:pt idx="4">
                  <c:v>Gordon Terrace Option 1</c:v>
                </c:pt>
                <c:pt idx="5">
                  <c:v>Kootenay Orchards Option 1</c:v>
                </c:pt>
              </c:strCache>
              <c:extLst/>
            </c:strRef>
          </c:cat>
          <c:val>
            <c:numRef>
              <c:f>Sheet3!$B$19:$B$24</c:f>
              <c:numCache>
                <c:formatCode>General</c:formatCode>
                <c:ptCount val="6"/>
                <c:pt idx="0">
                  <c:v>135</c:v>
                </c:pt>
                <c:pt idx="1">
                  <c:v>247</c:v>
                </c:pt>
                <c:pt idx="2">
                  <c:v>274</c:v>
                </c:pt>
                <c:pt idx="3">
                  <c:v>359</c:v>
                </c:pt>
                <c:pt idx="4">
                  <c:v>247</c:v>
                </c:pt>
                <c:pt idx="5">
                  <c:v>224</c:v>
                </c:pt>
              </c:numCache>
              <c:extLst/>
            </c:numRef>
          </c:val>
          <c:smooth val="0"/>
          <c:extLst>
            <c:ext xmlns:c16="http://schemas.microsoft.com/office/drawing/2014/chart" uri="{C3380CC4-5D6E-409C-BE32-E72D297353CC}">
              <c16:uniqueId val="{00000001-A3C5-407F-84AF-B825DDC34581}"/>
            </c:ext>
          </c:extLst>
        </c:ser>
        <c:dLbls>
          <c:showLegendKey val="0"/>
          <c:showVal val="0"/>
          <c:showCatName val="0"/>
          <c:showSerName val="0"/>
          <c:showPercent val="0"/>
          <c:showBubbleSize val="0"/>
        </c:dLbls>
        <c:marker val="1"/>
        <c:smooth val="0"/>
        <c:axId val="1794494495"/>
        <c:axId val="1794490175"/>
      </c:lineChart>
      <c:catAx>
        <c:axId val="179449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94490175"/>
        <c:crosses val="autoZero"/>
        <c:auto val="1"/>
        <c:lblAlgn val="ctr"/>
        <c:lblOffset val="100"/>
        <c:noMultiLvlLbl val="0"/>
      </c:catAx>
      <c:valAx>
        <c:axId val="17944901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494495"/>
        <c:crosses val="autoZero"/>
        <c:crossBetween val="between"/>
      </c:valAx>
      <c:valAx>
        <c:axId val="179449209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499775"/>
        <c:crosses val="max"/>
        <c:crossBetween val="between"/>
      </c:valAx>
      <c:catAx>
        <c:axId val="1794499775"/>
        <c:scaling>
          <c:orientation val="minMax"/>
        </c:scaling>
        <c:delete val="1"/>
        <c:axPos val="b"/>
        <c:numFmt formatCode="General" sourceLinked="1"/>
        <c:majorTickMark val="out"/>
        <c:minorTickMark val="none"/>
        <c:tickLblPos val="nextTo"/>
        <c:crossAx val="1794492095"/>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accent5">
              <a:lumMod val="75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b="1" dirty="0">
                <a:latin typeface="Arial" panose="020B0604020202020204" pitchFamily="34" charset="0"/>
                <a:cs typeface="Arial" panose="020B0604020202020204" pitchFamily="34" charset="0"/>
              </a:rPr>
              <a:t>Expected Enrolment versus Functional</a:t>
            </a:r>
            <a:r>
              <a:rPr lang="en-CA" b="1" baseline="0" dirty="0">
                <a:latin typeface="Arial" panose="020B0604020202020204" pitchFamily="34" charset="0"/>
                <a:cs typeface="Arial" panose="020B0604020202020204" pitchFamily="34" charset="0"/>
              </a:rPr>
              <a:t> Capacity</a:t>
            </a:r>
          </a:p>
          <a:p>
            <a:pPr>
              <a:defRPr b="1">
                <a:latin typeface="Arial" panose="020B0604020202020204" pitchFamily="34" charset="0"/>
                <a:cs typeface="Arial" panose="020B0604020202020204" pitchFamily="34" charset="0"/>
              </a:defRPr>
            </a:pPr>
            <a:r>
              <a:rPr lang="en-CA" b="1" baseline="0" dirty="0">
                <a:latin typeface="Arial" panose="020B0604020202020204" pitchFamily="34" charset="0"/>
                <a:cs typeface="Arial" panose="020B0604020202020204" pitchFamily="34" charset="0"/>
              </a:rPr>
              <a:t>Option Two</a:t>
            </a:r>
            <a:endParaRPr lang="en-CA"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1"/>
          <c:tx>
            <c:strRef>
              <c:f>Sheet3!$C$18</c:f>
              <c:strCache>
                <c:ptCount val="1"/>
                <c:pt idx="0">
                  <c:v>Expected Enrolment</c:v>
                </c:pt>
              </c:strCache>
            </c:strRef>
          </c:tx>
          <c:spPr>
            <a:solidFill>
              <a:schemeClr val="accent6">
                <a:shade val="76000"/>
              </a:schemeClr>
            </a:solidFill>
            <a:ln>
              <a:noFill/>
            </a:ln>
            <a:effectLst/>
          </c:spPr>
          <c:invertIfNegative val="0"/>
          <c:cat>
            <c:strRef>
              <c:f>Sheet3!$A$25:$A$30</c:f>
              <c:strCache>
                <c:ptCount val="6"/>
                <c:pt idx="0">
                  <c:v>Pinewood Option 2</c:v>
                </c:pt>
                <c:pt idx="1">
                  <c:v>Highlands Option 2</c:v>
                </c:pt>
                <c:pt idx="2">
                  <c:v>Steeples Option 2</c:v>
                </c:pt>
                <c:pt idx="3">
                  <c:v>TM Roberts Option 2</c:v>
                </c:pt>
                <c:pt idx="4">
                  <c:v>Gordon Terrace Option 2</c:v>
                </c:pt>
                <c:pt idx="5">
                  <c:v>Kootenay Orchards Option 2</c:v>
                </c:pt>
              </c:strCache>
              <c:extLst/>
            </c:strRef>
          </c:cat>
          <c:val>
            <c:numRef>
              <c:f>Sheet3!$C$25:$C$30</c:f>
              <c:numCache>
                <c:formatCode>General</c:formatCode>
                <c:ptCount val="6"/>
                <c:pt idx="0">
                  <c:v>135</c:v>
                </c:pt>
                <c:pt idx="1">
                  <c:v>269</c:v>
                </c:pt>
                <c:pt idx="2">
                  <c:v>252</c:v>
                </c:pt>
                <c:pt idx="3">
                  <c:v>358</c:v>
                </c:pt>
                <c:pt idx="4">
                  <c:v>281</c:v>
                </c:pt>
                <c:pt idx="5">
                  <c:v>229</c:v>
                </c:pt>
              </c:numCache>
              <c:extLst/>
            </c:numRef>
          </c:val>
          <c:extLst>
            <c:ext xmlns:c16="http://schemas.microsoft.com/office/drawing/2014/chart" uri="{C3380CC4-5D6E-409C-BE32-E72D297353CC}">
              <c16:uniqueId val="{00000000-EA80-41C5-AEF8-CB925C3E0514}"/>
            </c:ext>
          </c:extLst>
        </c:ser>
        <c:dLbls>
          <c:showLegendKey val="0"/>
          <c:showVal val="0"/>
          <c:showCatName val="0"/>
          <c:showSerName val="0"/>
          <c:showPercent val="0"/>
          <c:showBubbleSize val="0"/>
        </c:dLbls>
        <c:gapWidth val="219"/>
        <c:axId val="1794499775"/>
        <c:axId val="1794492095"/>
      </c:barChart>
      <c:lineChart>
        <c:grouping val="standard"/>
        <c:varyColors val="0"/>
        <c:ser>
          <c:idx val="0"/>
          <c:order val="0"/>
          <c:tx>
            <c:strRef>
              <c:f>Sheet3!$B$18</c:f>
              <c:strCache>
                <c:ptCount val="1"/>
                <c:pt idx="0">
                  <c:v>Functional Capacity</c:v>
                </c:pt>
              </c:strCache>
            </c:strRef>
          </c:tx>
          <c:spPr>
            <a:ln w="28575" cap="rnd">
              <a:solidFill>
                <a:schemeClr val="accent5">
                  <a:lumMod val="75000"/>
                </a:schemeClr>
              </a:solidFill>
              <a:round/>
            </a:ln>
            <a:effectLst/>
          </c:spPr>
          <c:marker>
            <c:symbol val="none"/>
          </c:marker>
          <c:cat>
            <c:strRef>
              <c:f>Sheet3!$A$25:$A$30</c:f>
              <c:strCache>
                <c:ptCount val="6"/>
                <c:pt idx="0">
                  <c:v>Pinewood Option 2</c:v>
                </c:pt>
                <c:pt idx="1">
                  <c:v>Highlands Option 2</c:v>
                </c:pt>
                <c:pt idx="2">
                  <c:v>Steeples Option 2</c:v>
                </c:pt>
                <c:pt idx="3">
                  <c:v>TM Roberts Option 2</c:v>
                </c:pt>
                <c:pt idx="4">
                  <c:v>Gordon Terrace Option 2</c:v>
                </c:pt>
                <c:pt idx="5">
                  <c:v>Kootenay Orchards Option 2</c:v>
                </c:pt>
              </c:strCache>
              <c:extLst/>
            </c:strRef>
          </c:cat>
          <c:val>
            <c:numRef>
              <c:f>Sheet3!$B$25:$B$30</c:f>
              <c:numCache>
                <c:formatCode>General</c:formatCode>
                <c:ptCount val="6"/>
                <c:pt idx="0">
                  <c:v>135</c:v>
                </c:pt>
                <c:pt idx="1">
                  <c:v>247</c:v>
                </c:pt>
                <c:pt idx="2">
                  <c:v>274</c:v>
                </c:pt>
                <c:pt idx="3">
                  <c:v>359</c:v>
                </c:pt>
                <c:pt idx="4">
                  <c:v>247</c:v>
                </c:pt>
                <c:pt idx="5">
                  <c:v>224</c:v>
                </c:pt>
              </c:numCache>
              <c:extLst/>
            </c:numRef>
          </c:val>
          <c:smooth val="0"/>
          <c:extLst>
            <c:ext xmlns:c16="http://schemas.microsoft.com/office/drawing/2014/chart" uri="{C3380CC4-5D6E-409C-BE32-E72D297353CC}">
              <c16:uniqueId val="{00000001-EA80-41C5-AEF8-CB925C3E0514}"/>
            </c:ext>
          </c:extLst>
        </c:ser>
        <c:dLbls>
          <c:showLegendKey val="0"/>
          <c:showVal val="0"/>
          <c:showCatName val="0"/>
          <c:showSerName val="0"/>
          <c:showPercent val="0"/>
          <c:showBubbleSize val="0"/>
        </c:dLbls>
        <c:marker val="1"/>
        <c:smooth val="0"/>
        <c:axId val="1794494495"/>
        <c:axId val="1794490175"/>
      </c:lineChart>
      <c:catAx>
        <c:axId val="179449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94490175"/>
        <c:crosses val="autoZero"/>
        <c:auto val="1"/>
        <c:lblAlgn val="ctr"/>
        <c:lblOffset val="100"/>
        <c:noMultiLvlLbl val="0"/>
      </c:catAx>
      <c:valAx>
        <c:axId val="17944901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494495"/>
        <c:crosses val="autoZero"/>
        <c:crossBetween val="between"/>
      </c:valAx>
      <c:valAx>
        <c:axId val="179449209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499775"/>
        <c:crosses val="max"/>
        <c:crossBetween val="between"/>
      </c:valAx>
      <c:catAx>
        <c:axId val="1794499775"/>
        <c:scaling>
          <c:orientation val="minMax"/>
        </c:scaling>
        <c:delete val="1"/>
        <c:axPos val="b"/>
        <c:numFmt formatCode="General" sourceLinked="1"/>
        <c:majorTickMark val="out"/>
        <c:minorTickMark val="none"/>
        <c:tickLblPos val="nextTo"/>
        <c:crossAx val="1794492095"/>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accent5">
              <a:lumMod val="75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37_D6C3E3BA.xml><?xml version="1.0" encoding="utf-8"?>
<p188:cmLst xmlns:a="http://schemas.openxmlformats.org/drawingml/2006/main" xmlns:r="http://schemas.openxmlformats.org/officeDocument/2006/relationships" xmlns:p188="http://schemas.microsoft.com/office/powerpoint/2018/8/main">
  <p188:cm id="{7C6BFB1C-F936-48CC-BCCE-A6B46A2387CA}" authorId="{94807022-A79E-95D9-715F-AF4CB21058B6}" created="2023-10-31T14:02:11.767">
    <pc:sldMkLst xmlns:pc="http://schemas.microsoft.com/office/powerpoint/2013/main/command">
      <pc:docMk/>
      <pc:sldMk cId="1435559924" sldId="298"/>
    </pc:sldMkLst>
    <p188:txBody>
      <a:bodyPr/>
      <a:lstStyle/>
      <a:p>
        <a:r>
          <a:rPr lang="en-US"/>
          <a:t>The functional capacity of a school can be assessed in several ways. Determining the number of classrooms and multiplying it by the average number of students for that space, while taking into consideration the square footage of the space, is the most consistent practice. There are targeted
utilization rates depending on the grade level (e.g., 90% at the elementary level, 85% at the intermediate level, 75% at the high school level). </a:t>
        </a:r>
      </a:p>
    </p188:txBody>
  </p188:cm>
</p188:cmLst>
</file>

<file path=ppt/comments/modernComment_139_FEF20237.xml><?xml version="1.0" encoding="utf-8"?>
<p188:cmLst xmlns:a="http://schemas.openxmlformats.org/drawingml/2006/main" xmlns:r="http://schemas.openxmlformats.org/officeDocument/2006/relationships" xmlns:p188="http://schemas.microsoft.com/office/powerpoint/2018/8/main">
  <p188:cm id="{72571288-9495-470E-82D8-809507807E05}" authorId="{94807022-A79E-95D9-715F-AF4CB21058B6}" created="2023-10-31T14:02:11.767">
    <pc:sldMkLst xmlns:pc="http://schemas.microsoft.com/office/powerpoint/2013/main/command">
      <pc:docMk/>
      <pc:sldMk cId="1435559924" sldId="298"/>
    </pc:sldMkLst>
    <p188:txBody>
      <a:bodyPr/>
      <a:lstStyle/>
      <a:p>
        <a:r>
          <a:rPr lang="en-US"/>
          <a:t>The functional capacity of a school can be assessed in several ways. Determining the number of classrooms and multiplying it by the average number of students for that space, while taking into consideration the square footage of the space, is the most consistent practice. There are targeted
utilization rates depending on the grade level (e.g., 90% at the elementary level, 85% at the intermediate level, 75% at the high school level). </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sd5.bc.ca/AboutUs/BoardOfEducation/FinancialInformation/CapitalPlanning/Documents/SD5LRFP%20Full%20Report_20220901_final.pdf" TargetMode="External"/><Relationship Id="rId7" Type="http://schemas.openxmlformats.org/officeDocument/2006/relationships/image" Target="../media/image13.svg"/><Relationship Id="rId2" Type="http://schemas.openxmlformats.org/officeDocument/2006/relationships/hyperlink" Target="https://www.sd5.bc.ca/AboutUs/BoardOfEducation/Policy%20Manual/adminproceduremanual/Documents/AP%20300%20-%20STUDENTS/AP_305.pdf" TargetMode="External"/><Relationship Id="rId1" Type="http://schemas.openxmlformats.org/officeDocument/2006/relationships/hyperlink" Target="https://www.sd5.bc.ca/AboutUs/BoardOfEducation/Policy%20Manual/bph2021/Documents/Policy%202%20Role%20of%20the%20Board.pdf" TargetMode="Externa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www.sd5.bc.ca/AboutUs/BoardOfEducation/Policy%20Manual/bph2021/Documents/Policy%202%20Role%20of%20the%20Board.pdf" TargetMode="External"/><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6.png"/><Relationship Id="rId6" Type="http://schemas.openxmlformats.org/officeDocument/2006/relationships/hyperlink" Target="https://www.sd5.bc.ca/AboutUs/BoardOfEducation/Policy%20Manual/adminproceduremanual/Documents/AP%20300%20-%20STUDENTS/AP_305.pdf"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hyperlink" Target="https://www.sd5.bc.ca/AboutUs/BoardOfEducation/FinancialInformation/CapitalPlanning/Documents/SD5LRFP%20Full%20Report_20220901_final.pdf"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459BF-E209-4F6B-9923-DB97C17B37A7}" type="doc">
      <dgm:prSet loTypeId="urn:microsoft.com/office/officeart/2018/2/layout/IconLabelDescriptionList" loCatId="icon" qsTypeId="urn:microsoft.com/office/officeart/2005/8/quickstyle/simple1" qsCatId="simple" csTypeId="urn:microsoft.com/office/officeart/2005/8/colors/accent6_2" csCatId="accent6" phldr="1"/>
      <dgm:spPr/>
      <dgm:t>
        <a:bodyPr/>
        <a:lstStyle/>
        <a:p>
          <a:endParaRPr lang="en-CA"/>
        </a:p>
      </dgm:t>
    </dgm:pt>
    <dgm:pt modelId="{1AF68B99-63E9-4CD9-939F-0AD2A5AC8730}">
      <dgm:prSet custT="1"/>
      <dgm:spPr/>
      <dgm:t>
        <a:bodyPr/>
        <a:lstStyle/>
        <a:p>
          <a:pPr>
            <a:lnSpc>
              <a:spcPct val="100000"/>
            </a:lnSpc>
            <a:defRPr b="1"/>
          </a:pPr>
          <a:r>
            <a:rPr lang="en-US" sz="1600" b="1" u="sng" dirty="0">
              <a:hlinkClick xmlns:r="http://schemas.openxmlformats.org/officeDocument/2006/relationships" r:id="rId1"/>
            </a:rPr>
            <a:t>Board Policy 2 - Role of the Board</a:t>
          </a:r>
          <a:endParaRPr lang="en-CA" sz="1600" dirty="0"/>
        </a:p>
      </dgm:t>
    </dgm:pt>
    <dgm:pt modelId="{3D3AD899-A511-4867-A970-545BCE86DB32}" type="parTrans" cxnId="{7EE9F0C3-5E57-4353-A786-3BDBF86E53C0}">
      <dgm:prSet/>
      <dgm:spPr/>
      <dgm:t>
        <a:bodyPr/>
        <a:lstStyle/>
        <a:p>
          <a:endParaRPr lang="en-CA"/>
        </a:p>
      </dgm:t>
    </dgm:pt>
    <dgm:pt modelId="{C0B64BDB-E52A-4571-AD75-7E306FB79C30}" type="sibTrans" cxnId="{7EE9F0C3-5E57-4353-A786-3BDBF86E53C0}">
      <dgm:prSet/>
      <dgm:spPr/>
      <dgm:t>
        <a:bodyPr/>
        <a:lstStyle/>
        <a:p>
          <a:endParaRPr lang="en-CA"/>
        </a:p>
      </dgm:t>
    </dgm:pt>
    <dgm:pt modelId="{6964B304-E6ED-4C7A-BFEA-717BA4F09E87}">
      <dgm:prSet custT="1"/>
      <dgm:spPr/>
      <dgm:t>
        <a:bodyPr/>
        <a:lstStyle/>
        <a:p>
          <a:pPr>
            <a:lnSpc>
              <a:spcPct val="100000"/>
            </a:lnSpc>
            <a:defRPr b="1"/>
          </a:pPr>
          <a:r>
            <a:rPr lang="en-US" sz="1600" b="1" i="1" u="sng" dirty="0">
              <a:hlinkClick xmlns:r="http://schemas.openxmlformats.org/officeDocument/2006/relationships" r:id="rId2"/>
            </a:rPr>
            <a:t>AP 305 – School Catchment Areas</a:t>
          </a:r>
          <a:endParaRPr lang="en-CA" sz="1600" dirty="0"/>
        </a:p>
      </dgm:t>
    </dgm:pt>
    <dgm:pt modelId="{026143BB-E421-47CB-B7A3-C3800B3B2E11}" type="parTrans" cxnId="{6026248E-ECD9-4DB4-9A8D-47D08E81A1EF}">
      <dgm:prSet/>
      <dgm:spPr/>
      <dgm:t>
        <a:bodyPr/>
        <a:lstStyle/>
        <a:p>
          <a:endParaRPr lang="en-CA"/>
        </a:p>
      </dgm:t>
    </dgm:pt>
    <dgm:pt modelId="{E633EA6E-CEE6-4A1B-9618-85C4F3E3BE55}" type="sibTrans" cxnId="{6026248E-ECD9-4DB4-9A8D-47D08E81A1EF}">
      <dgm:prSet/>
      <dgm:spPr/>
      <dgm:t>
        <a:bodyPr/>
        <a:lstStyle/>
        <a:p>
          <a:endParaRPr lang="en-CA"/>
        </a:p>
      </dgm:t>
    </dgm:pt>
    <dgm:pt modelId="{A52D8CB6-650D-4974-B6D4-205364CE36C9}">
      <dgm:prSet custT="1"/>
      <dgm:spPr/>
      <dgm:t>
        <a:bodyPr/>
        <a:lstStyle/>
        <a:p>
          <a:pPr>
            <a:lnSpc>
              <a:spcPct val="100000"/>
            </a:lnSpc>
          </a:pPr>
          <a:r>
            <a:rPr lang="en-US" sz="1600" dirty="0"/>
            <a:t>“Students who are resident within the District are generally expected to attend their neighbourhood school according to catchment areas defined by the Board.”</a:t>
          </a:r>
          <a:endParaRPr lang="en-CA" sz="1600" dirty="0"/>
        </a:p>
      </dgm:t>
    </dgm:pt>
    <dgm:pt modelId="{09A66979-9C14-4A9F-96AB-E8EEE28DB3A0}" type="parTrans" cxnId="{8F984C13-4FB4-49A9-85DC-8ED778B9B896}">
      <dgm:prSet/>
      <dgm:spPr/>
      <dgm:t>
        <a:bodyPr/>
        <a:lstStyle/>
        <a:p>
          <a:endParaRPr lang="en-CA"/>
        </a:p>
      </dgm:t>
    </dgm:pt>
    <dgm:pt modelId="{10EC6579-72CD-40D6-B58D-C2AE3175D988}" type="sibTrans" cxnId="{8F984C13-4FB4-49A9-85DC-8ED778B9B896}">
      <dgm:prSet/>
      <dgm:spPr/>
      <dgm:t>
        <a:bodyPr/>
        <a:lstStyle/>
        <a:p>
          <a:endParaRPr lang="en-CA"/>
        </a:p>
      </dgm:t>
    </dgm:pt>
    <dgm:pt modelId="{2253E774-701A-4CE6-96D8-D6D540A2BDC7}">
      <dgm:prSet custT="1"/>
      <dgm:spPr/>
      <dgm:t>
        <a:bodyPr/>
        <a:lstStyle/>
        <a:p>
          <a:pPr>
            <a:lnSpc>
              <a:spcPct val="100000"/>
            </a:lnSpc>
          </a:pPr>
          <a:r>
            <a:rPr lang="en-US" sz="1600" dirty="0"/>
            <a:t>“Space permitting, students may attend a school outside their catchment area.”</a:t>
          </a:r>
          <a:endParaRPr lang="en-CA" sz="1600" dirty="0"/>
        </a:p>
      </dgm:t>
    </dgm:pt>
    <dgm:pt modelId="{CCB0632C-44BF-42CC-B2F3-ACE76289B414}" type="parTrans" cxnId="{77619D7B-1D53-4861-8FA3-FE7B734E929C}">
      <dgm:prSet/>
      <dgm:spPr/>
      <dgm:t>
        <a:bodyPr/>
        <a:lstStyle/>
        <a:p>
          <a:endParaRPr lang="en-CA"/>
        </a:p>
      </dgm:t>
    </dgm:pt>
    <dgm:pt modelId="{B10D46F7-CC99-4E06-9C5F-BE70F47F8CB9}" type="sibTrans" cxnId="{77619D7B-1D53-4861-8FA3-FE7B734E929C}">
      <dgm:prSet/>
      <dgm:spPr/>
      <dgm:t>
        <a:bodyPr/>
        <a:lstStyle/>
        <a:p>
          <a:endParaRPr lang="en-CA"/>
        </a:p>
      </dgm:t>
    </dgm:pt>
    <dgm:pt modelId="{CB7E3314-CDA0-40C1-9CB4-B6864F84BFBF}">
      <dgm:prSet custT="1"/>
      <dgm:spPr/>
      <dgm:t>
        <a:bodyPr/>
        <a:lstStyle/>
        <a:p>
          <a:pPr>
            <a:lnSpc>
              <a:spcPct val="100000"/>
            </a:lnSpc>
            <a:defRPr b="1"/>
          </a:pPr>
          <a:r>
            <a:rPr lang="en-CA" sz="1600" b="1" dirty="0">
              <a:solidFill>
                <a:schemeClr val="tx1"/>
              </a:solidFill>
              <a:hlinkClick xmlns:r="http://schemas.openxmlformats.org/officeDocument/2006/relationships" r:id="rId3"/>
            </a:rPr>
            <a:t>Long Range Facility Plan</a:t>
          </a:r>
          <a:endParaRPr lang="en-CA" sz="1600" b="1" dirty="0">
            <a:solidFill>
              <a:schemeClr val="tx1"/>
            </a:solidFill>
          </a:endParaRPr>
        </a:p>
      </dgm:t>
    </dgm:pt>
    <dgm:pt modelId="{2057EDAB-EB9E-4146-B0E5-8E39F30BB094}" type="parTrans" cxnId="{CDF94AF7-A617-4748-B9B9-9822765BC6D8}">
      <dgm:prSet/>
      <dgm:spPr/>
      <dgm:t>
        <a:bodyPr/>
        <a:lstStyle/>
        <a:p>
          <a:endParaRPr lang="en-CA"/>
        </a:p>
      </dgm:t>
    </dgm:pt>
    <dgm:pt modelId="{595CCB55-0805-4204-9FA5-4E812A8E7B12}" type="sibTrans" cxnId="{CDF94AF7-A617-4748-B9B9-9822765BC6D8}">
      <dgm:prSet/>
      <dgm:spPr/>
      <dgm:t>
        <a:bodyPr/>
        <a:lstStyle/>
        <a:p>
          <a:endParaRPr lang="en-CA"/>
        </a:p>
      </dgm:t>
    </dgm:pt>
    <dgm:pt modelId="{4C0BE905-FF9A-4DB1-8979-775B84A2867F}">
      <dgm:prSet custT="1"/>
      <dgm:spPr/>
      <dgm:t>
        <a:bodyPr/>
        <a:lstStyle/>
        <a:p>
          <a:pPr>
            <a:lnSpc>
              <a:spcPct val="100000"/>
            </a:lnSpc>
          </a:pPr>
          <a:r>
            <a:rPr lang="en-US" sz="1600" dirty="0"/>
            <a:t>Used in conjunction with </a:t>
          </a:r>
          <a:r>
            <a:rPr lang="en-US" sz="1600" b="1" dirty="0"/>
            <a:t>Baragar software</a:t>
          </a:r>
          <a:r>
            <a:rPr lang="en-US" sz="1600" dirty="0"/>
            <a:t> for updated school capacity analysis and long-term school enrolment projections.</a:t>
          </a:r>
          <a:endParaRPr lang="en-CA" sz="1600" dirty="0"/>
        </a:p>
      </dgm:t>
    </dgm:pt>
    <dgm:pt modelId="{8E2FA1C5-6AA0-472B-86B8-142AC3049683}" type="parTrans" cxnId="{86039B68-B91E-4EF3-8E44-1323AB522D3E}">
      <dgm:prSet/>
      <dgm:spPr/>
      <dgm:t>
        <a:bodyPr/>
        <a:lstStyle/>
        <a:p>
          <a:endParaRPr lang="en-CA"/>
        </a:p>
      </dgm:t>
    </dgm:pt>
    <dgm:pt modelId="{CEB45A4B-73B8-4107-8878-691E5DEE0731}" type="sibTrans" cxnId="{86039B68-B91E-4EF3-8E44-1323AB522D3E}">
      <dgm:prSet/>
      <dgm:spPr/>
      <dgm:t>
        <a:bodyPr/>
        <a:lstStyle/>
        <a:p>
          <a:endParaRPr lang="en-CA"/>
        </a:p>
      </dgm:t>
    </dgm:pt>
    <dgm:pt modelId="{6A90C1F6-EBEC-4F5E-83A9-9B1674ED33FA}">
      <dgm:prSet custT="1"/>
      <dgm:spPr/>
      <dgm:t>
        <a:bodyPr/>
        <a:lstStyle/>
        <a:p>
          <a:pPr>
            <a:lnSpc>
              <a:spcPct val="100000"/>
            </a:lnSpc>
          </a:pPr>
          <a:r>
            <a:rPr lang="en-US" sz="1600" dirty="0"/>
            <a:t>The Board can “</a:t>
          </a:r>
          <a:r>
            <a:rPr lang="en-US" sz="1600" i="1" dirty="0"/>
            <a:t>approve changes to catchment areas for schools and District programs.” </a:t>
          </a:r>
          <a:endParaRPr lang="en-CA" sz="1600" dirty="0"/>
        </a:p>
      </dgm:t>
    </dgm:pt>
    <dgm:pt modelId="{DCB5368B-A7C1-410E-AAEA-B8F3A67FDBB6}" type="parTrans" cxnId="{50C077C7-D644-4FA5-A208-4BE5CF83B90C}">
      <dgm:prSet/>
      <dgm:spPr/>
      <dgm:t>
        <a:bodyPr/>
        <a:lstStyle/>
        <a:p>
          <a:endParaRPr lang="en-CA"/>
        </a:p>
      </dgm:t>
    </dgm:pt>
    <dgm:pt modelId="{4556EBF6-3D77-48A0-8B84-9CFBD572A85F}" type="sibTrans" cxnId="{50C077C7-D644-4FA5-A208-4BE5CF83B90C}">
      <dgm:prSet/>
      <dgm:spPr/>
      <dgm:t>
        <a:bodyPr/>
        <a:lstStyle/>
        <a:p>
          <a:endParaRPr lang="en-CA"/>
        </a:p>
      </dgm:t>
    </dgm:pt>
    <dgm:pt modelId="{BE794500-6381-4D33-90E2-4A8E4A516404}" type="pres">
      <dgm:prSet presAssocID="{4E7459BF-E209-4F6B-9923-DB97C17B37A7}" presName="root" presStyleCnt="0">
        <dgm:presLayoutVars>
          <dgm:dir/>
          <dgm:resizeHandles val="exact"/>
        </dgm:presLayoutVars>
      </dgm:prSet>
      <dgm:spPr/>
    </dgm:pt>
    <dgm:pt modelId="{47ABD2E3-CC49-4736-9A44-206BECAB27E3}" type="pres">
      <dgm:prSet presAssocID="{1AF68B99-63E9-4CD9-939F-0AD2A5AC8730}" presName="compNode" presStyleCnt="0"/>
      <dgm:spPr/>
    </dgm:pt>
    <dgm:pt modelId="{9AD53969-1C45-4391-9012-AB114DD664F0}" type="pres">
      <dgm:prSet presAssocID="{1AF68B99-63E9-4CD9-939F-0AD2A5AC8730}"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Schoolhouse"/>
        </a:ext>
      </dgm:extLst>
    </dgm:pt>
    <dgm:pt modelId="{F539FFCE-09B8-42D7-ADDA-DF5E2E1FE0FB}" type="pres">
      <dgm:prSet presAssocID="{1AF68B99-63E9-4CD9-939F-0AD2A5AC8730}" presName="iconSpace" presStyleCnt="0"/>
      <dgm:spPr/>
    </dgm:pt>
    <dgm:pt modelId="{7F22F25B-2EE0-4EEA-BC40-6C56CE529AB0}" type="pres">
      <dgm:prSet presAssocID="{1AF68B99-63E9-4CD9-939F-0AD2A5AC8730}" presName="parTx" presStyleLbl="revTx" presStyleIdx="0" presStyleCnt="6">
        <dgm:presLayoutVars>
          <dgm:chMax val="0"/>
          <dgm:chPref val="0"/>
        </dgm:presLayoutVars>
      </dgm:prSet>
      <dgm:spPr/>
    </dgm:pt>
    <dgm:pt modelId="{3BA3F1BF-7F25-48AD-A23D-CABBFDD52BED}" type="pres">
      <dgm:prSet presAssocID="{1AF68B99-63E9-4CD9-939F-0AD2A5AC8730}" presName="txSpace" presStyleCnt="0"/>
      <dgm:spPr/>
    </dgm:pt>
    <dgm:pt modelId="{8D3631E7-633A-4AFC-AF59-F74025C45E89}" type="pres">
      <dgm:prSet presAssocID="{1AF68B99-63E9-4CD9-939F-0AD2A5AC8730}" presName="desTx" presStyleLbl="revTx" presStyleIdx="1" presStyleCnt="6" custLinFactNeighborY="5060">
        <dgm:presLayoutVars/>
      </dgm:prSet>
      <dgm:spPr/>
    </dgm:pt>
    <dgm:pt modelId="{45AEB1AA-D4DF-4CE3-BF67-899C2221B484}" type="pres">
      <dgm:prSet presAssocID="{C0B64BDB-E52A-4571-AD75-7E306FB79C30}" presName="sibTrans" presStyleCnt="0"/>
      <dgm:spPr/>
    </dgm:pt>
    <dgm:pt modelId="{88BA0F9F-6B70-4C43-B11E-E70AD3962FD2}" type="pres">
      <dgm:prSet presAssocID="{6964B304-E6ED-4C7A-BFEA-717BA4F09E87}" presName="compNode" presStyleCnt="0"/>
      <dgm:spPr/>
    </dgm:pt>
    <dgm:pt modelId="{2E379E0C-82B4-4A8D-A93C-C7A094959D9A}" type="pres">
      <dgm:prSet presAssocID="{6964B304-E6ED-4C7A-BFEA-717BA4F09E87}"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lassroom"/>
        </a:ext>
      </dgm:extLst>
    </dgm:pt>
    <dgm:pt modelId="{7223AABE-2895-4144-9CF8-FBC1033B3AEC}" type="pres">
      <dgm:prSet presAssocID="{6964B304-E6ED-4C7A-BFEA-717BA4F09E87}" presName="iconSpace" presStyleCnt="0"/>
      <dgm:spPr/>
    </dgm:pt>
    <dgm:pt modelId="{A6CE88A8-A0C8-4E2B-8045-644F0F03D3E9}" type="pres">
      <dgm:prSet presAssocID="{6964B304-E6ED-4C7A-BFEA-717BA4F09E87}" presName="parTx" presStyleLbl="revTx" presStyleIdx="2" presStyleCnt="6">
        <dgm:presLayoutVars>
          <dgm:chMax val="0"/>
          <dgm:chPref val="0"/>
        </dgm:presLayoutVars>
      </dgm:prSet>
      <dgm:spPr/>
    </dgm:pt>
    <dgm:pt modelId="{4743A7BF-7420-44FE-9F28-FB2B5FD83486}" type="pres">
      <dgm:prSet presAssocID="{6964B304-E6ED-4C7A-BFEA-717BA4F09E87}" presName="txSpace" presStyleCnt="0"/>
      <dgm:spPr/>
    </dgm:pt>
    <dgm:pt modelId="{62AE4D4B-4727-47D9-A283-0C0DF54C8BC0}" type="pres">
      <dgm:prSet presAssocID="{6964B304-E6ED-4C7A-BFEA-717BA4F09E87}" presName="desTx" presStyleLbl="revTx" presStyleIdx="3" presStyleCnt="6" custLinFactNeighborY="5060">
        <dgm:presLayoutVars/>
      </dgm:prSet>
      <dgm:spPr/>
    </dgm:pt>
    <dgm:pt modelId="{84D9F2AF-EDD1-45D0-97CB-802361D67D97}" type="pres">
      <dgm:prSet presAssocID="{E633EA6E-CEE6-4A1B-9618-85C4F3E3BE55}" presName="sibTrans" presStyleCnt="0"/>
      <dgm:spPr/>
    </dgm:pt>
    <dgm:pt modelId="{BF0C4D6C-8CC2-4C8A-8BA8-7A19BE932127}" type="pres">
      <dgm:prSet presAssocID="{CB7E3314-CDA0-40C1-9CB4-B6864F84BFBF}" presName="compNode" presStyleCnt="0"/>
      <dgm:spPr/>
    </dgm:pt>
    <dgm:pt modelId="{BBDDA2D7-0E74-4032-8766-EF0654432FD2}" type="pres">
      <dgm:prSet presAssocID="{CB7E3314-CDA0-40C1-9CB4-B6864F84BFBF}"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Books"/>
        </a:ext>
      </dgm:extLst>
    </dgm:pt>
    <dgm:pt modelId="{52DBD53D-F40A-4DAE-B3F6-A9B5FB991194}" type="pres">
      <dgm:prSet presAssocID="{CB7E3314-CDA0-40C1-9CB4-B6864F84BFBF}" presName="iconSpace" presStyleCnt="0"/>
      <dgm:spPr/>
    </dgm:pt>
    <dgm:pt modelId="{A0D693E3-2E07-4691-8388-2C76A5B7397C}" type="pres">
      <dgm:prSet presAssocID="{CB7E3314-CDA0-40C1-9CB4-B6864F84BFBF}" presName="parTx" presStyleLbl="revTx" presStyleIdx="4" presStyleCnt="6">
        <dgm:presLayoutVars>
          <dgm:chMax val="0"/>
          <dgm:chPref val="0"/>
        </dgm:presLayoutVars>
      </dgm:prSet>
      <dgm:spPr/>
    </dgm:pt>
    <dgm:pt modelId="{732BE56F-6625-40AF-B820-B11A9AA5F08A}" type="pres">
      <dgm:prSet presAssocID="{CB7E3314-CDA0-40C1-9CB4-B6864F84BFBF}" presName="txSpace" presStyleCnt="0"/>
      <dgm:spPr/>
    </dgm:pt>
    <dgm:pt modelId="{1B22451D-5FE4-4547-B3CC-E37FAF215DC2}" type="pres">
      <dgm:prSet presAssocID="{CB7E3314-CDA0-40C1-9CB4-B6864F84BFBF}" presName="desTx" presStyleLbl="revTx" presStyleIdx="5" presStyleCnt="6" custLinFactNeighborY="5060">
        <dgm:presLayoutVars/>
      </dgm:prSet>
      <dgm:spPr/>
    </dgm:pt>
  </dgm:ptLst>
  <dgm:cxnLst>
    <dgm:cxn modelId="{AB32960A-4C74-4B5C-BCA8-AA0D8C8C4FBF}" type="presOf" srcId="{4C0BE905-FF9A-4DB1-8979-775B84A2867F}" destId="{1B22451D-5FE4-4547-B3CC-E37FAF215DC2}" srcOrd="0" destOrd="0" presId="urn:microsoft.com/office/officeart/2018/2/layout/IconLabelDescriptionList"/>
    <dgm:cxn modelId="{8F984C13-4FB4-49A9-85DC-8ED778B9B896}" srcId="{6964B304-E6ED-4C7A-BFEA-717BA4F09E87}" destId="{A52D8CB6-650D-4974-B6D4-205364CE36C9}" srcOrd="0" destOrd="0" parTransId="{09A66979-9C14-4A9F-96AB-E8EEE28DB3A0}" sibTransId="{10EC6579-72CD-40D6-B58D-C2AE3175D988}"/>
    <dgm:cxn modelId="{83F6CC2B-D0CC-4E73-99F4-5B58D388E0A0}" type="presOf" srcId="{A52D8CB6-650D-4974-B6D4-205364CE36C9}" destId="{62AE4D4B-4727-47D9-A283-0C0DF54C8BC0}" srcOrd="0" destOrd="0" presId="urn:microsoft.com/office/officeart/2018/2/layout/IconLabelDescriptionList"/>
    <dgm:cxn modelId="{86039B68-B91E-4EF3-8E44-1323AB522D3E}" srcId="{CB7E3314-CDA0-40C1-9CB4-B6864F84BFBF}" destId="{4C0BE905-FF9A-4DB1-8979-775B84A2867F}" srcOrd="0" destOrd="0" parTransId="{8E2FA1C5-6AA0-472B-86B8-142AC3049683}" sibTransId="{CEB45A4B-73B8-4107-8878-691E5DEE0731}"/>
    <dgm:cxn modelId="{27B39A6A-4C42-4CB0-BA34-B591AB22F9BB}" type="presOf" srcId="{6964B304-E6ED-4C7A-BFEA-717BA4F09E87}" destId="{A6CE88A8-A0C8-4E2B-8045-644F0F03D3E9}" srcOrd="0" destOrd="0" presId="urn:microsoft.com/office/officeart/2018/2/layout/IconLabelDescriptionList"/>
    <dgm:cxn modelId="{77619D7B-1D53-4861-8FA3-FE7B734E929C}" srcId="{6964B304-E6ED-4C7A-BFEA-717BA4F09E87}" destId="{2253E774-701A-4CE6-96D8-D6D540A2BDC7}" srcOrd="1" destOrd="0" parTransId="{CCB0632C-44BF-42CC-B2F3-ACE76289B414}" sibTransId="{B10D46F7-CC99-4E06-9C5F-BE70F47F8CB9}"/>
    <dgm:cxn modelId="{6026248E-ECD9-4DB4-9A8D-47D08E81A1EF}" srcId="{4E7459BF-E209-4F6B-9923-DB97C17B37A7}" destId="{6964B304-E6ED-4C7A-BFEA-717BA4F09E87}" srcOrd="1" destOrd="0" parTransId="{026143BB-E421-47CB-B7A3-C3800B3B2E11}" sibTransId="{E633EA6E-CEE6-4A1B-9618-85C4F3E3BE55}"/>
    <dgm:cxn modelId="{B46016A2-7CD0-4EFC-ADAE-50AAAA18F6C1}" type="presOf" srcId="{6A90C1F6-EBEC-4F5E-83A9-9B1674ED33FA}" destId="{8D3631E7-633A-4AFC-AF59-F74025C45E89}" srcOrd="0" destOrd="0" presId="urn:microsoft.com/office/officeart/2018/2/layout/IconLabelDescriptionList"/>
    <dgm:cxn modelId="{A93529C3-482E-4E3F-AFCD-9D1B91BC5840}" type="presOf" srcId="{2253E774-701A-4CE6-96D8-D6D540A2BDC7}" destId="{62AE4D4B-4727-47D9-A283-0C0DF54C8BC0}" srcOrd="0" destOrd="1" presId="urn:microsoft.com/office/officeart/2018/2/layout/IconLabelDescriptionList"/>
    <dgm:cxn modelId="{7EE9F0C3-5E57-4353-A786-3BDBF86E53C0}" srcId="{4E7459BF-E209-4F6B-9923-DB97C17B37A7}" destId="{1AF68B99-63E9-4CD9-939F-0AD2A5AC8730}" srcOrd="0" destOrd="0" parTransId="{3D3AD899-A511-4867-A970-545BCE86DB32}" sibTransId="{C0B64BDB-E52A-4571-AD75-7E306FB79C30}"/>
    <dgm:cxn modelId="{50C077C7-D644-4FA5-A208-4BE5CF83B90C}" srcId="{1AF68B99-63E9-4CD9-939F-0AD2A5AC8730}" destId="{6A90C1F6-EBEC-4F5E-83A9-9B1674ED33FA}" srcOrd="0" destOrd="0" parTransId="{DCB5368B-A7C1-410E-AAEA-B8F3A67FDBB6}" sibTransId="{4556EBF6-3D77-48A0-8B84-9CFBD572A85F}"/>
    <dgm:cxn modelId="{AAEC3CCB-72D9-4640-87F0-26DA5AABBFE0}" type="presOf" srcId="{1AF68B99-63E9-4CD9-939F-0AD2A5AC8730}" destId="{7F22F25B-2EE0-4EEA-BC40-6C56CE529AB0}" srcOrd="0" destOrd="0" presId="urn:microsoft.com/office/officeart/2018/2/layout/IconLabelDescriptionList"/>
    <dgm:cxn modelId="{BA3144D3-AA08-4068-BE71-090C12479361}" type="presOf" srcId="{4E7459BF-E209-4F6B-9923-DB97C17B37A7}" destId="{BE794500-6381-4D33-90E2-4A8E4A516404}" srcOrd="0" destOrd="0" presId="urn:microsoft.com/office/officeart/2018/2/layout/IconLabelDescriptionList"/>
    <dgm:cxn modelId="{CDF94AF7-A617-4748-B9B9-9822765BC6D8}" srcId="{4E7459BF-E209-4F6B-9923-DB97C17B37A7}" destId="{CB7E3314-CDA0-40C1-9CB4-B6864F84BFBF}" srcOrd="2" destOrd="0" parTransId="{2057EDAB-EB9E-4146-B0E5-8E39F30BB094}" sibTransId="{595CCB55-0805-4204-9FA5-4E812A8E7B12}"/>
    <dgm:cxn modelId="{4D2084FE-ECF4-46F6-933E-0245E9EBADD7}" type="presOf" srcId="{CB7E3314-CDA0-40C1-9CB4-B6864F84BFBF}" destId="{A0D693E3-2E07-4691-8388-2C76A5B7397C}" srcOrd="0" destOrd="0" presId="urn:microsoft.com/office/officeart/2018/2/layout/IconLabelDescriptionList"/>
    <dgm:cxn modelId="{1B1EBB9E-C216-4E48-986D-FC4F877C6A61}" type="presParOf" srcId="{BE794500-6381-4D33-90E2-4A8E4A516404}" destId="{47ABD2E3-CC49-4736-9A44-206BECAB27E3}" srcOrd="0" destOrd="0" presId="urn:microsoft.com/office/officeart/2018/2/layout/IconLabelDescriptionList"/>
    <dgm:cxn modelId="{D54B8595-9525-41F4-B87E-DF0E541C5DF3}" type="presParOf" srcId="{47ABD2E3-CC49-4736-9A44-206BECAB27E3}" destId="{9AD53969-1C45-4391-9012-AB114DD664F0}" srcOrd="0" destOrd="0" presId="urn:microsoft.com/office/officeart/2018/2/layout/IconLabelDescriptionList"/>
    <dgm:cxn modelId="{FAA09C7D-854E-4F94-AD56-48CA1871131D}" type="presParOf" srcId="{47ABD2E3-CC49-4736-9A44-206BECAB27E3}" destId="{F539FFCE-09B8-42D7-ADDA-DF5E2E1FE0FB}" srcOrd="1" destOrd="0" presId="urn:microsoft.com/office/officeart/2018/2/layout/IconLabelDescriptionList"/>
    <dgm:cxn modelId="{08C43239-516B-46D6-9E54-C846A056AAF1}" type="presParOf" srcId="{47ABD2E3-CC49-4736-9A44-206BECAB27E3}" destId="{7F22F25B-2EE0-4EEA-BC40-6C56CE529AB0}" srcOrd="2" destOrd="0" presId="urn:microsoft.com/office/officeart/2018/2/layout/IconLabelDescriptionList"/>
    <dgm:cxn modelId="{C66735EF-F25F-4B6A-911F-614C29B738CB}" type="presParOf" srcId="{47ABD2E3-CC49-4736-9A44-206BECAB27E3}" destId="{3BA3F1BF-7F25-48AD-A23D-CABBFDD52BED}" srcOrd="3" destOrd="0" presId="urn:microsoft.com/office/officeart/2018/2/layout/IconLabelDescriptionList"/>
    <dgm:cxn modelId="{600D92C1-579D-47D0-B616-F7A0C8D181BA}" type="presParOf" srcId="{47ABD2E3-CC49-4736-9A44-206BECAB27E3}" destId="{8D3631E7-633A-4AFC-AF59-F74025C45E89}" srcOrd="4" destOrd="0" presId="urn:microsoft.com/office/officeart/2018/2/layout/IconLabelDescriptionList"/>
    <dgm:cxn modelId="{559760E4-7A30-401D-AB6D-9FE8A850C270}" type="presParOf" srcId="{BE794500-6381-4D33-90E2-4A8E4A516404}" destId="{45AEB1AA-D4DF-4CE3-BF67-899C2221B484}" srcOrd="1" destOrd="0" presId="urn:microsoft.com/office/officeart/2018/2/layout/IconLabelDescriptionList"/>
    <dgm:cxn modelId="{6CF33A78-A271-4E4A-BEED-28A3AC70F165}" type="presParOf" srcId="{BE794500-6381-4D33-90E2-4A8E4A516404}" destId="{88BA0F9F-6B70-4C43-B11E-E70AD3962FD2}" srcOrd="2" destOrd="0" presId="urn:microsoft.com/office/officeart/2018/2/layout/IconLabelDescriptionList"/>
    <dgm:cxn modelId="{0FA92565-1439-426B-B110-3A05C6B4137A}" type="presParOf" srcId="{88BA0F9F-6B70-4C43-B11E-E70AD3962FD2}" destId="{2E379E0C-82B4-4A8D-A93C-C7A094959D9A}" srcOrd="0" destOrd="0" presId="urn:microsoft.com/office/officeart/2018/2/layout/IconLabelDescriptionList"/>
    <dgm:cxn modelId="{46AF9917-5A42-4F3D-B49E-5DC16164BF6C}" type="presParOf" srcId="{88BA0F9F-6B70-4C43-B11E-E70AD3962FD2}" destId="{7223AABE-2895-4144-9CF8-FBC1033B3AEC}" srcOrd="1" destOrd="0" presId="urn:microsoft.com/office/officeart/2018/2/layout/IconLabelDescriptionList"/>
    <dgm:cxn modelId="{ACD3B3A7-2D2F-4B01-8C61-73340CF18FB2}" type="presParOf" srcId="{88BA0F9F-6B70-4C43-B11E-E70AD3962FD2}" destId="{A6CE88A8-A0C8-4E2B-8045-644F0F03D3E9}" srcOrd="2" destOrd="0" presId="urn:microsoft.com/office/officeart/2018/2/layout/IconLabelDescriptionList"/>
    <dgm:cxn modelId="{425287A7-50C7-4C3B-8259-00F0096912B7}" type="presParOf" srcId="{88BA0F9F-6B70-4C43-B11E-E70AD3962FD2}" destId="{4743A7BF-7420-44FE-9F28-FB2B5FD83486}" srcOrd="3" destOrd="0" presId="urn:microsoft.com/office/officeart/2018/2/layout/IconLabelDescriptionList"/>
    <dgm:cxn modelId="{D6136917-C03D-4345-90D3-89E791FE610D}" type="presParOf" srcId="{88BA0F9F-6B70-4C43-B11E-E70AD3962FD2}" destId="{62AE4D4B-4727-47D9-A283-0C0DF54C8BC0}" srcOrd="4" destOrd="0" presId="urn:microsoft.com/office/officeart/2018/2/layout/IconLabelDescriptionList"/>
    <dgm:cxn modelId="{D2BD43AB-A7EF-4130-B8FD-15005CC46EA4}" type="presParOf" srcId="{BE794500-6381-4D33-90E2-4A8E4A516404}" destId="{84D9F2AF-EDD1-45D0-97CB-802361D67D97}" srcOrd="3" destOrd="0" presId="urn:microsoft.com/office/officeart/2018/2/layout/IconLabelDescriptionList"/>
    <dgm:cxn modelId="{F9D4B7F8-5D1B-4989-B0E6-C116EF0D6C8F}" type="presParOf" srcId="{BE794500-6381-4D33-90E2-4A8E4A516404}" destId="{BF0C4D6C-8CC2-4C8A-8BA8-7A19BE932127}" srcOrd="4" destOrd="0" presId="urn:microsoft.com/office/officeart/2018/2/layout/IconLabelDescriptionList"/>
    <dgm:cxn modelId="{C23AE986-7C9A-4D46-B833-66D29275087C}" type="presParOf" srcId="{BF0C4D6C-8CC2-4C8A-8BA8-7A19BE932127}" destId="{BBDDA2D7-0E74-4032-8766-EF0654432FD2}" srcOrd="0" destOrd="0" presId="urn:microsoft.com/office/officeart/2018/2/layout/IconLabelDescriptionList"/>
    <dgm:cxn modelId="{249396E0-F1F1-4555-811E-10CA5A737590}" type="presParOf" srcId="{BF0C4D6C-8CC2-4C8A-8BA8-7A19BE932127}" destId="{52DBD53D-F40A-4DAE-B3F6-A9B5FB991194}" srcOrd="1" destOrd="0" presId="urn:microsoft.com/office/officeart/2018/2/layout/IconLabelDescriptionList"/>
    <dgm:cxn modelId="{14ADA667-10AE-4C79-BC6A-A825501B7C43}" type="presParOf" srcId="{BF0C4D6C-8CC2-4C8A-8BA8-7A19BE932127}" destId="{A0D693E3-2E07-4691-8388-2C76A5B7397C}" srcOrd="2" destOrd="0" presId="urn:microsoft.com/office/officeart/2018/2/layout/IconLabelDescriptionList"/>
    <dgm:cxn modelId="{2A56485B-4527-4B60-85E4-DDB79571B9EA}" type="presParOf" srcId="{BF0C4D6C-8CC2-4C8A-8BA8-7A19BE932127}" destId="{732BE56F-6625-40AF-B820-B11A9AA5F08A}" srcOrd="3" destOrd="0" presId="urn:microsoft.com/office/officeart/2018/2/layout/IconLabelDescriptionList"/>
    <dgm:cxn modelId="{D3799551-493D-49C2-A1BB-7A543B7772EC}" type="presParOf" srcId="{BF0C4D6C-8CC2-4C8A-8BA8-7A19BE932127}" destId="{1B22451D-5FE4-4547-B3CC-E37FAF215DC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CB52D2-4FBB-4748-A8CC-9F0335C3265B}"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CA"/>
        </a:p>
      </dgm:t>
    </dgm:pt>
    <dgm:pt modelId="{9B0C9E3C-3834-4779-8ECE-AADFD155FC32}">
      <dgm:prSet phldrT="[Text]"/>
      <dgm:spPr>
        <a:xfrm>
          <a:off x="0" y="483"/>
          <a:ext cx="2377440" cy="609451"/>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CA" dirty="0">
              <a:solidFill>
                <a:sysClr val="window" lastClr="FFFFFF"/>
              </a:solidFill>
              <a:latin typeface="Calibri" panose="020F0502020204030204"/>
              <a:ea typeface="+mn-ea"/>
              <a:cs typeface="+mn-cs"/>
            </a:rPr>
            <a:t>September 2024</a:t>
          </a:r>
        </a:p>
      </dgm:t>
    </dgm:pt>
    <dgm:pt modelId="{1A1F0D90-21FC-4204-B4FB-997E7982BDC4}" type="parTrans" cxnId="{FAC8CF67-B63C-492D-B522-0D5C3ACDC1E1}">
      <dgm:prSet/>
      <dgm:spPr/>
      <dgm:t>
        <a:bodyPr/>
        <a:lstStyle/>
        <a:p>
          <a:endParaRPr lang="en-CA"/>
        </a:p>
      </dgm:t>
    </dgm:pt>
    <dgm:pt modelId="{CBDA1495-BC3A-4C25-95D2-18E1AB57123B}" type="sibTrans" cxnId="{FAC8CF67-B63C-492D-B522-0D5C3ACDC1E1}">
      <dgm:prSet/>
      <dgm:spPr/>
      <dgm:t>
        <a:bodyPr/>
        <a:lstStyle/>
        <a:p>
          <a:endParaRPr lang="en-CA"/>
        </a:p>
      </dgm:t>
    </dgm:pt>
    <dgm:pt modelId="{E98F4BC1-B113-4DCA-8CF8-A8C0E6F9AA24}">
      <dgm:prSet phldrT="[Text]" custT="1"/>
      <dgm:spPr>
        <a:xfrm>
          <a:off x="2377439" y="483"/>
          <a:ext cx="3566160" cy="609451"/>
        </a:xfrm>
        <a:prstGeom prst="rightArrow">
          <a:avLst>
            <a:gd name="adj1" fmla="val 75000"/>
            <a:gd name="adj2" fmla="val 50000"/>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pPr>
            <a:buChar char="•"/>
          </a:pPr>
          <a:r>
            <a:rPr lang="en-CA"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Internal discussions</a:t>
          </a:r>
        </a:p>
      </dgm:t>
    </dgm:pt>
    <dgm:pt modelId="{3313A748-20D1-4A5D-9E26-70D207CA428C}" type="parTrans" cxnId="{22DDEA72-BB8F-44B2-8C9D-C613EFC710E3}">
      <dgm:prSet/>
      <dgm:spPr/>
      <dgm:t>
        <a:bodyPr/>
        <a:lstStyle/>
        <a:p>
          <a:endParaRPr lang="en-CA"/>
        </a:p>
      </dgm:t>
    </dgm:pt>
    <dgm:pt modelId="{1F1D3612-95F6-4516-9A0C-7453A3BB060E}" type="sibTrans" cxnId="{22DDEA72-BB8F-44B2-8C9D-C613EFC710E3}">
      <dgm:prSet/>
      <dgm:spPr/>
      <dgm:t>
        <a:bodyPr/>
        <a:lstStyle/>
        <a:p>
          <a:endParaRPr lang="en-CA"/>
        </a:p>
      </dgm:t>
    </dgm:pt>
    <dgm:pt modelId="{83E0B2B1-164D-4B33-8123-BCB9F6BFE54A}">
      <dgm:prSet phldrT="[Text]"/>
      <dgm:spPr>
        <a:xfrm>
          <a:off x="0" y="670879"/>
          <a:ext cx="2377440" cy="609451"/>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CA" dirty="0">
              <a:solidFill>
                <a:sysClr val="window" lastClr="FFFFFF"/>
              </a:solidFill>
              <a:latin typeface="Calibri" panose="020F0502020204030204"/>
              <a:ea typeface="+mn-ea"/>
              <a:cs typeface="+mn-cs"/>
            </a:rPr>
            <a:t>October 2024</a:t>
          </a:r>
        </a:p>
      </dgm:t>
    </dgm:pt>
    <dgm:pt modelId="{E3D3A8ED-6F3C-42EE-9341-2B397934A11A}" type="parTrans" cxnId="{971D1A46-2B85-420D-BD23-207AB2ED370F}">
      <dgm:prSet/>
      <dgm:spPr/>
      <dgm:t>
        <a:bodyPr/>
        <a:lstStyle/>
        <a:p>
          <a:endParaRPr lang="en-CA"/>
        </a:p>
      </dgm:t>
    </dgm:pt>
    <dgm:pt modelId="{5B01A34F-0C0E-4C5A-A374-1CD4EB308F74}" type="sibTrans" cxnId="{971D1A46-2B85-420D-BD23-207AB2ED370F}">
      <dgm:prSet/>
      <dgm:spPr/>
      <dgm:t>
        <a:bodyPr/>
        <a:lstStyle/>
        <a:p>
          <a:endParaRPr lang="en-CA"/>
        </a:p>
      </dgm:t>
    </dgm:pt>
    <dgm:pt modelId="{3B15C82A-53AF-4C7B-AA93-3D067C7449E2}">
      <dgm:prSet phldrT="[Text]"/>
      <dgm:spPr>
        <a:xfrm>
          <a:off x="0" y="1341276"/>
          <a:ext cx="2377440" cy="609451"/>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CA" dirty="0">
              <a:solidFill>
                <a:sysClr val="window" lastClr="FFFFFF"/>
              </a:solidFill>
              <a:latin typeface="Calibri" panose="020F0502020204030204"/>
              <a:ea typeface="+mn-ea"/>
              <a:cs typeface="+mn-cs"/>
            </a:rPr>
            <a:t>November 2024</a:t>
          </a:r>
        </a:p>
      </dgm:t>
    </dgm:pt>
    <dgm:pt modelId="{97B2407B-E56D-4418-B76B-67DE748E6829}" type="parTrans" cxnId="{E00F5257-922E-47E7-8786-7597EE1BC2B4}">
      <dgm:prSet/>
      <dgm:spPr/>
      <dgm:t>
        <a:bodyPr/>
        <a:lstStyle/>
        <a:p>
          <a:endParaRPr lang="en-CA"/>
        </a:p>
      </dgm:t>
    </dgm:pt>
    <dgm:pt modelId="{98329421-E3E6-4EB7-9DE4-A19567042794}" type="sibTrans" cxnId="{E00F5257-922E-47E7-8786-7597EE1BC2B4}">
      <dgm:prSet/>
      <dgm:spPr/>
      <dgm:t>
        <a:bodyPr/>
        <a:lstStyle/>
        <a:p>
          <a:endParaRPr lang="en-CA"/>
        </a:p>
      </dgm:t>
    </dgm:pt>
    <dgm:pt modelId="{B8560271-4192-49C9-BD8E-348CF873C3E2}">
      <dgm:prSet phldrT="[Text]" custT="1"/>
      <dgm:spPr>
        <a:xfrm>
          <a:off x="2377439" y="1341276"/>
          <a:ext cx="3566160" cy="609451"/>
        </a:xfrm>
        <a:prstGeom prst="rightArrow">
          <a:avLst>
            <a:gd name="adj1" fmla="val 75000"/>
            <a:gd name="adj2" fmla="val 50000"/>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pPr>
            <a:buChar char="•"/>
          </a:pPr>
          <a:r>
            <a:rPr lang="en-CA"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Host public information meeting</a:t>
          </a:r>
        </a:p>
      </dgm:t>
    </dgm:pt>
    <dgm:pt modelId="{E5C83BA1-12D3-4FF1-A057-D48EBCEC23EB}" type="parTrans" cxnId="{21E957BF-6E22-4F2A-AFAE-AF29944A214B}">
      <dgm:prSet/>
      <dgm:spPr/>
      <dgm:t>
        <a:bodyPr/>
        <a:lstStyle/>
        <a:p>
          <a:endParaRPr lang="en-CA"/>
        </a:p>
      </dgm:t>
    </dgm:pt>
    <dgm:pt modelId="{18FE09F6-3707-4307-B0C0-4D16D9555601}" type="sibTrans" cxnId="{21E957BF-6E22-4F2A-AFAE-AF29944A214B}">
      <dgm:prSet/>
      <dgm:spPr/>
      <dgm:t>
        <a:bodyPr/>
        <a:lstStyle/>
        <a:p>
          <a:endParaRPr lang="en-CA"/>
        </a:p>
      </dgm:t>
    </dgm:pt>
    <dgm:pt modelId="{4E85CE2F-84E2-4487-BD25-7E1AC0FE8E48}">
      <dgm:prSet phldrT="[Text]" custT="1"/>
      <dgm:spPr>
        <a:xfrm>
          <a:off x="2377439" y="483"/>
          <a:ext cx="3566160" cy="609451"/>
        </a:xfrm>
        <a:prstGeom prst="rightArrow">
          <a:avLst>
            <a:gd name="adj1" fmla="val 75000"/>
            <a:gd name="adj2" fmla="val 50000"/>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pPr>
            <a:buChar char="•"/>
          </a:pPr>
          <a:r>
            <a:rPr lang="en-CA"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Discussion with Baragar</a:t>
          </a:r>
        </a:p>
      </dgm:t>
    </dgm:pt>
    <dgm:pt modelId="{017BD858-6905-4294-8EA3-298AEB3D3649}" type="parTrans" cxnId="{FD32CD60-6A9B-4D69-B607-000CC9AA174C}">
      <dgm:prSet/>
      <dgm:spPr/>
      <dgm:t>
        <a:bodyPr/>
        <a:lstStyle/>
        <a:p>
          <a:endParaRPr lang="en-CA"/>
        </a:p>
      </dgm:t>
    </dgm:pt>
    <dgm:pt modelId="{130F73D6-BF61-4B15-B53A-FABB27680246}" type="sibTrans" cxnId="{FD32CD60-6A9B-4D69-B607-000CC9AA174C}">
      <dgm:prSet/>
      <dgm:spPr/>
      <dgm:t>
        <a:bodyPr/>
        <a:lstStyle/>
        <a:p>
          <a:endParaRPr lang="en-CA"/>
        </a:p>
      </dgm:t>
    </dgm:pt>
    <dgm:pt modelId="{2408ADFE-B2EC-4194-B0DD-F5A7E3629402}">
      <dgm:prSet phldrT="[Text]"/>
      <dgm:spPr>
        <a:xfrm>
          <a:off x="0" y="2011672"/>
          <a:ext cx="2377440" cy="609451"/>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CA" dirty="0">
              <a:solidFill>
                <a:sysClr val="window" lastClr="FFFFFF"/>
              </a:solidFill>
              <a:latin typeface="Calibri" panose="020F0502020204030204"/>
              <a:ea typeface="+mn-ea"/>
              <a:cs typeface="+mn-cs"/>
            </a:rPr>
            <a:t>December 2024</a:t>
          </a:r>
        </a:p>
      </dgm:t>
    </dgm:pt>
    <dgm:pt modelId="{B9B81DA5-846B-4C21-AAFC-8893953AD428}" type="parTrans" cxnId="{19FABFBB-9DF4-4623-96B4-A0743D1DE293}">
      <dgm:prSet/>
      <dgm:spPr/>
      <dgm:t>
        <a:bodyPr/>
        <a:lstStyle/>
        <a:p>
          <a:endParaRPr lang="en-CA"/>
        </a:p>
      </dgm:t>
    </dgm:pt>
    <dgm:pt modelId="{9419778D-631F-4CAF-AA95-109F9F813B60}" type="sibTrans" cxnId="{19FABFBB-9DF4-4623-96B4-A0743D1DE293}">
      <dgm:prSet/>
      <dgm:spPr/>
      <dgm:t>
        <a:bodyPr/>
        <a:lstStyle/>
        <a:p>
          <a:endParaRPr lang="en-CA"/>
        </a:p>
      </dgm:t>
    </dgm:pt>
    <dgm:pt modelId="{6E40B8D3-FC3D-441E-8A6B-8857CAD94FF3}">
      <dgm:prSet phldrT="[Text]" custT="1"/>
      <dgm:spPr>
        <a:xfrm>
          <a:off x="2377439" y="2011672"/>
          <a:ext cx="3566160" cy="609451"/>
        </a:xfrm>
        <a:prstGeom prst="rightArrow">
          <a:avLst>
            <a:gd name="adj1" fmla="val 75000"/>
            <a:gd name="adj2" fmla="val 50000"/>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pPr>
            <a:buChar char="•"/>
          </a:pPr>
          <a:r>
            <a:rPr lang="en-CA"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Report back from public information nights to the Board of Education for additional discussion</a:t>
          </a:r>
        </a:p>
      </dgm:t>
    </dgm:pt>
    <dgm:pt modelId="{58612292-7578-4C6A-9600-A44CE492FF76}" type="parTrans" cxnId="{1CB932B6-33D3-4A43-BE9D-92C1760D7E03}">
      <dgm:prSet/>
      <dgm:spPr/>
      <dgm:t>
        <a:bodyPr/>
        <a:lstStyle/>
        <a:p>
          <a:endParaRPr lang="en-CA"/>
        </a:p>
      </dgm:t>
    </dgm:pt>
    <dgm:pt modelId="{4693D558-5A17-42DD-A547-1D0538C241A6}" type="sibTrans" cxnId="{1CB932B6-33D3-4A43-BE9D-92C1760D7E03}">
      <dgm:prSet/>
      <dgm:spPr/>
      <dgm:t>
        <a:bodyPr/>
        <a:lstStyle/>
        <a:p>
          <a:endParaRPr lang="en-CA"/>
        </a:p>
      </dgm:t>
    </dgm:pt>
    <dgm:pt modelId="{B015CAC7-72C3-406C-A293-590C4CFD7C6C}">
      <dgm:prSet phldrT="[Text]"/>
      <dgm:spPr>
        <a:xfrm>
          <a:off x="0" y="2682068"/>
          <a:ext cx="2377440" cy="609451"/>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CA" dirty="0">
              <a:solidFill>
                <a:sysClr val="window" lastClr="FFFFFF"/>
              </a:solidFill>
              <a:latin typeface="Calibri" panose="020F0502020204030204"/>
              <a:ea typeface="+mn-ea"/>
              <a:cs typeface="+mn-cs"/>
            </a:rPr>
            <a:t>January 2025</a:t>
          </a:r>
        </a:p>
      </dgm:t>
    </dgm:pt>
    <dgm:pt modelId="{796B0930-ACC7-4D77-8E18-E5585D44C12A}" type="parTrans" cxnId="{8CF697D8-8CAB-4D17-B2B2-3960604C8B62}">
      <dgm:prSet/>
      <dgm:spPr/>
      <dgm:t>
        <a:bodyPr/>
        <a:lstStyle/>
        <a:p>
          <a:endParaRPr lang="en-CA"/>
        </a:p>
      </dgm:t>
    </dgm:pt>
    <dgm:pt modelId="{4F5A4CC3-EBCF-4910-960D-AAE441E70205}" type="sibTrans" cxnId="{8CF697D8-8CAB-4D17-B2B2-3960604C8B62}">
      <dgm:prSet/>
      <dgm:spPr/>
      <dgm:t>
        <a:bodyPr/>
        <a:lstStyle/>
        <a:p>
          <a:endParaRPr lang="en-CA"/>
        </a:p>
      </dgm:t>
    </dgm:pt>
    <dgm:pt modelId="{9F5BF6DF-F29B-4B0B-AD33-E487D394CF81}">
      <dgm:prSet phldrT="[Text]" custT="1"/>
      <dgm:spPr>
        <a:xfrm>
          <a:off x="2377439" y="2682068"/>
          <a:ext cx="3566160" cy="609451"/>
        </a:xfrm>
        <a:prstGeom prst="rightArrow">
          <a:avLst>
            <a:gd name="adj1" fmla="val 75000"/>
            <a:gd name="adj2" fmla="val 50000"/>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pPr>
            <a:buChar char="•"/>
          </a:pPr>
          <a:r>
            <a:rPr lang="en-CA"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Additional public consultation, if necessary</a:t>
          </a:r>
        </a:p>
      </dgm:t>
    </dgm:pt>
    <dgm:pt modelId="{98CDE560-F9A9-43B4-8643-3EEA3363C26A}" type="parTrans" cxnId="{86BDC5C4-405B-4C53-BA0D-1D1F35737956}">
      <dgm:prSet/>
      <dgm:spPr/>
      <dgm:t>
        <a:bodyPr/>
        <a:lstStyle/>
        <a:p>
          <a:endParaRPr lang="en-CA"/>
        </a:p>
      </dgm:t>
    </dgm:pt>
    <dgm:pt modelId="{13976FEA-59B3-49A1-B4A6-3AF6ABC0D564}" type="sibTrans" cxnId="{86BDC5C4-405B-4C53-BA0D-1D1F35737956}">
      <dgm:prSet/>
      <dgm:spPr/>
      <dgm:t>
        <a:bodyPr/>
        <a:lstStyle/>
        <a:p>
          <a:endParaRPr lang="en-CA"/>
        </a:p>
      </dgm:t>
    </dgm:pt>
    <dgm:pt modelId="{6468B4AB-43A7-4EFE-98F7-64665962C419}">
      <dgm:prSet phldrT="[Text]"/>
      <dgm:spPr>
        <a:xfrm>
          <a:off x="0" y="3352465"/>
          <a:ext cx="2377440" cy="609451"/>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CA" dirty="0">
              <a:solidFill>
                <a:sysClr val="window" lastClr="FFFFFF"/>
              </a:solidFill>
              <a:latin typeface="Calibri" panose="020F0502020204030204"/>
              <a:ea typeface="+mn-ea"/>
              <a:cs typeface="+mn-cs"/>
            </a:rPr>
            <a:t>Early 2025 Regular Board Meeting</a:t>
          </a:r>
        </a:p>
      </dgm:t>
    </dgm:pt>
    <dgm:pt modelId="{C3184C6F-F5F2-4DE2-ADE8-49526277491F}" type="parTrans" cxnId="{53D1F09C-88B9-43D2-9EC7-B536E6CA25F5}">
      <dgm:prSet/>
      <dgm:spPr/>
      <dgm:t>
        <a:bodyPr/>
        <a:lstStyle/>
        <a:p>
          <a:endParaRPr lang="en-CA"/>
        </a:p>
      </dgm:t>
    </dgm:pt>
    <dgm:pt modelId="{4B00B80D-E118-457E-89B4-94EEBFAC32DB}" type="sibTrans" cxnId="{53D1F09C-88B9-43D2-9EC7-B536E6CA25F5}">
      <dgm:prSet/>
      <dgm:spPr/>
      <dgm:t>
        <a:bodyPr/>
        <a:lstStyle/>
        <a:p>
          <a:endParaRPr lang="en-CA"/>
        </a:p>
      </dgm:t>
    </dgm:pt>
    <dgm:pt modelId="{57F945AF-D2EF-4237-9973-6847DD79C222}">
      <dgm:prSet custT="1"/>
      <dgm:spPr>
        <a:xfrm>
          <a:off x="2377440" y="3352465"/>
          <a:ext cx="3566160" cy="609451"/>
        </a:xfrm>
        <a:prstGeom prst="rightArrow">
          <a:avLst>
            <a:gd name="adj1" fmla="val 75000"/>
            <a:gd name="adj2" fmla="val 50000"/>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pPr>
            <a:buChar char="•"/>
          </a:pPr>
          <a:r>
            <a:rPr lang="en-US" sz="1600" b="0" i="0" dirty="0"/>
            <a:t>Regular Board Meeting for final approval and adoption of new boundary catchment areas</a:t>
          </a:r>
          <a:endParaRPr lang="en-CA"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12259CCC-49A1-4890-91E2-6C18956F03FC}" type="parTrans" cxnId="{68CBF18B-0891-4C34-9299-C8618FC06D6C}">
      <dgm:prSet/>
      <dgm:spPr/>
      <dgm:t>
        <a:bodyPr/>
        <a:lstStyle/>
        <a:p>
          <a:endParaRPr lang="en-CA"/>
        </a:p>
      </dgm:t>
    </dgm:pt>
    <dgm:pt modelId="{936AD253-DB87-4A75-90CF-7110FFB1AC4C}" type="sibTrans" cxnId="{68CBF18B-0891-4C34-9299-C8618FC06D6C}">
      <dgm:prSet/>
      <dgm:spPr/>
      <dgm:t>
        <a:bodyPr/>
        <a:lstStyle/>
        <a:p>
          <a:endParaRPr lang="en-CA"/>
        </a:p>
      </dgm:t>
    </dgm:pt>
    <dgm:pt modelId="{856FCC06-6E8B-4844-8832-459189F49D06}">
      <dgm:prSet phldrT="[Text]" custT="1"/>
      <dgm:spPr>
        <a:xfrm>
          <a:off x="2377439" y="483"/>
          <a:ext cx="3566160" cy="609451"/>
        </a:xfr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pPr>
            <a:buChar char="•"/>
          </a:pPr>
          <a:r>
            <a:rPr lang="en-CA"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Board of Education initial approval of draft plan for amended catchment</a:t>
          </a:r>
        </a:p>
      </dgm:t>
    </dgm:pt>
    <dgm:pt modelId="{99E1B531-2605-45B5-94AC-5A6F52F40C3C}" type="parTrans" cxnId="{76D2A9BB-14CC-4FF7-B6E6-086F7FAEB58E}">
      <dgm:prSet/>
      <dgm:spPr/>
      <dgm:t>
        <a:bodyPr/>
        <a:lstStyle/>
        <a:p>
          <a:endParaRPr lang="en-CA"/>
        </a:p>
      </dgm:t>
    </dgm:pt>
    <dgm:pt modelId="{CD4ED633-DD96-42C5-AEAB-053E44317365}" type="sibTrans" cxnId="{76D2A9BB-14CC-4FF7-B6E6-086F7FAEB58E}">
      <dgm:prSet/>
      <dgm:spPr/>
      <dgm:t>
        <a:bodyPr/>
        <a:lstStyle/>
        <a:p>
          <a:endParaRPr lang="en-CA"/>
        </a:p>
      </dgm:t>
    </dgm:pt>
    <dgm:pt modelId="{35D8529D-A260-408E-A334-8D07558323CA}" type="pres">
      <dgm:prSet presAssocID="{A7CB52D2-4FBB-4748-A8CC-9F0335C3265B}" presName="Name0" presStyleCnt="0">
        <dgm:presLayoutVars>
          <dgm:dir/>
          <dgm:animLvl val="lvl"/>
          <dgm:resizeHandles/>
        </dgm:presLayoutVars>
      </dgm:prSet>
      <dgm:spPr/>
    </dgm:pt>
    <dgm:pt modelId="{62AD2D48-B4DA-4C3F-B9D4-DAFD061FE3B0}" type="pres">
      <dgm:prSet presAssocID="{9B0C9E3C-3834-4779-8ECE-AADFD155FC32}" presName="linNode" presStyleCnt="0"/>
      <dgm:spPr/>
    </dgm:pt>
    <dgm:pt modelId="{09D5C34A-42A8-4773-B32B-4DE48487566F}" type="pres">
      <dgm:prSet presAssocID="{9B0C9E3C-3834-4779-8ECE-AADFD155FC32}" presName="parentShp" presStyleLbl="node1" presStyleIdx="0" presStyleCnt="6">
        <dgm:presLayoutVars>
          <dgm:bulletEnabled val="1"/>
        </dgm:presLayoutVars>
      </dgm:prSet>
      <dgm:spPr/>
    </dgm:pt>
    <dgm:pt modelId="{F42219E7-BA6D-4C0C-8B8D-8019C0B8992B}" type="pres">
      <dgm:prSet presAssocID="{9B0C9E3C-3834-4779-8ECE-AADFD155FC32}" presName="childShp" presStyleLbl="bgAccFollowNode1" presStyleIdx="0" presStyleCnt="6">
        <dgm:presLayoutVars>
          <dgm:bulletEnabled val="1"/>
        </dgm:presLayoutVars>
      </dgm:prSet>
      <dgm:spPr/>
    </dgm:pt>
    <dgm:pt modelId="{7C202B9A-B55B-4998-9908-BA03B25AAC03}" type="pres">
      <dgm:prSet presAssocID="{CBDA1495-BC3A-4C25-95D2-18E1AB57123B}" presName="spacing" presStyleCnt="0"/>
      <dgm:spPr/>
    </dgm:pt>
    <dgm:pt modelId="{A3073EE7-5636-4160-ABB5-B3B3B993B715}" type="pres">
      <dgm:prSet presAssocID="{83E0B2B1-164D-4B33-8123-BCB9F6BFE54A}" presName="linNode" presStyleCnt="0"/>
      <dgm:spPr/>
    </dgm:pt>
    <dgm:pt modelId="{17C31595-4CE7-473F-B976-4F74B10793BC}" type="pres">
      <dgm:prSet presAssocID="{83E0B2B1-164D-4B33-8123-BCB9F6BFE54A}" presName="parentShp" presStyleLbl="node1" presStyleIdx="1" presStyleCnt="6">
        <dgm:presLayoutVars>
          <dgm:bulletEnabled val="1"/>
        </dgm:presLayoutVars>
      </dgm:prSet>
      <dgm:spPr/>
    </dgm:pt>
    <dgm:pt modelId="{7049E7E4-7397-46A0-B042-4DEB10D78A89}" type="pres">
      <dgm:prSet presAssocID="{83E0B2B1-164D-4B33-8123-BCB9F6BFE54A}" presName="childShp" presStyleLbl="bgAccFollowNode1" presStyleIdx="1" presStyleCnt="6">
        <dgm:presLayoutVars>
          <dgm:bulletEnabled val="1"/>
        </dgm:presLayoutVars>
      </dgm:prSet>
      <dgm:spPr>
        <a:prstGeom prst="rightArrow">
          <a:avLst>
            <a:gd name="adj1" fmla="val 75000"/>
            <a:gd name="adj2" fmla="val 50000"/>
          </a:avLst>
        </a:prstGeom>
      </dgm:spPr>
    </dgm:pt>
    <dgm:pt modelId="{9FCB5DDE-4D6B-44D7-9E61-2168EA09F034}" type="pres">
      <dgm:prSet presAssocID="{5B01A34F-0C0E-4C5A-A374-1CD4EB308F74}" presName="spacing" presStyleCnt="0"/>
      <dgm:spPr/>
    </dgm:pt>
    <dgm:pt modelId="{E050D49B-FABC-4C1F-931E-FEACDAAB220A}" type="pres">
      <dgm:prSet presAssocID="{3B15C82A-53AF-4C7B-AA93-3D067C7449E2}" presName="linNode" presStyleCnt="0"/>
      <dgm:spPr/>
    </dgm:pt>
    <dgm:pt modelId="{D69E15F3-BC5B-47A0-A272-AB8A4F6537DD}" type="pres">
      <dgm:prSet presAssocID="{3B15C82A-53AF-4C7B-AA93-3D067C7449E2}" presName="parentShp" presStyleLbl="node1" presStyleIdx="2" presStyleCnt="6">
        <dgm:presLayoutVars>
          <dgm:bulletEnabled val="1"/>
        </dgm:presLayoutVars>
      </dgm:prSet>
      <dgm:spPr/>
    </dgm:pt>
    <dgm:pt modelId="{A433AF4B-7048-400A-8338-693C0671583F}" type="pres">
      <dgm:prSet presAssocID="{3B15C82A-53AF-4C7B-AA93-3D067C7449E2}" presName="childShp" presStyleLbl="bgAccFollowNode1" presStyleIdx="2" presStyleCnt="6">
        <dgm:presLayoutVars>
          <dgm:bulletEnabled val="1"/>
        </dgm:presLayoutVars>
      </dgm:prSet>
      <dgm:spPr/>
    </dgm:pt>
    <dgm:pt modelId="{D28717CE-0EB1-4530-9404-51E4F254A82C}" type="pres">
      <dgm:prSet presAssocID="{98329421-E3E6-4EB7-9DE4-A19567042794}" presName="spacing" presStyleCnt="0"/>
      <dgm:spPr/>
    </dgm:pt>
    <dgm:pt modelId="{5D519F4B-C656-4F96-A45E-F635C0C0BD7D}" type="pres">
      <dgm:prSet presAssocID="{2408ADFE-B2EC-4194-B0DD-F5A7E3629402}" presName="linNode" presStyleCnt="0"/>
      <dgm:spPr/>
    </dgm:pt>
    <dgm:pt modelId="{017F1A9B-237B-48D6-8DC5-2F923B892020}" type="pres">
      <dgm:prSet presAssocID="{2408ADFE-B2EC-4194-B0DD-F5A7E3629402}" presName="parentShp" presStyleLbl="node1" presStyleIdx="3" presStyleCnt="6">
        <dgm:presLayoutVars>
          <dgm:bulletEnabled val="1"/>
        </dgm:presLayoutVars>
      </dgm:prSet>
      <dgm:spPr/>
    </dgm:pt>
    <dgm:pt modelId="{3D0D4268-FEC7-4618-9BAF-AE1A7033C75B}" type="pres">
      <dgm:prSet presAssocID="{2408ADFE-B2EC-4194-B0DD-F5A7E3629402}" presName="childShp" presStyleLbl="bgAccFollowNode1" presStyleIdx="3" presStyleCnt="6">
        <dgm:presLayoutVars>
          <dgm:bulletEnabled val="1"/>
        </dgm:presLayoutVars>
      </dgm:prSet>
      <dgm:spPr/>
    </dgm:pt>
    <dgm:pt modelId="{69DB648B-BFDC-4991-A0EC-DAB808BB34DE}" type="pres">
      <dgm:prSet presAssocID="{9419778D-631F-4CAF-AA95-109F9F813B60}" presName="spacing" presStyleCnt="0"/>
      <dgm:spPr/>
    </dgm:pt>
    <dgm:pt modelId="{200AA026-9922-486A-9D93-4B4B2572EE4D}" type="pres">
      <dgm:prSet presAssocID="{B015CAC7-72C3-406C-A293-590C4CFD7C6C}" presName="linNode" presStyleCnt="0"/>
      <dgm:spPr/>
    </dgm:pt>
    <dgm:pt modelId="{038A7888-266C-4673-9E01-6F2951775D1F}" type="pres">
      <dgm:prSet presAssocID="{B015CAC7-72C3-406C-A293-590C4CFD7C6C}" presName="parentShp" presStyleLbl="node1" presStyleIdx="4" presStyleCnt="6">
        <dgm:presLayoutVars>
          <dgm:bulletEnabled val="1"/>
        </dgm:presLayoutVars>
      </dgm:prSet>
      <dgm:spPr/>
    </dgm:pt>
    <dgm:pt modelId="{1B4DA8A8-9902-4AAA-87C6-6055F445D565}" type="pres">
      <dgm:prSet presAssocID="{B015CAC7-72C3-406C-A293-590C4CFD7C6C}" presName="childShp" presStyleLbl="bgAccFollowNode1" presStyleIdx="4" presStyleCnt="6">
        <dgm:presLayoutVars>
          <dgm:bulletEnabled val="1"/>
        </dgm:presLayoutVars>
      </dgm:prSet>
      <dgm:spPr/>
    </dgm:pt>
    <dgm:pt modelId="{C884A753-9A94-4B8A-B79C-79D0BB8C7441}" type="pres">
      <dgm:prSet presAssocID="{4F5A4CC3-EBCF-4910-960D-AAE441E70205}" presName="spacing" presStyleCnt="0"/>
      <dgm:spPr/>
    </dgm:pt>
    <dgm:pt modelId="{192B3ABE-75EF-471A-B7C0-7EF4D0E50A71}" type="pres">
      <dgm:prSet presAssocID="{6468B4AB-43A7-4EFE-98F7-64665962C419}" presName="linNode" presStyleCnt="0"/>
      <dgm:spPr/>
    </dgm:pt>
    <dgm:pt modelId="{A2DB473D-214B-4898-90F0-D3DEE12EB806}" type="pres">
      <dgm:prSet presAssocID="{6468B4AB-43A7-4EFE-98F7-64665962C419}" presName="parentShp" presStyleLbl="node1" presStyleIdx="5" presStyleCnt="6">
        <dgm:presLayoutVars>
          <dgm:bulletEnabled val="1"/>
        </dgm:presLayoutVars>
      </dgm:prSet>
      <dgm:spPr/>
    </dgm:pt>
    <dgm:pt modelId="{728245C4-2D13-411C-8A1F-3219E4D59CEF}" type="pres">
      <dgm:prSet presAssocID="{6468B4AB-43A7-4EFE-98F7-64665962C419}" presName="childShp" presStyleLbl="bgAccFollowNode1" presStyleIdx="5" presStyleCnt="6">
        <dgm:presLayoutVars>
          <dgm:bulletEnabled val="1"/>
        </dgm:presLayoutVars>
      </dgm:prSet>
      <dgm:spPr/>
    </dgm:pt>
  </dgm:ptLst>
  <dgm:cxnLst>
    <dgm:cxn modelId="{B2FCA90A-4BB6-4152-9572-6928FC760ABD}" type="presOf" srcId="{B015CAC7-72C3-406C-A293-590C4CFD7C6C}" destId="{038A7888-266C-4673-9E01-6F2951775D1F}" srcOrd="0" destOrd="0" presId="urn:microsoft.com/office/officeart/2005/8/layout/vList6"/>
    <dgm:cxn modelId="{E476F80B-FBC0-4A3B-B63E-387BF1939836}" type="presOf" srcId="{6468B4AB-43A7-4EFE-98F7-64665962C419}" destId="{A2DB473D-214B-4898-90F0-D3DEE12EB806}" srcOrd="0" destOrd="0" presId="urn:microsoft.com/office/officeart/2005/8/layout/vList6"/>
    <dgm:cxn modelId="{F771C70D-867E-429A-85C0-782D4F290339}" type="presOf" srcId="{9B0C9E3C-3834-4779-8ECE-AADFD155FC32}" destId="{09D5C34A-42A8-4773-B32B-4DE48487566F}" srcOrd="0" destOrd="0" presId="urn:microsoft.com/office/officeart/2005/8/layout/vList6"/>
    <dgm:cxn modelId="{96E31A20-61CF-4A9C-B229-9E8CAB86C408}" type="presOf" srcId="{4E85CE2F-84E2-4487-BD25-7E1AC0FE8E48}" destId="{F42219E7-BA6D-4C0C-8B8D-8019C0B8992B}" srcOrd="0" destOrd="1" presId="urn:microsoft.com/office/officeart/2005/8/layout/vList6"/>
    <dgm:cxn modelId="{DF639E28-C81D-44F8-B144-1ECFB71D3999}" type="presOf" srcId="{B8560271-4192-49C9-BD8E-348CF873C3E2}" destId="{A433AF4B-7048-400A-8338-693C0671583F}" srcOrd="0" destOrd="0" presId="urn:microsoft.com/office/officeart/2005/8/layout/vList6"/>
    <dgm:cxn modelId="{D02DA92E-5485-409B-B8EE-55F61B615012}" type="presOf" srcId="{57F945AF-D2EF-4237-9973-6847DD79C222}" destId="{728245C4-2D13-411C-8A1F-3219E4D59CEF}" srcOrd="0" destOrd="0" presId="urn:microsoft.com/office/officeart/2005/8/layout/vList6"/>
    <dgm:cxn modelId="{710D2A31-EC78-4D9E-A962-E1CA230A6C90}" type="presOf" srcId="{9F5BF6DF-F29B-4B0B-AD33-E487D394CF81}" destId="{1B4DA8A8-9902-4AAA-87C6-6055F445D565}" srcOrd="0" destOrd="0" presId="urn:microsoft.com/office/officeart/2005/8/layout/vList6"/>
    <dgm:cxn modelId="{17FD3A3E-9454-4205-92F4-B484D1114F3B}" type="presOf" srcId="{A7CB52D2-4FBB-4748-A8CC-9F0335C3265B}" destId="{35D8529D-A260-408E-A334-8D07558323CA}" srcOrd="0" destOrd="0" presId="urn:microsoft.com/office/officeart/2005/8/layout/vList6"/>
    <dgm:cxn modelId="{FD32CD60-6A9B-4D69-B607-000CC9AA174C}" srcId="{9B0C9E3C-3834-4779-8ECE-AADFD155FC32}" destId="{4E85CE2F-84E2-4487-BD25-7E1AC0FE8E48}" srcOrd="1" destOrd="0" parTransId="{017BD858-6905-4294-8EA3-298AEB3D3649}" sibTransId="{130F73D6-BF61-4B15-B53A-FABB27680246}"/>
    <dgm:cxn modelId="{971D1A46-2B85-420D-BD23-207AB2ED370F}" srcId="{A7CB52D2-4FBB-4748-A8CC-9F0335C3265B}" destId="{83E0B2B1-164D-4B33-8123-BCB9F6BFE54A}" srcOrd="1" destOrd="0" parTransId="{E3D3A8ED-6F3C-42EE-9341-2B397934A11A}" sibTransId="{5B01A34F-0C0E-4C5A-A374-1CD4EB308F74}"/>
    <dgm:cxn modelId="{FAC8CF67-B63C-492D-B522-0D5C3ACDC1E1}" srcId="{A7CB52D2-4FBB-4748-A8CC-9F0335C3265B}" destId="{9B0C9E3C-3834-4779-8ECE-AADFD155FC32}" srcOrd="0" destOrd="0" parTransId="{1A1F0D90-21FC-4204-B4FB-997E7982BDC4}" sibTransId="{CBDA1495-BC3A-4C25-95D2-18E1AB57123B}"/>
    <dgm:cxn modelId="{22DDEA72-BB8F-44B2-8C9D-C613EFC710E3}" srcId="{9B0C9E3C-3834-4779-8ECE-AADFD155FC32}" destId="{E98F4BC1-B113-4DCA-8CF8-A8C0E6F9AA24}" srcOrd="0" destOrd="0" parTransId="{3313A748-20D1-4A5D-9E26-70D207CA428C}" sibTransId="{1F1D3612-95F6-4516-9A0C-7453A3BB060E}"/>
    <dgm:cxn modelId="{E00F5257-922E-47E7-8786-7597EE1BC2B4}" srcId="{A7CB52D2-4FBB-4748-A8CC-9F0335C3265B}" destId="{3B15C82A-53AF-4C7B-AA93-3D067C7449E2}" srcOrd="2" destOrd="0" parTransId="{97B2407B-E56D-4418-B76B-67DE748E6829}" sibTransId="{98329421-E3E6-4EB7-9DE4-A19567042794}"/>
    <dgm:cxn modelId="{AE74A781-B981-4971-8EF7-01E7DB5F6212}" type="presOf" srcId="{3B15C82A-53AF-4C7B-AA93-3D067C7449E2}" destId="{D69E15F3-BC5B-47A0-A272-AB8A4F6537DD}" srcOrd="0" destOrd="0" presId="urn:microsoft.com/office/officeart/2005/8/layout/vList6"/>
    <dgm:cxn modelId="{68CBF18B-0891-4C34-9299-C8618FC06D6C}" srcId="{6468B4AB-43A7-4EFE-98F7-64665962C419}" destId="{57F945AF-D2EF-4237-9973-6847DD79C222}" srcOrd="0" destOrd="0" parTransId="{12259CCC-49A1-4890-91E2-6C18956F03FC}" sibTransId="{936AD253-DB87-4A75-90CF-7110FFB1AC4C}"/>
    <dgm:cxn modelId="{699FC090-4C1B-43C3-A8E0-4D907753D26B}" type="presOf" srcId="{E98F4BC1-B113-4DCA-8CF8-A8C0E6F9AA24}" destId="{F42219E7-BA6D-4C0C-8B8D-8019C0B8992B}" srcOrd="0" destOrd="0" presId="urn:microsoft.com/office/officeart/2005/8/layout/vList6"/>
    <dgm:cxn modelId="{53D1F09C-88B9-43D2-9EC7-B536E6CA25F5}" srcId="{A7CB52D2-4FBB-4748-A8CC-9F0335C3265B}" destId="{6468B4AB-43A7-4EFE-98F7-64665962C419}" srcOrd="5" destOrd="0" parTransId="{C3184C6F-F5F2-4DE2-ADE8-49526277491F}" sibTransId="{4B00B80D-E118-457E-89B4-94EEBFAC32DB}"/>
    <dgm:cxn modelId="{5FD02AB2-E031-4B23-BB04-96FCB215DD92}" type="presOf" srcId="{856FCC06-6E8B-4844-8832-459189F49D06}" destId="{7049E7E4-7397-46A0-B042-4DEB10D78A89}" srcOrd="0" destOrd="0" presId="urn:microsoft.com/office/officeart/2005/8/layout/vList6"/>
    <dgm:cxn modelId="{1CB932B6-33D3-4A43-BE9D-92C1760D7E03}" srcId="{2408ADFE-B2EC-4194-B0DD-F5A7E3629402}" destId="{6E40B8D3-FC3D-441E-8A6B-8857CAD94FF3}" srcOrd="0" destOrd="0" parTransId="{58612292-7578-4C6A-9600-A44CE492FF76}" sibTransId="{4693D558-5A17-42DD-A547-1D0538C241A6}"/>
    <dgm:cxn modelId="{76D2A9BB-14CC-4FF7-B6E6-086F7FAEB58E}" srcId="{83E0B2B1-164D-4B33-8123-BCB9F6BFE54A}" destId="{856FCC06-6E8B-4844-8832-459189F49D06}" srcOrd="0" destOrd="0" parTransId="{99E1B531-2605-45B5-94AC-5A6F52F40C3C}" sibTransId="{CD4ED633-DD96-42C5-AEAB-053E44317365}"/>
    <dgm:cxn modelId="{19FABFBB-9DF4-4623-96B4-A0743D1DE293}" srcId="{A7CB52D2-4FBB-4748-A8CC-9F0335C3265B}" destId="{2408ADFE-B2EC-4194-B0DD-F5A7E3629402}" srcOrd="3" destOrd="0" parTransId="{B9B81DA5-846B-4C21-AAFC-8893953AD428}" sibTransId="{9419778D-631F-4CAF-AA95-109F9F813B60}"/>
    <dgm:cxn modelId="{21E957BF-6E22-4F2A-AFAE-AF29944A214B}" srcId="{3B15C82A-53AF-4C7B-AA93-3D067C7449E2}" destId="{B8560271-4192-49C9-BD8E-348CF873C3E2}" srcOrd="0" destOrd="0" parTransId="{E5C83BA1-12D3-4FF1-A057-D48EBCEC23EB}" sibTransId="{18FE09F6-3707-4307-B0C0-4D16D9555601}"/>
    <dgm:cxn modelId="{86BDC5C4-405B-4C53-BA0D-1D1F35737956}" srcId="{B015CAC7-72C3-406C-A293-590C4CFD7C6C}" destId="{9F5BF6DF-F29B-4B0B-AD33-E487D394CF81}" srcOrd="0" destOrd="0" parTransId="{98CDE560-F9A9-43B4-8643-3EEA3363C26A}" sibTransId="{13976FEA-59B3-49A1-B4A6-3AF6ABC0D564}"/>
    <dgm:cxn modelId="{33E60ECE-401B-481B-850D-239B7B3BCB69}" type="presOf" srcId="{2408ADFE-B2EC-4194-B0DD-F5A7E3629402}" destId="{017F1A9B-237B-48D6-8DC5-2F923B892020}" srcOrd="0" destOrd="0" presId="urn:microsoft.com/office/officeart/2005/8/layout/vList6"/>
    <dgm:cxn modelId="{199D74CF-8FCB-4873-972B-CDF08C9D9D48}" type="presOf" srcId="{6E40B8D3-FC3D-441E-8A6B-8857CAD94FF3}" destId="{3D0D4268-FEC7-4618-9BAF-AE1A7033C75B}" srcOrd="0" destOrd="0" presId="urn:microsoft.com/office/officeart/2005/8/layout/vList6"/>
    <dgm:cxn modelId="{8CF697D8-8CAB-4D17-B2B2-3960604C8B62}" srcId="{A7CB52D2-4FBB-4748-A8CC-9F0335C3265B}" destId="{B015CAC7-72C3-406C-A293-590C4CFD7C6C}" srcOrd="4" destOrd="0" parTransId="{796B0930-ACC7-4D77-8E18-E5585D44C12A}" sibTransId="{4F5A4CC3-EBCF-4910-960D-AAE441E70205}"/>
    <dgm:cxn modelId="{64CFDBFF-B452-453E-B9C7-B61D6CC39326}" type="presOf" srcId="{83E0B2B1-164D-4B33-8123-BCB9F6BFE54A}" destId="{17C31595-4CE7-473F-B976-4F74B10793BC}" srcOrd="0" destOrd="0" presId="urn:microsoft.com/office/officeart/2005/8/layout/vList6"/>
    <dgm:cxn modelId="{7D0B12F7-CB7F-4012-825E-B490A599391D}" type="presParOf" srcId="{35D8529D-A260-408E-A334-8D07558323CA}" destId="{62AD2D48-B4DA-4C3F-B9D4-DAFD061FE3B0}" srcOrd="0" destOrd="0" presId="urn:microsoft.com/office/officeart/2005/8/layout/vList6"/>
    <dgm:cxn modelId="{781F48FB-19BA-4C99-A9A6-318453B32F98}" type="presParOf" srcId="{62AD2D48-B4DA-4C3F-B9D4-DAFD061FE3B0}" destId="{09D5C34A-42A8-4773-B32B-4DE48487566F}" srcOrd="0" destOrd="0" presId="urn:microsoft.com/office/officeart/2005/8/layout/vList6"/>
    <dgm:cxn modelId="{2044A596-502F-4663-95F1-3B5434FE409E}" type="presParOf" srcId="{62AD2D48-B4DA-4C3F-B9D4-DAFD061FE3B0}" destId="{F42219E7-BA6D-4C0C-8B8D-8019C0B8992B}" srcOrd="1" destOrd="0" presId="urn:microsoft.com/office/officeart/2005/8/layout/vList6"/>
    <dgm:cxn modelId="{3DA35F6E-84D4-457D-AC76-02F47CC9717D}" type="presParOf" srcId="{35D8529D-A260-408E-A334-8D07558323CA}" destId="{7C202B9A-B55B-4998-9908-BA03B25AAC03}" srcOrd="1" destOrd="0" presId="urn:microsoft.com/office/officeart/2005/8/layout/vList6"/>
    <dgm:cxn modelId="{05577191-F4EE-43C0-8D78-0116C97F48BB}" type="presParOf" srcId="{35D8529D-A260-408E-A334-8D07558323CA}" destId="{A3073EE7-5636-4160-ABB5-B3B3B993B715}" srcOrd="2" destOrd="0" presId="urn:microsoft.com/office/officeart/2005/8/layout/vList6"/>
    <dgm:cxn modelId="{11C023B5-C53A-4775-9D30-1EE8582F164D}" type="presParOf" srcId="{A3073EE7-5636-4160-ABB5-B3B3B993B715}" destId="{17C31595-4CE7-473F-B976-4F74B10793BC}" srcOrd="0" destOrd="0" presId="urn:microsoft.com/office/officeart/2005/8/layout/vList6"/>
    <dgm:cxn modelId="{E5C786BA-E861-4A9A-96A7-2136E726C515}" type="presParOf" srcId="{A3073EE7-5636-4160-ABB5-B3B3B993B715}" destId="{7049E7E4-7397-46A0-B042-4DEB10D78A89}" srcOrd="1" destOrd="0" presId="urn:microsoft.com/office/officeart/2005/8/layout/vList6"/>
    <dgm:cxn modelId="{AD50F72B-4E37-4513-AC2A-9AF9D82C7E5F}" type="presParOf" srcId="{35D8529D-A260-408E-A334-8D07558323CA}" destId="{9FCB5DDE-4D6B-44D7-9E61-2168EA09F034}" srcOrd="3" destOrd="0" presId="urn:microsoft.com/office/officeart/2005/8/layout/vList6"/>
    <dgm:cxn modelId="{8F24C101-5CF2-4AD5-9354-5D5805441562}" type="presParOf" srcId="{35D8529D-A260-408E-A334-8D07558323CA}" destId="{E050D49B-FABC-4C1F-931E-FEACDAAB220A}" srcOrd="4" destOrd="0" presId="urn:microsoft.com/office/officeart/2005/8/layout/vList6"/>
    <dgm:cxn modelId="{EA1E309F-262D-439B-868A-513B72DE7DB0}" type="presParOf" srcId="{E050D49B-FABC-4C1F-931E-FEACDAAB220A}" destId="{D69E15F3-BC5B-47A0-A272-AB8A4F6537DD}" srcOrd="0" destOrd="0" presId="urn:microsoft.com/office/officeart/2005/8/layout/vList6"/>
    <dgm:cxn modelId="{620943FD-C744-4D53-9D08-3A1E64071038}" type="presParOf" srcId="{E050D49B-FABC-4C1F-931E-FEACDAAB220A}" destId="{A433AF4B-7048-400A-8338-693C0671583F}" srcOrd="1" destOrd="0" presId="urn:microsoft.com/office/officeart/2005/8/layout/vList6"/>
    <dgm:cxn modelId="{947A7E79-37B0-4DD4-880A-A7D1A6B3CB5B}" type="presParOf" srcId="{35D8529D-A260-408E-A334-8D07558323CA}" destId="{D28717CE-0EB1-4530-9404-51E4F254A82C}" srcOrd="5" destOrd="0" presId="urn:microsoft.com/office/officeart/2005/8/layout/vList6"/>
    <dgm:cxn modelId="{C3E8215E-8FE9-4562-B043-8C3A94B18E47}" type="presParOf" srcId="{35D8529D-A260-408E-A334-8D07558323CA}" destId="{5D519F4B-C656-4F96-A45E-F635C0C0BD7D}" srcOrd="6" destOrd="0" presId="urn:microsoft.com/office/officeart/2005/8/layout/vList6"/>
    <dgm:cxn modelId="{56E46ABE-FAC0-45A8-98CC-68CB63EA3959}" type="presParOf" srcId="{5D519F4B-C656-4F96-A45E-F635C0C0BD7D}" destId="{017F1A9B-237B-48D6-8DC5-2F923B892020}" srcOrd="0" destOrd="0" presId="urn:microsoft.com/office/officeart/2005/8/layout/vList6"/>
    <dgm:cxn modelId="{1D99FCF9-B5AF-4A23-ADBE-618AA8D160FA}" type="presParOf" srcId="{5D519F4B-C656-4F96-A45E-F635C0C0BD7D}" destId="{3D0D4268-FEC7-4618-9BAF-AE1A7033C75B}" srcOrd="1" destOrd="0" presId="urn:microsoft.com/office/officeart/2005/8/layout/vList6"/>
    <dgm:cxn modelId="{BEC381DA-8A08-4CCF-9E2A-88DAAD2F78F8}" type="presParOf" srcId="{35D8529D-A260-408E-A334-8D07558323CA}" destId="{69DB648B-BFDC-4991-A0EC-DAB808BB34DE}" srcOrd="7" destOrd="0" presId="urn:microsoft.com/office/officeart/2005/8/layout/vList6"/>
    <dgm:cxn modelId="{22D10C8D-E8EE-4BE3-A9C9-004D2F253D0A}" type="presParOf" srcId="{35D8529D-A260-408E-A334-8D07558323CA}" destId="{200AA026-9922-486A-9D93-4B4B2572EE4D}" srcOrd="8" destOrd="0" presId="urn:microsoft.com/office/officeart/2005/8/layout/vList6"/>
    <dgm:cxn modelId="{B9718AD9-9C98-44B4-8F54-95E12149C5EE}" type="presParOf" srcId="{200AA026-9922-486A-9D93-4B4B2572EE4D}" destId="{038A7888-266C-4673-9E01-6F2951775D1F}" srcOrd="0" destOrd="0" presId="urn:microsoft.com/office/officeart/2005/8/layout/vList6"/>
    <dgm:cxn modelId="{94505ED2-14AF-49E8-8CFC-709B3E407B6B}" type="presParOf" srcId="{200AA026-9922-486A-9D93-4B4B2572EE4D}" destId="{1B4DA8A8-9902-4AAA-87C6-6055F445D565}" srcOrd="1" destOrd="0" presId="urn:microsoft.com/office/officeart/2005/8/layout/vList6"/>
    <dgm:cxn modelId="{D18823D8-C238-43B0-A7B1-EB591A8543E3}" type="presParOf" srcId="{35D8529D-A260-408E-A334-8D07558323CA}" destId="{C884A753-9A94-4B8A-B79C-79D0BB8C7441}" srcOrd="9" destOrd="0" presId="urn:microsoft.com/office/officeart/2005/8/layout/vList6"/>
    <dgm:cxn modelId="{E10ABACC-6E1D-40C4-B417-A87586372BA0}" type="presParOf" srcId="{35D8529D-A260-408E-A334-8D07558323CA}" destId="{192B3ABE-75EF-471A-B7C0-7EF4D0E50A71}" srcOrd="10" destOrd="0" presId="urn:microsoft.com/office/officeart/2005/8/layout/vList6"/>
    <dgm:cxn modelId="{DFB52CBC-996E-4AAB-A3B8-CAC7E4D834BF}" type="presParOf" srcId="{192B3ABE-75EF-471A-B7C0-7EF4D0E50A71}" destId="{A2DB473D-214B-4898-90F0-D3DEE12EB806}" srcOrd="0" destOrd="0" presId="urn:microsoft.com/office/officeart/2005/8/layout/vList6"/>
    <dgm:cxn modelId="{95E42F07-4FE7-4B1E-8D47-490D7BEA8C5E}" type="presParOf" srcId="{192B3ABE-75EF-471A-B7C0-7EF4D0E50A71}" destId="{728245C4-2D13-411C-8A1F-3219E4D59CE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53969-1C45-4391-9012-AB114DD664F0}">
      <dsp:nvSpPr>
        <dsp:cNvPr id="0" name=""/>
        <dsp:cNvSpPr/>
      </dsp:nvSpPr>
      <dsp:spPr>
        <a:xfrm>
          <a:off x="9467" y="336715"/>
          <a:ext cx="741261" cy="5985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22F25B-2EE0-4EEA-BC40-6C56CE529AB0}">
      <dsp:nvSpPr>
        <dsp:cNvPr id="0" name=""/>
        <dsp:cNvSpPr/>
      </dsp:nvSpPr>
      <dsp:spPr>
        <a:xfrm>
          <a:off x="9467" y="1056123"/>
          <a:ext cx="2117888" cy="37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1" u="sng" kern="1200" dirty="0">
              <a:hlinkClick xmlns:r="http://schemas.openxmlformats.org/officeDocument/2006/relationships" r:id="rId3"/>
            </a:rPr>
            <a:t>Board Policy 2 - Role of the Board</a:t>
          </a:r>
          <a:endParaRPr lang="en-CA" sz="1600" kern="1200" dirty="0"/>
        </a:p>
      </dsp:txBody>
      <dsp:txXfrm>
        <a:off x="9467" y="1056123"/>
        <a:ext cx="2117888" cy="377140"/>
      </dsp:txXfrm>
    </dsp:sp>
    <dsp:sp modelId="{8D3631E7-633A-4AFC-AF59-F74025C45E89}">
      <dsp:nvSpPr>
        <dsp:cNvPr id="0" name=""/>
        <dsp:cNvSpPr/>
      </dsp:nvSpPr>
      <dsp:spPr>
        <a:xfrm>
          <a:off x="9467" y="1573351"/>
          <a:ext cx="2117888" cy="165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The Board can “</a:t>
          </a:r>
          <a:r>
            <a:rPr lang="en-US" sz="1600" i="1" kern="1200" dirty="0"/>
            <a:t>approve changes to catchment areas for schools and District programs.” </a:t>
          </a:r>
          <a:endParaRPr lang="en-CA" sz="1600" kern="1200" dirty="0"/>
        </a:p>
      </dsp:txBody>
      <dsp:txXfrm>
        <a:off x="9467" y="1573351"/>
        <a:ext cx="2117888" cy="1657675"/>
      </dsp:txXfrm>
    </dsp:sp>
    <dsp:sp modelId="{2E379E0C-82B4-4A8D-A93C-C7A094959D9A}">
      <dsp:nvSpPr>
        <dsp:cNvPr id="0" name=""/>
        <dsp:cNvSpPr/>
      </dsp:nvSpPr>
      <dsp:spPr>
        <a:xfrm>
          <a:off x="2497987" y="336715"/>
          <a:ext cx="741261" cy="59855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CE88A8-A0C8-4E2B-8045-644F0F03D3E9}">
      <dsp:nvSpPr>
        <dsp:cNvPr id="0" name=""/>
        <dsp:cNvSpPr/>
      </dsp:nvSpPr>
      <dsp:spPr>
        <a:xfrm>
          <a:off x="2497987" y="1056123"/>
          <a:ext cx="2117888" cy="37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1" i="1" u="sng" kern="1200" dirty="0">
              <a:hlinkClick xmlns:r="http://schemas.openxmlformats.org/officeDocument/2006/relationships" r:id="rId6"/>
            </a:rPr>
            <a:t>AP 305 – School Catchment Areas</a:t>
          </a:r>
          <a:endParaRPr lang="en-CA" sz="1600" kern="1200" dirty="0"/>
        </a:p>
      </dsp:txBody>
      <dsp:txXfrm>
        <a:off x="2497987" y="1056123"/>
        <a:ext cx="2117888" cy="377140"/>
      </dsp:txXfrm>
    </dsp:sp>
    <dsp:sp modelId="{62AE4D4B-4727-47D9-A283-0C0DF54C8BC0}">
      <dsp:nvSpPr>
        <dsp:cNvPr id="0" name=""/>
        <dsp:cNvSpPr/>
      </dsp:nvSpPr>
      <dsp:spPr>
        <a:xfrm>
          <a:off x="2497987" y="1573351"/>
          <a:ext cx="2117888" cy="165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“Students who are resident within the District are generally expected to attend their neighbourhood school according to catchment areas defined by the Board.”</a:t>
          </a:r>
          <a:endParaRPr lang="en-CA" sz="1600" kern="1200" dirty="0"/>
        </a:p>
        <a:p>
          <a:pPr marL="0" lvl="0" indent="0" algn="l" defTabSz="711200">
            <a:lnSpc>
              <a:spcPct val="100000"/>
            </a:lnSpc>
            <a:spcBef>
              <a:spcPct val="0"/>
            </a:spcBef>
            <a:spcAft>
              <a:spcPct val="35000"/>
            </a:spcAft>
            <a:buNone/>
          </a:pPr>
          <a:r>
            <a:rPr lang="en-US" sz="1600" kern="1200" dirty="0"/>
            <a:t>“Space permitting, students may attend a school outside their catchment area.”</a:t>
          </a:r>
          <a:endParaRPr lang="en-CA" sz="1600" kern="1200" dirty="0"/>
        </a:p>
      </dsp:txBody>
      <dsp:txXfrm>
        <a:off x="2497987" y="1573351"/>
        <a:ext cx="2117888" cy="1657675"/>
      </dsp:txXfrm>
    </dsp:sp>
    <dsp:sp modelId="{BBDDA2D7-0E74-4032-8766-EF0654432FD2}">
      <dsp:nvSpPr>
        <dsp:cNvPr id="0" name=""/>
        <dsp:cNvSpPr/>
      </dsp:nvSpPr>
      <dsp:spPr>
        <a:xfrm>
          <a:off x="4986506" y="336715"/>
          <a:ext cx="741261" cy="5985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693E3-2E07-4691-8388-2C76A5B7397C}">
      <dsp:nvSpPr>
        <dsp:cNvPr id="0" name=""/>
        <dsp:cNvSpPr/>
      </dsp:nvSpPr>
      <dsp:spPr>
        <a:xfrm>
          <a:off x="4986506" y="1056123"/>
          <a:ext cx="2117888" cy="37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CA" sz="1600" b="1" kern="1200" dirty="0">
              <a:solidFill>
                <a:schemeClr val="tx1"/>
              </a:solidFill>
              <a:hlinkClick xmlns:r="http://schemas.openxmlformats.org/officeDocument/2006/relationships" r:id="rId9"/>
            </a:rPr>
            <a:t>Long Range Facility Plan</a:t>
          </a:r>
          <a:endParaRPr lang="en-CA" sz="1600" b="1" kern="1200" dirty="0">
            <a:solidFill>
              <a:schemeClr val="tx1"/>
            </a:solidFill>
          </a:endParaRPr>
        </a:p>
      </dsp:txBody>
      <dsp:txXfrm>
        <a:off x="4986506" y="1056123"/>
        <a:ext cx="2117888" cy="377140"/>
      </dsp:txXfrm>
    </dsp:sp>
    <dsp:sp modelId="{1B22451D-5FE4-4547-B3CC-E37FAF215DC2}">
      <dsp:nvSpPr>
        <dsp:cNvPr id="0" name=""/>
        <dsp:cNvSpPr/>
      </dsp:nvSpPr>
      <dsp:spPr>
        <a:xfrm>
          <a:off x="4986506" y="1573351"/>
          <a:ext cx="2117888" cy="165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Used in conjunction with </a:t>
          </a:r>
          <a:r>
            <a:rPr lang="en-US" sz="1600" b="1" kern="1200" dirty="0"/>
            <a:t>Baragar software</a:t>
          </a:r>
          <a:r>
            <a:rPr lang="en-US" sz="1600" kern="1200" dirty="0"/>
            <a:t> for updated school capacity analysis and long-term school enrolment projections.</a:t>
          </a:r>
          <a:endParaRPr lang="en-CA" sz="1600" kern="1200" dirty="0"/>
        </a:p>
      </dsp:txBody>
      <dsp:txXfrm>
        <a:off x="4986506" y="1573351"/>
        <a:ext cx="2117888" cy="1657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219E7-BA6D-4C0C-8B8D-8019C0B8992B}">
      <dsp:nvSpPr>
        <dsp:cNvPr id="0" name=""/>
        <dsp:cNvSpPr/>
      </dsp:nvSpPr>
      <dsp:spPr>
        <a:xfrm>
          <a:off x="3874770" y="612"/>
          <a:ext cx="5812155" cy="771579"/>
        </a:xfrm>
        <a:prstGeom prst="rightArrow">
          <a:avLst>
            <a:gd name="adj1" fmla="val 75000"/>
            <a:gd name="adj2" fmla="val 50000"/>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CA"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Internal discussions</a:t>
          </a:r>
        </a:p>
        <a:p>
          <a:pPr marL="171450" lvl="1" indent="-171450" algn="l" defTabSz="711200">
            <a:lnSpc>
              <a:spcPct val="90000"/>
            </a:lnSpc>
            <a:spcBef>
              <a:spcPct val="0"/>
            </a:spcBef>
            <a:spcAft>
              <a:spcPct val="15000"/>
            </a:spcAft>
            <a:buChar char="•"/>
          </a:pPr>
          <a:r>
            <a:rPr lang="en-CA"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Discussion with Baragar</a:t>
          </a:r>
        </a:p>
      </dsp:txBody>
      <dsp:txXfrm>
        <a:off x="3874770" y="97059"/>
        <a:ext cx="5522813" cy="578685"/>
      </dsp:txXfrm>
    </dsp:sp>
    <dsp:sp modelId="{09D5C34A-42A8-4773-B32B-4DE48487566F}">
      <dsp:nvSpPr>
        <dsp:cNvPr id="0" name=""/>
        <dsp:cNvSpPr/>
      </dsp:nvSpPr>
      <dsp:spPr>
        <a:xfrm>
          <a:off x="0" y="612"/>
          <a:ext cx="3874770" cy="771579"/>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CA" sz="2100" kern="1200" dirty="0">
              <a:solidFill>
                <a:sysClr val="window" lastClr="FFFFFF"/>
              </a:solidFill>
              <a:latin typeface="Calibri" panose="020F0502020204030204"/>
              <a:ea typeface="+mn-ea"/>
              <a:cs typeface="+mn-cs"/>
            </a:rPr>
            <a:t>September 2024</a:t>
          </a:r>
        </a:p>
      </dsp:txBody>
      <dsp:txXfrm>
        <a:off x="37665" y="38277"/>
        <a:ext cx="3799440" cy="696249"/>
      </dsp:txXfrm>
    </dsp:sp>
    <dsp:sp modelId="{7049E7E4-7397-46A0-B042-4DEB10D78A89}">
      <dsp:nvSpPr>
        <dsp:cNvPr id="0" name=""/>
        <dsp:cNvSpPr/>
      </dsp:nvSpPr>
      <dsp:spPr>
        <a:xfrm>
          <a:off x="3874770" y="849349"/>
          <a:ext cx="5812155" cy="771579"/>
        </a:xfrm>
        <a:prstGeom prst="rightArrow">
          <a:avLst>
            <a:gd name="adj1" fmla="val 75000"/>
            <a:gd name="adj2" fmla="val 50000"/>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CA"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Board of Education initial approval of draft plan for amended catchment</a:t>
          </a:r>
        </a:p>
      </dsp:txBody>
      <dsp:txXfrm>
        <a:off x="3874770" y="945796"/>
        <a:ext cx="5522813" cy="578685"/>
      </dsp:txXfrm>
    </dsp:sp>
    <dsp:sp modelId="{17C31595-4CE7-473F-B976-4F74B10793BC}">
      <dsp:nvSpPr>
        <dsp:cNvPr id="0" name=""/>
        <dsp:cNvSpPr/>
      </dsp:nvSpPr>
      <dsp:spPr>
        <a:xfrm>
          <a:off x="0" y="849349"/>
          <a:ext cx="3874770" cy="771579"/>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CA" sz="2100" kern="1200" dirty="0">
              <a:solidFill>
                <a:sysClr val="window" lastClr="FFFFFF"/>
              </a:solidFill>
              <a:latin typeface="Calibri" panose="020F0502020204030204"/>
              <a:ea typeface="+mn-ea"/>
              <a:cs typeface="+mn-cs"/>
            </a:rPr>
            <a:t>October 2024</a:t>
          </a:r>
        </a:p>
      </dsp:txBody>
      <dsp:txXfrm>
        <a:off x="37665" y="887014"/>
        <a:ext cx="3799440" cy="696249"/>
      </dsp:txXfrm>
    </dsp:sp>
    <dsp:sp modelId="{A433AF4B-7048-400A-8338-693C0671583F}">
      <dsp:nvSpPr>
        <dsp:cNvPr id="0" name=""/>
        <dsp:cNvSpPr/>
      </dsp:nvSpPr>
      <dsp:spPr>
        <a:xfrm>
          <a:off x="3874770" y="1698087"/>
          <a:ext cx="5812155" cy="771579"/>
        </a:xfrm>
        <a:prstGeom prst="rightArrow">
          <a:avLst>
            <a:gd name="adj1" fmla="val 75000"/>
            <a:gd name="adj2" fmla="val 50000"/>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CA"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Host public information meeting</a:t>
          </a:r>
        </a:p>
      </dsp:txBody>
      <dsp:txXfrm>
        <a:off x="3874770" y="1794534"/>
        <a:ext cx="5522813" cy="578685"/>
      </dsp:txXfrm>
    </dsp:sp>
    <dsp:sp modelId="{D69E15F3-BC5B-47A0-A272-AB8A4F6537DD}">
      <dsp:nvSpPr>
        <dsp:cNvPr id="0" name=""/>
        <dsp:cNvSpPr/>
      </dsp:nvSpPr>
      <dsp:spPr>
        <a:xfrm>
          <a:off x="0" y="1698087"/>
          <a:ext cx="3874770" cy="771579"/>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CA" sz="2100" kern="1200" dirty="0">
              <a:solidFill>
                <a:sysClr val="window" lastClr="FFFFFF"/>
              </a:solidFill>
              <a:latin typeface="Calibri" panose="020F0502020204030204"/>
              <a:ea typeface="+mn-ea"/>
              <a:cs typeface="+mn-cs"/>
            </a:rPr>
            <a:t>November 2024</a:t>
          </a:r>
        </a:p>
      </dsp:txBody>
      <dsp:txXfrm>
        <a:off x="37665" y="1735752"/>
        <a:ext cx="3799440" cy="696249"/>
      </dsp:txXfrm>
    </dsp:sp>
    <dsp:sp modelId="{3D0D4268-FEC7-4618-9BAF-AE1A7033C75B}">
      <dsp:nvSpPr>
        <dsp:cNvPr id="0" name=""/>
        <dsp:cNvSpPr/>
      </dsp:nvSpPr>
      <dsp:spPr>
        <a:xfrm>
          <a:off x="3874770" y="2546824"/>
          <a:ext cx="5812155" cy="771579"/>
        </a:xfrm>
        <a:prstGeom prst="rightArrow">
          <a:avLst>
            <a:gd name="adj1" fmla="val 75000"/>
            <a:gd name="adj2" fmla="val 50000"/>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CA"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Report back from public information nights to the Board of Education for additional discussion</a:t>
          </a:r>
        </a:p>
      </dsp:txBody>
      <dsp:txXfrm>
        <a:off x="3874770" y="2643271"/>
        <a:ext cx="5522813" cy="578685"/>
      </dsp:txXfrm>
    </dsp:sp>
    <dsp:sp modelId="{017F1A9B-237B-48D6-8DC5-2F923B892020}">
      <dsp:nvSpPr>
        <dsp:cNvPr id="0" name=""/>
        <dsp:cNvSpPr/>
      </dsp:nvSpPr>
      <dsp:spPr>
        <a:xfrm>
          <a:off x="0" y="2546824"/>
          <a:ext cx="3874770" cy="771579"/>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CA" sz="2100" kern="1200" dirty="0">
              <a:solidFill>
                <a:sysClr val="window" lastClr="FFFFFF"/>
              </a:solidFill>
              <a:latin typeface="Calibri" panose="020F0502020204030204"/>
              <a:ea typeface="+mn-ea"/>
              <a:cs typeface="+mn-cs"/>
            </a:rPr>
            <a:t>December 2024</a:t>
          </a:r>
        </a:p>
      </dsp:txBody>
      <dsp:txXfrm>
        <a:off x="37665" y="2584489"/>
        <a:ext cx="3799440" cy="696249"/>
      </dsp:txXfrm>
    </dsp:sp>
    <dsp:sp modelId="{1B4DA8A8-9902-4AAA-87C6-6055F445D565}">
      <dsp:nvSpPr>
        <dsp:cNvPr id="0" name=""/>
        <dsp:cNvSpPr/>
      </dsp:nvSpPr>
      <dsp:spPr>
        <a:xfrm>
          <a:off x="3874770" y="3395562"/>
          <a:ext cx="5812155" cy="771579"/>
        </a:xfrm>
        <a:prstGeom prst="rightArrow">
          <a:avLst>
            <a:gd name="adj1" fmla="val 75000"/>
            <a:gd name="adj2" fmla="val 50000"/>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CA"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Additional public consultation, if necessary</a:t>
          </a:r>
        </a:p>
      </dsp:txBody>
      <dsp:txXfrm>
        <a:off x="3874770" y="3492009"/>
        <a:ext cx="5522813" cy="578685"/>
      </dsp:txXfrm>
    </dsp:sp>
    <dsp:sp modelId="{038A7888-266C-4673-9E01-6F2951775D1F}">
      <dsp:nvSpPr>
        <dsp:cNvPr id="0" name=""/>
        <dsp:cNvSpPr/>
      </dsp:nvSpPr>
      <dsp:spPr>
        <a:xfrm>
          <a:off x="0" y="3395562"/>
          <a:ext cx="3874770" cy="771579"/>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CA" sz="2100" kern="1200" dirty="0">
              <a:solidFill>
                <a:sysClr val="window" lastClr="FFFFFF"/>
              </a:solidFill>
              <a:latin typeface="Calibri" panose="020F0502020204030204"/>
              <a:ea typeface="+mn-ea"/>
              <a:cs typeface="+mn-cs"/>
            </a:rPr>
            <a:t>January 2025</a:t>
          </a:r>
        </a:p>
      </dsp:txBody>
      <dsp:txXfrm>
        <a:off x="37665" y="3433227"/>
        <a:ext cx="3799440" cy="696249"/>
      </dsp:txXfrm>
    </dsp:sp>
    <dsp:sp modelId="{728245C4-2D13-411C-8A1F-3219E4D59CEF}">
      <dsp:nvSpPr>
        <dsp:cNvPr id="0" name=""/>
        <dsp:cNvSpPr/>
      </dsp:nvSpPr>
      <dsp:spPr>
        <a:xfrm>
          <a:off x="3874770" y="4244300"/>
          <a:ext cx="5812155" cy="771579"/>
        </a:xfrm>
        <a:prstGeom prst="rightArrow">
          <a:avLst>
            <a:gd name="adj1" fmla="val 75000"/>
            <a:gd name="adj2" fmla="val 50000"/>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Regular Board Meeting for final approval and adoption of new boundary catchment areas</a:t>
          </a:r>
          <a:endParaRPr lang="en-CA"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3874770" y="4340747"/>
        <a:ext cx="5522813" cy="578685"/>
      </dsp:txXfrm>
    </dsp:sp>
    <dsp:sp modelId="{A2DB473D-214B-4898-90F0-D3DEE12EB806}">
      <dsp:nvSpPr>
        <dsp:cNvPr id="0" name=""/>
        <dsp:cNvSpPr/>
      </dsp:nvSpPr>
      <dsp:spPr>
        <a:xfrm>
          <a:off x="0" y="4244300"/>
          <a:ext cx="3874770" cy="771579"/>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CA" sz="2100" kern="1200" dirty="0">
              <a:solidFill>
                <a:sysClr val="window" lastClr="FFFFFF"/>
              </a:solidFill>
              <a:latin typeface="Calibri" panose="020F0502020204030204"/>
              <a:ea typeface="+mn-ea"/>
              <a:cs typeface="+mn-cs"/>
            </a:rPr>
            <a:t>Early 2025 Regular Board Meeting</a:t>
          </a:r>
        </a:p>
      </dsp:txBody>
      <dsp:txXfrm>
        <a:off x="37665" y="4281965"/>
        <a:ext cx="3799440" cy="69624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7CBDAF-1143-CB0A-9CDA-2CB5540FD523}"/>
              </a:ext>
            </a:extLst>
          </p:cNvPr>
          <p:cNvSpPr>
            <a:spLocks noGrp="1"/>
          </p:cNvSpPr>
          <p:nvPr>
            <p:ph type="hdr" sz="quarter"/>
          </p:nvPr>
        </p:nvSpPr>
        <p:spPr>
          <a:xfrm>
            <a:off x="0" y="0"/>
            <a:ext cx="3511550" cy="466725"/>
          </a:xfrm>
          <a:prstGeom prst="rect">
            <a:avLst/>
          </a:prstGeom>
        </p:spPr>
        <p:txBody>
          <a:bodyPr vert="horz" lIns="91440" tIns="45720" rIns="91440" bIns="45720" rtlCol="0"/>
          <a:lstStyle>
            <a:lvl1pPr algn="l">
              <a:defRPr sz="1200"/>
            </a:lvl1pPr>
          </a:lstStyle>
          <a:p>
            <a:r>
              <a:rPr lang="en-US">
                <a:latin typeface="Arial" panose="020B0604020202020204" pitchFamily="34" charset="0"/>
                <a:cs typeface="Arial" panose="020B0604020202020204" pitchFamily="34" charset="0"/>
              </a:rPr>
              <a:t>Amy Woodland Catchment Boundary Revisions</a:t>
            </a:r>
            <a:endParaRPr lang="en-CA"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ACB50419-EED9-6D2B-0C25-3EED8B4C07C2}"/>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58AD3330-403B-4F9C-8943-4EC9FA7D2EDF}" type="datetime1">
              <a:rPr lang="en-US" smtClean="0">
                <a:latin typeface="Arial" panose="020B0604020202020204" pitchFamily="34" charset="0"/>
                <a:cs typeface="Arial" panose="020B0604020202020204" pitchFamily="34" charset="0"/>
              </a:rPr>
              <a:t>11/28/2024</a:t>
            </a:fld>
            <a:endParaRPr lang="en-CA"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C3CDFB1-7FE4-DAF5-6F38-ADD7E9660A54}"/>
              </a:ext>
            </a:extLst>
          </p:cNvPr>
          <p:cNvSpPr>
            <a:spLocks noGrp="1"/>
          </p:cNvSpPr>
          <p:nvPr>
            <p:ph type="ftr" sz="quarter" idx="2"/>
          </p:nvPr>
        </p:nvSpPr>
        <p:spPr>
          <a:xfrm>
            <a:off x="114821" y="8842374"/>
            <a:ext cx="3043238" cy="466725"/>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F0D4DD43-46CE-065E-D37C-EE8BE4D35CC4}"/>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00A408D-3B57-4267-8584-4138EE252360}" type="slidenum">
              <a:rPr lang="en-CA" smtClean="0">
                <a:latin typeface="Arial" panose="020B0604020202020204" pitchFamily="34" charset="0"/>
                <a:cs typeface="Arial" panose="020B0604020202020204" pitchFamily="34" charset="0"/>
              </a:rPr>
              <a:t>‹#›</a:t>
            </a:fld>
            <a:endParaRPr lang="en-CA"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3A8E3FF-5980-61C6-6F18-1C4EB7FA2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7" y="8898184"/>
            <a:ext cx="355106" cy="355106"/>
          </a:xfrm>
          <a:prstGeom prst="rect">
            <a:avLst/>
          </a:prstGeom>
        </p:spPr>
      </p:pic>
      <p:pic>
        <p:nvPicPr>
          <p:cNvPr id="9" name="Picture 8">
            <a:extLst>
              <a:ext uri="{FF2B5EF4-FFF2-40B4-BE49-F238E27FC236}">
                <a16:creationId xmlns:a16="http://schemas.microsoft.com/office/drawing/2014/main" id="{8005D132-D64B-88AB-EB90-AF3D56BC8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599" y="8842375"/>
            <a:ext cx="451841" cy="466726"/>
          </a:xfrm>
          <a:prstGeom prst="rect">
            <a:avLst/>
          </a:prstGeom>
        </p:spPr>
      </p:pic>
    </p:spTree>
    <p:extLst>
      <p:ext uri="{BB962C8B-B14F-4D97-AF65-F5344CB8AC3E}">
        <p14:creationId xmlns:p14="http://schemas.microsoft.com/office/powerpoint/2010/main" val="129406393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r>
              <a:rPr lang="en-US"/>
              <a:t>Amy Woodland Catchment Boundary Revisions</a:t>
            </a:r>
            <a:endParaRPr lang="en-CA"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C5C92142-AA92-417E-8200-B8A8DC6E1067}" type="datetime1">
              <a:rPr lang="en-US" smtClean="0"/>
              <a:t>11/28/2024</a:t>
            </a:fld>
            <a:endParaRPr lang="en-CA"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0DDFE0F-00C4-4C78-A258-8E151D3EDA54}" type="slidenum">
              <a:rPr lang="en-CA" smtClean="0"/>
              <a:t>‹#›</a:t>
            </a:fld>
            <a:endParaRPr lang="en-CA" dirty="0"/>
          </a:p>
        </p:txBody>
      </p:sp>
    </p:spTree>
    <p:extLst>
      <p:ext uri="{BB962C8B-B14F-4D97-AF65-F5344CB8AC3E}">
        <p14:creationId xmlns:p14="http://schemas.microsoft.com/office/powerpoint/2010/main" val="212696605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DB0C-5411-F11B-A5F8-CB24D75260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D223622-6E81-76B3-6314-85B2A4632C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E83DEAE-4B6D-AE07-674F-83C391D13381}"/>
              </a:ext>
            </a:extLst>
          </p:cNvPr>
          <p:cNvSpPr>
            <a:spLocks noGrp="1"/>
          </p:cNvSpPr>
          <p:nvPr>
            <p:ph type="dt" sz="half" idx="10"/>
          </p:nvPr>
        </p:nvSpPr>
        <p:spPr/>
        <p:txBody>
          <a:bodyPr/>
          <a:lstStyle/>
          <a:p>
            <a:fld id="{5EF60507-9754-4D41-9A5D-976E33E396B2}" type="datetimeFigureOut">
              <a:rPr lang="en-CA" smtClean="0"/>
              <a:t>2024-11-28</a:t>
            </a:fld>
            <a:endParaRPr lang="en-CA" dirty="0"/>
          </a:p>
        </p:txBody>
      </p:sp>
      <p:sp>
        <p:nvSpPr>
          <p:cNvPr id="5" name="Footer Placeholder 4">
            <a:extLst>
              <a:ext uri="{FF2B5EF4-FFF2-40B4-BE49-F238E27FC236}">
                <a16:creationId xmlns:a16="http://schemas.microsoft.com/office/drawing/2014/main" id="{904CC0FA-5794-AD67-A7BC-E9946B96309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C8F90B1-F17E-8EFA-B8E4-654C442FDED1}"/>
              </a:ext>
            </a:extLst>
          </p:cNvPr>
          <p:cNvSpPr>
            <a:spLocks noGrp="1"/>
          </p:cNvSpPr>
          <p:nvPr>
            <p:ph type="sldNum" sz="quarter" idx="12"/>
          </p:nvPr>
        </p:nvSpPr>
        <p:spPr/>
        <p:txBody>
          <a:bodyPr/>
          <a:lstStyle/>
          <a:p>
            <a:fld id="{A842438C-CE4E-46C1-8674-31893C856D4D}" type="slidenum">
              <a:rPr lang="en-CA" smtClean="0"/>
              <a:t>‹#›</a:t>
            </a:fld>
            <a:endParaRPr lang="en-CA" dirty="0"/>
          </a:p>
        </p:txBody>
      </p:sp>
    </p:spTree>
    <p:extLst>
      <p:ext uri="{BB962C8B-B14F-4D97-AF65-F5344CB8AC3E}">
        <p14:creationId xmlns:p14="http://schemas.microsoft.com/office/powerpoint/2010/main" val="178634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0E25-3701-43FE-F517-DDC3B7E4915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90C26DF-BFA0-4502-0D3F-4F19C23671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D4EC6C4-665A-1D50-6196-8F09E98E4B80}"/>
              </a:ext>
            </a:extLst>
          </p:cNvPr>
          <p:cNvSpPr>
            <a:spLocks noGrp="1"/>
          </p:cNvSpPr>
          <p:nvPr>
            <p:ph type="dt" sz="half" idx="10"/>
          </p:nvPr>
        </p:nvSpPr>
        <p:spPr/>
        <p:txBody>
          <a:bodyPr/>
          <a:lstStyle/>
          <a:p>
            <a:fld id="{5EF60507-9754-4D41-9A5D-976E33E396B2}" type="datetimeFigureOut">
              <a:rPr lang="en-CA" smtClean="0"/>
              <a:t>2024-11-28</a:t>
            </a:fld>
            <a:endParaRPr lang="en-CA" dirty="0"/>
          </a:p>
        </p:txBody>
      </p:sp>
      <p:sp>
        <p:nvSpPr>
          <p:cNvPr id="5" name="Footer Placeholder 4">
            <a:extLst>
              <a:ext uri="{FF2B5EF4-FFF2-40B4-BE49-F238E27FC236}">
                <a16:creationId xmlns:a16="http://schemas.microsoft.com/office/drawing/2014/main" id="{D5E48C6B-8A97-70BB-0FFF-D730928139F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F6034B8-0AC0-5F07-618E-3324CCAA7496}"/>
              </a:ext>
            </a:extLst>
          </p:cNvPr>
          <p:cNvSpPr>
            <a:spLocks noGrp="1"/>
          </p:cNvSpPr>
          <p:nvPr>
            <p:ph type="sldNum" sz="quarter" idx="12"/>
          </p:nvPr>
        </p:nvSpPr>
        <p:spPr/>
        <p:txBody>
          <a:bodyPr/>
          <a:lstStyle/>
          <a:p>
            <a:fld id="{A842438C-CE4E-46C1-8674-31893C856D4D}" type="slidenum">
              <a:rPr lang="en-CA" smtClean="0"/>
              <a:t>‹#›</a:t>
            </a:fld>
            <a:endParaRPr lang="en-CA" dirty="0"/>
          </a:p>
        </p:txBody>
      </p:sp>
    </p:spTree>
    <p:extLst>
      <p:ext uri="{BB962C8B-B14F-4D97-AF65-F5344CB8AC3E}">
        <p14:creationId xmlns:p14="http://schemas.microsoft.com/office/powerpoint/2010/main" val="358150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689449-DD5A-8273-CD85-9C61B0A143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8D37A89-F6A2-ADA1-19CB-7EA557C097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40B282D-1FF1-ACD2-5D0D-C70AB6BAC79B}"/>
              </a:ext>
            </a:extLst>
          </p:cNvPr>
          <p:cNvSpPr>
            <a:spLocks noGrp="1"/>
          </p:cNvSpPr>
          <p:nvPr>
            <p:ph type="dt" sz="half" idx="10"/>
          </p:nvPr>
        </p:nvSpPr>
        <p:spPr/>
        <p:txBody>
          <a:bodyPr/>
          <a:lstStyle/>
          <a:p>
            <a:fld id="{5EF60507-9754-4D41-9A5D-976E33E396B2}" type="datetimeFigureOut">
              <a:rPr lang="en-CA" smtClean="0"/>
              <a:t>2024-11-28</a:t>
            </a:fld>
            <a:endParaRPr lang="en-CA" dirty="0"/>
          </a:p>
        </p:txBody>
      </p:sp>
      <p:sp>
        <p:nvSpPr>
          <p:cNvPr id="5" name="Footer Placeholder 4">
            <a:extLst>
              <a:ext uri="{FF2B5EF4-FFF2-40B4-BE49-F238E27FC236}">
                <a16:creationId xmlns:a16="http://schemas.microsoft.com/office/drawing/2014/main" id="{3C441A66-F98E-8977-B582-9AA6F7D2ADA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5DC18CFA-D4DD-5501-9891-F3F7B8FC474E}"/>
              </a:ext>
            </a:extLst>
          </p:cNvPr>
          <p:cNvSpPr>
            <a:spLocks noGrp="1"/>
          </p:cNvSpPr>
          <p:nvPr>
            <p:ph type="sldNum" sz="quarter" idx="12"/>
          </p:nvPr>
        </p:nvSpPr>
        <p:spPr/>
        <p:txBody>
          <a:bodyPr/>
          <a:lstStyle/>
          <a:p>
            <a:fld id="{A842438C-CE4E-46C1-8674-31893C856D4D}" type="slidenum">
              <a:rPr lang="en-CA" smtClean="0"/>
              <a:t>‹#›</a:t>
            </a:fld>
            <a:endParaRPr lang="en-CA" dirty="0"/>
          </a:p>
        </p:txBody>
      </p:sp>
    </p:spTree>
    <p:extLst>
      <p:ext uri="{BB962C8B-B14F-4D97-AF65-F5344CB8AC3E}">
        <p14:creationId xmlns:p14="http://schemas.microsoft.com/office/powerpoint/2010/main" val="186310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51FC-08CC-0319-CEE2-5F78D87FAE66}"/>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6F593735-14B5-2D66-5E50-C0850E387C53}"/>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512CFADF-5832-CFE4-70CD-9BD763EC9C7A}"/>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EF60507-9754-4D41-9A5D-976E33E396B2}" type="datetimeFigureOut">
              <a:rPr lang="en-CA" smtClean="0"/>
              <a:pPr/>
              <a:t>2024-11-28</a:t>
            </a:fld>
            <a:endParaRPr lang="en-CA" dirty="0"/>
          </a:p>
        </p:txBody>
      </p:sp>
      <p:sp>
        <p:nvSpPr>
          <p:cNvPr id="5" name="Footer Placeholder 4">
            <a:extLst>
              <a:ext uri="{FF2B5EF4-FFF2-40B4-BE49-F238E27FC236}">
                <a16:creationId xmlns:a16="http://schemas.microsoft.com/office/drawing/2014/main" id="{758CD4AE-8767-816D-41BF-4CDC63B1A12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CA" dirty="0"/>
          </a:p>
        </p:txBody>
      </p:sp>
      <p:sp>
        <p:nvSpPr>
          <p:cNvPr id="6" name="Slide Number Placeholder 5">
            <a:extLst>
              <a:ext uri="{FF2B5EF4-FFF2-40B4-BE49-F238E27FC236}">
                <a16:creationId xmlns:a16="http://schemas.microsoft.com/office/drawing/2014/main" id="{E9B223A3-1D66-15B3-FE0A-41E73D3FF9DA}"/>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842438C-CE4E-46C1-8674-31893C856D4D}" type="slidenum">
              <a:rPr lang="en-CA" smtClean="0"/>
              <a:pPr/>
              <a:t>‹#›</a:t>
            </a:fld>
            <a:endParaRPr lang="en-CA" dirty="0"/>
          </a:p>
        </p:txBody>
      </p:sp>
    </p:spTree>
    <p:extLst>
      <p:ext uri="{BB962C8B-B14F-4D97-AF65-F5344CB8AC3E}">
        <p14:creationId xmlns:p14="http://schemas.microsoft.com/office/powerpoint/2010/main" val="240713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5DB9-C073-1C9D-65C0-409D0F88117B}"/>
              </a:ext>
            </a:extLst>
          </p:cNvPr>
          <p:cNvSpPr>
            <a:spLocks noGrp="1"/>
          </p:cNvSpPr>
          <p:nvPr>
            <p:ph type="title"/>
          </p:nvPr>
        </p:nvSpPr>
        <p:spPr>
          <a:xfrm>
            <a:off x="831850" y="1709738"/>
            <a:ext cx="10515600" cy="2852737"/>
          </a:xfrm>
        </p:spPr>
        <p:txBody>
          <a:bodyPr anchor="b"/>
          <a:lstStyle>
            <a:lvl1pPr>
              <a:defRPr sz="6000" baseline="0">
                <a:latin typeface="Arial" panose="020B0604020202020204" pitchFamily="34" charset="0"/>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011E07F4-6223-2F4B-B0DA-F0B141727D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B0701F5-2FC1-2CC3-0F4D-3327FCA5541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EF60507-9754-4D41-9A5D-976E33E396B2}" type="datetimeFigureOut">
              <a:rPr lang="en-CA" smtClean="0"/>
              <a:pPr/>
              <a:t>2024-11-28</a:t>
            </a:fld>
            <a:endParaRPr lang="en-CA" dirty="0"/>
          </a:p>
        </p:txBody>
      </p:sp>
      <p:sp>
        <p:nvSpPr>
          <p:cNvPr id="5" name="Footer Placeholder 4">
            <a:extLst>
              <a:ext uri="{FF2B5EF4-FFF2-40B4-BE49-F238E27FC236}">
                <a16:creationId xmlns:a16="http://schemas.microsoft.com/office/drawing/2014/main" id="{3A9B58DF-E45C-FCFA-7866-C16F308AE4C3}"/>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CA" dirty="0"/>
          </a:p>
        </p:txBody>
      </p:sp>
      <p:sp>
        <p:nvSpPr>
          <p:cNvPr id="6" name="Slide Number Placeholder 5">
            <a:extLst>
              <a:ext uri="{FF2B5EF4-FFF2-40B4-BE49-F238E27FC236}">
                <a16:creationId xmlns:a16="http://schemas.microsoft.com/office/drawing/2014/main" id="{D16938CC-AB3B-F7B1-78C7-103D14EB4D7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842438C-CE4E-46C1-8674-31893C856D4D}" type="slidenum">
              <a:rPr lang="en-CA" smtClean="0"/>
              <a:pPr/>
              <a:t>‹#›</a:t>
            </a:fld>
            <a:endParaRPr lang="en-CA" dirty="0"/>
          </a:p>
        </p:txBody>
      </p:sp>
    </p:spTree>
    <p:extLst>
      <p:ext uri="{BB962C8B-B14F-4D97-AF65-F5344CB8AC3E}">
        <p14:creationId xmlns:p14="http://schemas.microsoft.com/office/powerpoint/2010/main" val="312844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F5A3E-22E2-B6E9-36FB-63BFC138025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F85685E-D5C1-8028-E91B-B1AF518C2E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C3990BC-FD5B-FA10-460F-0EB3EA148A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538B7BB-C96A-1713-C396-B99144C7C5F0}"/>
              </a:ext>
            </a:extLst>
          </p:cNvPr>
          <p:cNvSpPr>
            <a:spLocks noGrp="1"/>
          </p:cNvSpPr>
          <p:nvPr>
            <p:ph type="dt" sz="half" idx="10"/>
          </p:nvPr>
        </p:nvSpPr>
        <p:spPr/>
        <p:txBody>
          <a:bodyPr/>
          <a:lstStyle/>
          <a:p>
            <a:fld id="{5EF60507-9754-4D41-9A5D-976E33E396B2}" type="datetimeFigureOut">
              <a:rPr lang="en-CA" smtClean="0"/>
              <a:t>2024-11-28</a:t>
            </a:fld>
            <a:endParaRPr lang="en-CA" dirty="0"/>
          </a:p>
        </p:txBody>
      </p:sp>
      <p:sp>
        <p:nvSpPr>
          <p:cNvPr id="6" name="Footer Placeholder 5">
            <a:extLst>
              <a:ext uri="{FF2B5EF4-FFF2-40B4-BE49-F238E27FC236}">
                <a16:creationId xmlns:a16="http://schemas.microsoft.com/office/drawing/2014/main" id="{99007A6B-8728-E0EC-7AE2-92D7E48EF774}"/>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0D11A050-1C3E-5AE9-4723-E0C6C73583BE}"/>
              </a:ext>
            </a:extLst>
          </p:cNvPr>
          <p:cNvSpPr>
            <a:spLocks noGrp="1"/>
          </p:cNvSpPr>
          <p:nvPr>
            <p:ph type="sldNum" sz="quarter" idx="12"/>
          </p:nvPr>
        </p:nvSpPr>
        <p:spPr/>
        <p:txBody>
          <a:bodyPr/>
          <a:lstStyle/>
          <a:p>
            <a:fld id="{A842438C-CE4E-46C1-8674-31893C856D4D}" type="slidenum">
              <a:rPr lang="en-CA" smtClean="0"/>
              <a:t>‹#›</a:t>
            </a:fld>
            <a:endParaRPr lang="en-CA" dirty="0"/>
          </a:p>
        </p:txBody>
      </p:sp>
    </p:spTree>
    <p:extLst>
      <p:ext uri="{BB962C8B-B14F-4D97-AF65-F5344CB8AC3E}">
        <p14:creationId xmlns:p14="http://schemas.microsoft.com/office/powerpoint/2010/main" val="74524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E029-A246-FD6C-FCFC-0B201F515DE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29CFF6E-0172-EA4C-C68A-B37C21434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F2A5EA-22EB-FC92-6E97-2AF85D826C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4FAE49F-89EA-8C75-8324-DD338169C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439800-7CBC-F43B-F33B-ECBCD8C4A1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F9889E1-99CC-9641-F802-CFD8886BAEAD}"/>
              </a:ext>
            </a:extLst>
          </p:cNvPr>
          <p:cNvSpPr>
            <a:spLocks noGrp="1"/>
          </p:cNvSpPr>
          <p:nvPr>
            <p:ph type="dt" sz="half" idx="10"/>
          </p:nvPr>
        </p:nvSpPr>
        <p:spPr/>
        <p:txBody>
          <a:bodyPr/>
          <a:lstStyle/>
          <a:p>
            <a:fld id="{5EF60507-9754-4D41-9A5D-976E33E396B2}" type="datetimeFigureOut">
              <a:rPr lang="en-CA" smtClean="0"/>
              <a:t>2024-11-28</a:t>
            </a:fld>
            <a:endParaRPr lang="en-CA" dirty="0"/>
          </a:p>
        </p:txBody>
      </p:sp>
      <p:sp>
        <p:nvSpPr>
          <p:cNvPr id="8" name="Footer Placeholder 7">
            <a:extLst>
              <a:ext uri="{FF2B5EF4-FFF2-40B4-BE49-F238E27FC236}">
                <a16:creationId xmlns:a16="http://schemas.microsoft.com/office/drawing/2014/main" id="{942863B3-B15B-29CA-6395-47D7959F4C26}"/>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52CA9FBE-1850-4B82-FB50-7788902F30D1}"/>
              </a:ext>
            </a:extLst>
          </p:cNvPr>
          <p:cNvSpPr>
            <a:spLocks noGrp="1"/>
          </p:cNvSpPr>
          <p:nvPr>
            <p:ph type="sldNum" sz="quarter" idx="12"/>
          </p:nvPr>
        </p:nvSpPr>
        <p:spPr/>
        <p:txBody>
          <a:bodyPr/>
          <a:lstStyle/>
          <a:p>
            <a:fld id="{A842438C-CE4E-46C1-8674-31893C856D4D}" type="slidenum">
              <a:rPr lang="en-CA" smtClean="0"/>
              <a:t>‹#›</a:t>
            </a:fld>
            <a:endParaRPr lang="en-CA" dirty="0"/>
          </a:p>
        </p:txBody>
      </p:sp>
    </p:spTree>
    <p:extLst>
      <p:ext uri="{BB962C8B-B14F-4D97-AF65-F5344CB8AC3E}">
        <p14:creationId xmlns:p14="http://schemas.microsoft.com/office/powerpoint/2010/main" val="213385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C75A-775D-96B6-B196-FA4532CE066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B3585E7-3A45-9F2B-22C0-AD7C3D9B6A6E}"/>
              </a:ext>
            </a:extLst>
          </p:cNvPr>
          <p:cNvSpPr>
            <a:spLocks noGrp="1"/>
          </p:cNvSpPr>
          <p:nvPr>
            <p:ph type="dt" sz="half" idx="10"/>
          </p:nvPr>
        </p:nvSpPr>
        <p:spPr/>
        <p:txBody>
          <a:bodyPr/>
          <a:lstStyle/>
          <a:p>
            <a:fld id="{5EF60507-9754-4D41-9A5D-976E33E396B2}" type="datetimeFigureOut">
              <a:rPr lang="en-CA" smtClean="0"/>
              <a:t>2024-11-28</a:t>
            </a:fld>
            <a:endParaRPr lang="en-CA" dirty="0"/>
          </a:p>
        </p:txBody>
      </p:sp>
      <p:sp>
        <p:nvSpPr>
          <p:cNvPr id="4" name="Footer Placeholder 3">
            <a:extLst>
              <a:ext uri="{FF2B5EF4-FFF2-40B4-BE49-F238E27FC236}">
                <a16:creationId xmlns:a16="http://schemas.microsoft.com/office/drawing/2014/main" id="{019EC5C8-81DD-0A6A-7B3E-3710E7FEB18D}"/>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505A077-C813-B9E7-9D44-A15AAC28AD25}"/>
              </a:ext>
            </a:extLst>
          </p:cNvPr>
          <p:cNvSpPr>
            <a:spLocks noGrp="1"/>
          </p:cNvSpPr>
          <p:nvPr>
            <p:ph type="sldNum" sz="quarter" idx="12"/>
          </p:nvPr>
        </p:nvSpPr>
        <p:spPr/>
        <p:txBody>
          <a:bodyPr/>
          <a:lstStyle/>
          <a:p>
            <a:fld id="{A842438C-CE4E-46C1-8674-31893C856D4D}" type="slidenum">
              <a:rPr lang="en-CA" smtClean="0"/>
              <a:t>‹#›</a:t>
            </a:fld>
            <a:endParaRPr lang="en-CA" dirty="0"/>
          </a:p>
        </p:txBody>
      </p:sp>
    </p:spTree>
    <p:extLst>
      <p:ext uri="{BB962C8B-B14F-4D97-AF65-F5344CB8AC3E}">
        <p14:creationId xmlns:p14="http://schemas.microsoft.com/office/powerpoint/2010/main" val="113347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F528C-92CD-2657-6914-67D464A5E1C0}"/>
              </a:ext>
            </a:extLst>
          </p:cNvPr>
          <p:cNvSpPr>
            <a:spLocks noGrp="1"/>
          </p:cNvSpPr>
          <p:nvPr>
            <p:ph type="dt" sz="half" idx="10"/>
          </p:nvPr>
        </p:nvSpPr>
        <p:spPr/>
        <p:txBody>
          <a:bodyPr/>
          <a:lstStyle/>
          <a:p>
            <a:fld id="{5EF60507-9754-4D41-9A5D-976E33E396B2}" type="datetimeFigureOut">
              <a:rPr lang="en-CA" smtClean="0"/>
              <a:t>2024-11-28</a:t>
            </a:fld>
            <a:endParaRPr lang="en-CA" dirty="0"/>
          </a:p>
        </p:txBody>
      </p:sp>
      <p:sp>
        <p:nvSpPr>
          <p:cNvPr id="3" name="Footer Placeholder 2">
            <a:extLst>
              <a:ext uri="{FF2B5EF4-FFF2-40B4-BE49-F238E27FC236}">
                <a16:creationId xmlns:a16="http://schemas.microsoft.com/office/drawing/2014/main" id="{FFD77DF9-9315-5237-4FF2-82ADFF45C21A}"/>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5685914F-EC9C-CB42-9807-27ED218E8D4F}"/>
              </a:ext>
            </a:extLst>
          </p:cNvPr>
          <p:cNvSpPr>
            <a:spLocks noGrp="1"/>
          </p:cNvSpPr>
          <p:nvPr>
            <p:ph type="sldNum" sz="quarter" idx="12"/>
          </p:nvPr>
        </p:nvSpPr>
        <p:spPr/>
        <p:txBody>
          <a:bodyPr/>
          <a:lstStyle/>
          <a:p>
            <a:fld id="{A842438C-CE4E-46C1-8674-31893C856D4D}" type="slidenum">
              <a:rPr lang="en-CA" smtClean="0"/>
              <a:t>‹#›</a:t>
            </a:fld>
            <a:endParaRPr lang="en-CA" dirty="0"/>
          </a:p>
        </p:txBody>
      </p:sp>
    </p:spTree>
    <p:extLst>
      <p:ext uri="{BB962C8B-B14F-4D97-AF65-F5344CB8AC3E}">
        <p14:creationId xmlns:p14="http://schemas.microsoft.com/office/powerpoint/2010/main" val="216969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00D9-1588-7341-1E93-C26C1A8C8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F18D8A3-5680-1A62-E4F1-1670D84E9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F8CAE12-9FB0-5ADF-4E4A-8F572F341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8C44F-42BA-9663-5C51-3691AE0B296B}"/>
              </a:ext>
            </a:extLst>
          </p:cNvPr>
          <p:cNvSpPr>
            <a:spLocks noGrp="1"/>
          </p:cNvSpPr>
          <p:nvPr>
            <p:ph type="dt" sz="half" idx="10"/>
          </p:nvPr>
        </p:nvSpPr>
        <p:spPr/>
        <p:txBody>
          <a:bodyPr/>
          <a:lstStyle/>
          <a:p>
            <a:fld id="{5EF60507-9754-4D41-9A5D-976E33E396B2}" type="datetimeFigureOut">
              <a:rPr lang="en-CA" smtClean="0"/>
              <a:t>2024-11-28</a:t>
            </a:fld>
            <a:endParaRPr lang="en-CA" dirty="0"/>
          </a:p>
        </p:txBody>
      </p:sp>
      <p:sp>
        <p:nvSpPr>
          <p:cNvPr id="6" name="Footer Placeholder 5">
            <a:extLst>
              <a:ext uri="{FF2B5EF4-FFF2-40B4-BE49-F238E27FC236}">
                <a16:creationId xmlns:a16="http://schemas.microsoft.com/office/drawing/2014/main" id="{BAC8709F-6548-9D13-E060-A64AA6201498}"/>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E7D3BF9-1C3C-DE21-D575-A78E4CB49430}"/>
              </a:ext>
            </a:extLst>
          </p:cNvPr>
          <p:cNvSpPr>
            <a:spLocks noGrp="1"/>
          </p:cNvSpPr>
          <p:nvPr>
            <p:ph type="sldNum" sz="quarter" idx="12"/>
          </p:nvPr>
        </p:nvSpPr>
        <p:spPr/>
        <p:txBody>
          <a:bodyPr/>
          <a:lstStyle/>
          <a:p>
            <a:fld id="{A842438C-CE4E-46C1-8674-31893C856D4D}" type="slidenum">
              <a:rPr lang="en-CA" smtClean="0"/>
              <a:t>‹#›</a:t>
            </a:fld>
            <a:endParaRPr lang="en-CA" dirty="0"/>
          </a:p>
        </p:txBody>
      </p:sp>
    </p:spTree>
    <p:extLst>
      <p:ext uri="{BB962C8B-B14F-4D97-AF65-F5344CB8AC3E}">
        <p14:creationId xmlns:p14="http://schemas.microsoft.com/office/powerpoint/2010/main" val="294745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8C49-771D-2447-74D8-36EC9FB40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1813F3A-C5B4-D8BA-E51E-3D2FF948F5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29DC5C46-2275-88CE-796D-2B22287EA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DE34D-EF33-30A9-4B62-7973C51F6564}"/>
              </a:ext>
            </a:extLst>
          </p:cNvPr>
          <p:cNvSpPr>
            <a:spLocks noGrp="1"/>
          </p:cNvSpPr>
          <p:nvPr>
            <p:ph type="dt" sz="half" idx="10"/>
          </p:nvPr>
        </p:nvSpPr>
        <p:spPr/>
        <p:txBody>
          <a:bodyPr/>
          <a:lstStyle/>
          <a:p>
            <a:fld id="{5EF60507-9754-4D41-9A5D-976E33E396B2}" type="datetimeFigureOut">
              <a:rPr lang="en-CA" smtClean="0"/>
              <a:t>2024-11-28</a:t>
            </a:fld>
            <a:endParaRPr lang="en-CA" dirty="0"/>
          </a:p>
        </p:txBody>
      </p:sp>
      <p:sp>
        <p:nvSpPr>
          <p:cNvPr id="6" name="Footer Placeholder 5">
            <a:extLst>
              <a:ext uri="{FF2B5EF4-FFF2-40B4-BE49-F238E27FC236}">
                <a16:creationId xmlns:a16="http://schemas.microsoft.com/office/drawing/2014/main" id="{104B6FED-F092-7CE9-B6B5-F355AF665A3D}"/>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5F59A5A6-D6A3-1FBA-09BB-4397A1B2E167}"/>
              </a:ext>
            </a:extLst>
          </p:cNvPr>
          <p:cNvSpPr>
            <a:spLocks noGrp="1"/>
          </p:cNvSpPr>
          <p:nvPr>
            <p:ph type="sldNum" sz="quarter" idx="12"/>
          </p:nvPr>
        </p:nvSpPr>
        <p:spPr/>
        <p:txBody>
          <a:bodyPr/>
          <a:lstStyle/>
          <a:p>
            <a:fld id="{A842438C-CE4E-46C1-8674-31893C856D4D}" type="slidenum">
              <a:rPr lang="en-CA" smtClean="0"/>
              <a:t>‹#›</a:t>
            </a:fld>
            <a:endParaRPr lang="en-CA" dirty="0"/>
          </a:p>
        </p:txBody>
      </p:sp>
    </p:spTree>
    <p:extLst>
      <p:ext uri="{BB962C8B-B14F-4D97-AF65-F5344CB8AC3E}">
        <p14:creationId xmlns:p14="http://schemas.microsoft.com/office/powerpoint/2010/main" val="201338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0B1EB-188B-AB8A-5A1C-BC7385DF3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18ABEF9-55BB-E1AE-9383-29BA397D2B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975561-D447-6A00-8D0B-AE18903527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60507-9754-4D41-9A5D-976E33E396B2}" type="datetimeFigureOut">
              <a:rPr lang="en-CA" smtClean="0"/>
              <a:t>2024-11-28</a:t>
            </a:fld>
            <a:endParaRPr lang="en-CA" dirty="0"/>
          </a:p>
        </p:txBody>
      </p:sp>
      <p:sp>
        <p:nvSpPr>
          <p:cNvPr id="5" name="Footer Placeholder 4">
            <a:extLst>
              <a:ext uri="{FF2B5EF4-FFF2-40B4-BE49-F238E27FC236}">
                <a16:creationId xmlns:a16="http://schemas.microsoft.com/office/drawing/2014/main" id="{49A6E0F1-5002-CF72-6E66-34350E726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EA3D481D-9454-4FC6-109F-D00E807339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2438C-CE4E-46C1-8674-31893C856D4D}" type="slidenum">
              <a:rPr lang="en-CA" smtClean="0"/>
              <a:t>‹#›</a:t>
            </a:fld>
            <a:endParaRPr lang="en-CA" dirty="0"/>
          </a:p>
        </p:txBody>
      </p:sp>
    </p:spTree>
    <p:extLst>
      <p:ext uri="{BB962C8B-B14F-4D97-AF65-F5344CB8AC3E}">
        <p14:creationId xmlns:p14="http://schemas.microsoft.com/office/powerpoint/2010/main" val="1524741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139_FEF2023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37_D6C3E3BA.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10B3278-765F-0360-EAAE-A56A61792334}"/>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7748" b="1313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3CC41A-8F7D-5BC5-9B33-9EC3F31052D6}"/>
              </a:ext>
            </a:extLst>
          </p:cNvPr>
          <p:cNvSpPr>
            <a:spLocks noGrp="1"/>
          </p:cNvSpPr>
          <p:nvPr>
            <p:ph type="ctrTitle"/>
          </p:nvPr>
        </p:nvSpPr>
        <p:spPr>
          <a:xfrm>
            <a:off x="477981" y="1122363"/>
            <a:ext cx="6612932" cy="3204134"/>
          </a:xfrm>
        </p:spPr>
        <p:txBody>
          <a:bodyPr anchor="ctr">
            <a:normAutofit/>
          </a:bodyPr>
          <a:lstStyle/>
          <a:p>
            <a:pPr algn="l"/>
            <a:r>
              <a:rPr lang="en-CA" sz="4400" b="1" dirty="0">
                <a:latin typeface="Arial" panose="020B0604020202020204" pitchFamily="34" charset="0"/>
                <a:cs typeface="Arial" panose="020B0604020202020204" pitchFamily="34" charset="0"/>
              </a:rPr>
              <a:t>Amy Woodland Catchment Boundary Revisions</a:t>
            </a:r>
            <a:br>
              <a:rPr lang="en-CA" sz="4400" b="1" dirty="0">
                <a:latin typeface="Arial" panose="020B0604020202020204" pitchFamily="34" charset="0"/>
                <a:cs typeface="Arial" panose="020B0604020202020204" pitchFamily="34" charset="0"/>
              </a:rPr>
            </a:br>
            <a:br>
              <a:rPr lang="en-CA" sz="1800" b="1" dirty="0">
                <a:latin typeface="Arial" panose="020B0604020202020204" pitchFamily="34" charset="0"/>
                <a:cs typeface="Arial" panose="020B0604020202020204" pitchFamily="34" charset="0"/>
              </a:rPr>
            </a:br>
            <a:r>
              <a:rPr lang="en-CA" sz="1800" b="1" dirty="0">
                <a:latin typeface="Arial" panose="020B0604020202020204" pitchFamily="34" charset="0"/>
                <a:cs typeface="Arial" panose="020B0604020202020204" pitchFamily="34" charset="0"/>
              </a:rPr>
              <a:t>November 28, 2024</a:t>
            </a:r>
            <a:endParaRPr lang="en-CA" sz="44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93EA39F-8E02-4DA7-63A2-BBF57DAD5AE8}"/>
              </a:ext>
            </a:extLst>
          </p:cNvPr>
          <p:cNvSpPr>
            <a:spLocks noGrp="1"/>
          </p:cNvSpPr>
          <p:nvPr>
            <p:ph type="subTitle" idx="1"/>
          </p:nvPr>
        </p:nvSpPr>
        <p:spPr>
          <a:xfrm>
            <a:off x="477980" y="4872922"/>
            <a:ext cx="4023359" cy="1208141"/>
          </a:xfrm>
        </p:spPr>
        <p:txBody>
          <a:bodyPr>
            <a:normAutofit/>
          </a:bodyPr>
          <a:lstStyle/>
          <a:p>
            <a:pPr algn="l"/>
            <a:r>
              <a:rPr lang="en-CA" b="1" dirty="0">
                <a:latin typeface="Arial" panose="020B0604020202020204" pitchFamily="34" charset="0"/>
                <a:cs typeface="Arial" panose="020B0604020202020204" pitchFamily="34" charset="0"/>
              </a:rPr>
              <a:t>School District No. 5</a:t>
            </a:r>
          </a:p>
          <a:p>
            <a:pPr algn="l"/>
            <a:r>
              <a:rPr lang="en-CA" b="1" dirty="0">
                <a:latin typeface="Arial" panose="020B0604020202020204" pitchFamily="34" charset="0"/>
                <a:cs typeface="Arial" panose="020B0604020202020204" pitchFamily="34" charset="0"/>
              </a:rPr>
              <a:t>(Southeast Kootenay)</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4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014B65-5954-2A3D-3529-1676C52798EC}"/>
              </a:ext>
            </a:extLst>
          </p:cNvPr>
          <p:cNvSpPr>
            <a:spLocks noGrp="1"/>
          </p:cNvSpPr>
          <p:nvPr>
            <p:ph type="title"/>
          </p:nvPr>
        </p:nvSpPr>
        <p:spPr>
          <a:xfrm>
            <a:off x="549633" y="137020"/>
            <a:ext cx="11018520" cy="824155"/>
          </a:xfrm>
        </p:spPr>
        <p:txBody>
          <a:bodyPr anchor="b">
            <a:normAutofit fontScale="90000"/>
          </a:bodyPr>
          <a:lstStyle/>
          <a:p>
            <a:pPr algn="ctr"/>
            <a:r>
              <a:rPr lang="en-CA" sz="5400" b="1" dirty="0"/>
              <a:t>School Utilizations (2024/2025)</a:t>
            </a:r>
          </a:p>
        </p:txBody>
      </p:sp>
      <p:graphicFrame>
        <p:nvGraphicFramePr>
          <p:cNvPr id="3" name="Table 2">
            <a:extLst>
              <a:ext uri="{FF2B5EF4-FFF2-40B4-BE49-F238E27FC236}">
                <a16:creationId xmlns:a16="http://schemas.microsoft.com/office/drawing/2014/main" id="{29AA50AD-6A38-EDEE-F54E-C7E140D603E1}"/>
              </a:ext>
            </a:extLst>
          </p:cNvPr>
          <p:cNvGraphicFramePr>
            <a:graphicFrameLocks noGrp="1"/>
          </p:cNvGraphicFramePr>
          <p:nvPr>
            <p:extLst>
              <p:ext uri="{D42A27DB-BD31-4B8C-83A1-F6EECF244321}">
                <p14:modId xmlns:p14="http://schemas.microsoft.com/office/powerpoint/2010/main" val="3693852113"/>
              </p:ext>
            </p:extLst>
          </p:nvPr>
        </p:nvGraphicFramePr>
        <p:xfrm>
          <a:off x="759346" y="1156724"/>
          <a:ext cx="10670260" cy="5019679"/>
        </p:xfrm>
        <a:graphic>
          <a:graphicData uri="http://schemas.openxmlformats.org/drawingml/2006/table">
            <a:tbl>
              <a:tblPr firstRow="1" bandRow="1">
                <a:tableStyleId>{93296810-A885-4BE3-A3E7-6D5BEEA58F35}</a:tableStyleId>
              </a:tblPr>
              <a:tblGrid>
                <a:gridCol w="3808880">
                  <a:extLst>
                    <a:ext uri="{9D8B030D-6E8A-4147-A177-3AD203B41FA5}">
                      <a16:colId xmlns:a16="http://schemas.microsoft.com/office/drawing/2014/main" val="3408308321"/>
                    </a:ext>
                  </a:extLst>
                </a:gridCol>
                <a:gridCol w="1241293">
                  <a:extLst>
                    <a:ext uri="{9D8B030D-6E8A-4147-A177-3AD203B41FA5}">
                      <a16:colId xmlns:a16="http://schemas.microsoft.com/office/drawing/2014/main" val="1092531313"/>
                    </a:ext>
                  </a:extLst>
                </a:gridCol>
                <a:gridCol w="1918769">
                  <a:extLst>
                    <a:ext uri="{9D8B030D-6E8A-4147-A177-3AD203B41FA5}">
                      <a16:colId xmlns:a16="http://schemas.microsoft.com/office/drawing/2014/main" val="1820860850"/>
                    </a:ext>
                  </a:extLst>
                </a:gridCol>
                <a:gridCol w="1873055">
                  <a:extLst>
                    <a:ext uri="{9D8B030D-6E8A-4147-A177-3AD203B41FA5}">
                      <a16:colId xmlns:a16="http://schemas.microsoft.com/office/drawing/2014/main" val="3068165760"/>
                    </a:ext>
                  </a:extLst>
                </a:gridCol>
                <a:gridCol w="1828263">
                  <a:extLst>
                    <a:ext uri="{9D8B030D-6E8A-4147-A177-3AD203B41FA5}">
                      <a16:colId xmlns:a16="http://schemas.microsoft.com/office/drawing/2014/main" val="511809301"/>
                    </a:ext>
                  </a:extLst>
                </a:gridCol>
              </a:tblGrid>
              <a:tr h="1218469">
                <a:tc>
                  <a:txBody>
                    <a:bodyPr/>
                    <a:lstStyle/>
                    <a:p>
                      <a:pPr algn="ctr"/>
                      <a:r>
                        <a:rPr lang="en-CA" dirty="0"/>
                        <a:t>School</a:t>
                      </a:r>
                    </a:p>
                  </a:txBody>
                  <a:tcPr anchor="b">
                    <a:solidFill>
                      <a:srgbClr val="40841D"/>
                    </a:solidFill>
                  </a:tcPr>
                </a:tc>
                <a:tc>
                  <a:txBody>
                    <a:bodyPr/>
                    <a:lstStyle/>
                    <a:p>
                      <a:pPr algn="ctr"/>
                      <a:r>
                        <a:rPr lang="en-CA" dirty="0"/>
                        <a:t>Official Capacity</a:t>
                      </a:r>
                    </a:p>
                  </a:txBody>
                  <a:tcPr anchor="b">
                    <a:solidFill>
                      <a:srgbClr val="40841D"/>
                    </a:solidFill>
                  </a:tcPr>
                </a:tc>
                <a:tc>
                  <a:txBody>
                    <a:bodyPr/>
                    <a:lstStyle/>
                    <a:p>
                      <a:pPr algn="ctr"/>
                      <a:r>
                        <a:rPr lang="en-CA" dirty="0"/>
                        <a:t>Functional Capacity (Occupied by K-12 Students)</a:t>
                      </a:r>
                    </a:p>
                  </a:txBody>
                  <a:tcPr anchor="b">
                    <a:solidFill>
                      <a:srgbClr val="40841D"/>
                    </a:solidFill>
                  </a:tcPr>
                </a:tc>
                <a:tc>
                  <a:txBody>
                    <a:bodyPr/>
                    <a:lstStyle/>
                    <a:p>
                      <a:pPr algn="ctr"/>
                      <a:r>
                        <a:rPr lang="en-CA" dirty="0"/>
                        <a:t>2024/25 Enrolment</a:t>
                      </a:r>
                    </a:p>
                  </a:txBody>
                  <a:tcPr anchor="b">
                    <a:solidFill>
                      <a:srgbClr val="40841D"/>
                    </a:solidFill>
                  </a:tcPr>
                </a:tc>
                <a:tc>
                  <a:txBody>
                    <a:bodyPr/>
                    <a:lstStyle/>
                    <a:p>
                      <a:pPr algn="ctr"/>
                      <a:r>
                        <a:rPr lang="en-CA" dirty="0"/>
                        <a:t>% of Official Capacity</a:t>
                      </a:r>
                    </a:p>
                  </a:txBody>
                  <a:tcPr anchor="b">
                    <a:solidFill>
                      <a:srgbClr val="40841D"/>
                    </a:solidFill>
                  </a:tcPr>
                </a:tc>
                <a:extLst>
                  <a:ext uri="{0D108BD9-81ED-4DB2-BD59-A6C34878D82A}">
                    <a16:rowId xmlns:a16="http://schemas.microsoft.com/office/drawing/2014/main" val="1307089383"/>
                  </a:ext>
                </a:extLst>
              </a:tr>
              <a:tr h="380121">
                <a:tc>
                  <a:txBody>
                    <a:bodyPr/>
                    <a:lstStyle/>
                    <a:p>
                      <a:r>
                        <a:rPr lang="en-CA" dirty="0"/>
                        <a:t>Amy Woodland</a:t>
                      </a:r>
                    </a:p>
                  </a:txBody>
                  <a:tcPr/>
                </a:tc>
                <a:tc>
                  <a:txBody>
                    <a:bodyPr/>
                    <a:lstStyle/>
                    <a:p>
                      <a:pPr algn="ctr"/>
                      <a:r>
                        <a:rPr lang="en-CA" dirty="0"/>
                        <a:t>295</a:t>
                      </a:r>
                    </a:p>
                  </a:txBody>
                  <a:tcPr anchor="b"/>
                </a:tc>
                <a:tc>
                  <a:txBody>
                    <a:bodyPr/>
                    <a:lstStyle/>
                    <a:p>
                      <a:pPr algn="ctr"/>
                      <a:r>
                        <a:rPr lang="en-CA" dirty="0"/>
                        <a:t>273</a:t>
                      </a:r>
                    </a:p>
                  </a:txBody>
                  <a:tcPr anchor="b"/>
                </a:tc>
                <a:tc>
                  <a:txBody>
                    <a:bodyPr/>
                    <a:lstStyle/>
                    <a:p>
                      <a:pPr algn="ctr"/>
                      <a:r>
                        <a:rPr lang="en-CA" dirty="0"/>
                        <a:t>-</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0.00%</a:t>
                      </a:r>
                    </a:p>
                  </a:txBody>
                  <a:tcPr marL="9525" marR="9525" marT="9525" marB="0" anchor="ctr"/>
                </a:tc>
                <a:extLst>
                  <a:ext uri="{0D108BD9-81ED-4DB2-BD59-A6C34878D82A}">
                    <a16:rowId xmlns:a16="http://schemas.microsoft.com/office/drawing/2014/main" val="1155831063"/>
                  </a:ext>
                </a:extLst>
              </a:tr>
              <a:tr h="380121">
                <a:tc>
                  <a:txBody>
                    <a:bodyPr/>
                    <a:lstStyle/>
                    <a:p>
                      <a:r>
                        <a:rPr lang="en-CA" dirty="0"/>
                        <a:t>Gordon Terrace</a:t>
                      </a:r>
                    </a:p>
                  </a:txBody>
                  <a:tcPr/>
                </a:tc>
                <a:tc>
                  <a:txBody>
                    <a:bodyPr/>
                    <a:lstStyle/>
                    <a:p>
                      <a:pPr algn="ctr"/>
                      <a:r>
                        <a:rPr lang="en-CA" dirty="0"/>
                        <a:t>265</a:t>
                      </a:r>
                    </a:p>
                  </a:txBody>
                  <a:tcPr anchor="b"/>
                </a:tc>
                <a:tc>
                  <a:txBody>
                    <a:bodyPr/>
                    <a:lstStyle/>
                    <a:p>
                      <a:pPr algn="ctr"/>
                      <a:r>
                        <a:rPr lang="en-CA" dirty="0"/>
                        <a:t>247</a:t>
                      </a:r>
                    </a:p>
                  </a:txBody>
                  <a:tcPr anchor="b"/>
                </a:tc>
                <a:tc>
                  <a:txBody>
                    <a:bodyPr/>
                    <a:lstStyle/>
                    <a:p>
                      <a:pPr algn="ctr"/>
                      <a:r>
                        <a:rPr lang="en-CA" dirty="0"/>
                        <a:t>287.000</a:t>
                      </a:r>
                    </a:p>
                  </a:txBody>
                  <a:tcPr anchor="b"/>
                </a:tc>
                <a:tc>
                  <a:txBody>
                    <a:bodyPr/>
                    <a:lstStyle/>
                    <a:p>
                      <a:pPr algn="ctr" rtl="0" fontAlgn="ctr"/>
                      <a:r>
                        <a:rPr lang="en-US" sz="1800" b="0" i="0" u="none" strike="noStrike" dirty="0">
                          <a:solidFill>
                            <a:srgbClr val="FF0000"/>
                          </a:solidFill>
                          <a:effectLst/>
                          <a:latin typeface="Arial" panose="020B0604020202020204" pitchFamily="34" charset="0"/>
                        </a:rPr>
                        <a:t>108.30%</a:t>
                      </a:r>
                    </a:p>
                  </a:txBody>
                  <a:tcPr marL="9525" marR="9525" marT="9525" marB="0" anchor="ctr"/>
                </a:tc>
                <a:extLst>
                  <a:ext uri="{0D108BD9-81ED-4DB2-BD59-A6C34878D82A}">
                    <a16:rowId xmlns:a16="http://schemas.microsoft.com/office/drawing/2014/main" val="444760685"/>
                  </a:ext>
                </a:extLst>
              </a:tr>
              <a:tr h="380121">
                <a:tc>
                  <a:txBody>
                    <a:bodyPr/>
                    <a:lstStyle/>
                    <a:p>
                      <a:r>
                        <a:rPr lang="en-CA" dirty="0"/>
                        <a:t>Highlands</a:t>
                      </a:r>
                    </a:p>
                  </a:txBody>
                  <a:tcPr/>
                </a:tc>
                <a:tc>
                  <a:txBody>
                    <a:bodyPr/>
                    <a:lstStyle/>
                    <a:p>
                      <a:pPr algn="ctr"/>
                      <a:r>
                        <a:rPr lang="en-CA" dirty="0"/>
                        <a:t>265</a:t>
                      </a:r>
                    </a:p>
                  </a:txBody>
                  <a:tcPr anchor="b"/>
                </a:tc>
                <a:tc>
                  <a:txBody>
                    <a:bodyPr/>
                    <a:lstStyle/>
                    <a:p>
                      <a:pPr algn="ctr"/>
                      <a:r>
                        <a:rPr lang="en-CA" dirty="0"/>
                        <a:t>247</a:t>
                      </a:r>
                    </a:p>
                  </a:txBody>
                  <a:tcPr anchor="b"/>
                </a:tc>
                <a:tc>
                  <a:txBody>
                    <a:bodyPr/>
                    <a:lstStyle/>
                    <a:p>
                      <a:pPr algn="ctr"/>
                      <a:r>
                        <a:rPr lang="en-CA" dirty="0"/>
                        <a:t>255.000</a:t>
                      </a:r>
                    </a:p>
                  </a:txBody>
                  <a:tcPr anchor="b"/>
                </a:tc>
                <a:tc>
                  <a:txBody>
                    <a:bodyPr/>
                    <a:lstStyle/>
                    <a:p>
                      <a:pPr algn="ctr" rtl="0" fontAlgn="ctr"/>
                      <a:r>
                        <a:rPr lang="en-US" sz="1800" b="0" i="0" u="none" strike="noStrike" dirty="0">
                          <a:solidFill>
                            <a:schemeClr val="tx1"/>
                          </a:solidFill>
                          <a:effectLst/>
                          <a:latin typeface="Arial" panose="020B0604020202020204" pitchFamily="34" charset="0"/>
                        </a:rPr>
                        <a:t>96.23%</a:t>
                      </a:r>
                    </a:p>
                  </a:txBody>
                  <a:tcPr marL="9525" marR="9525" marT="9525" marB="0" anchor="ctr"/>
                </a:tc>
                <a:extLst>
                  <a:ext uri="{0D108BD9-81ED-4DB2-BD59-A6C34878D82A}">
                    <a16:rowId xmlns:a16="http://schemas.microsoft.com/office/drawing/2014/main" val="2730721545"/>
                  </a:ext>
                </a:extLst>
              </a:tr>
              <a:tr h="380121">
                <a:tc>
                  <a:txBody>
                    <a:bodyPr/>
                    <a:lstStyle/>
                    <a:p>
                      <a:r>
                        <a:rPr lang="en-CA" dirty="0"/>
                        <a:t>Kootenay Orchards</a:t>
                      </a:r>
                    </a:p>
                  </a:txBody>
                  <a:tcPr/>
                </a:tc>
                <a:tc>
                  <a:txBody>
                    <a:bodyPr/>
                    <a:lstStyle/>
                    <a:p>
                      <a:pPr algn="ctr"/>
                      <a:r>
                        <a:rPr lang="en-CA" dirty="0"/>
                        <a:t>240</a:t>
                      </a:r>
                    </a:p>
                  </a:txBody>
                  <a:tcPr anchor="b"/>
                </a:tc>
                <a:tc>
                  <a:txBody>
                    <a:bodyPr/>
                    <a:lstStyle/>
                    <a:p>
                      <a:pPr algn="ctr"/>
                      <a:r>
                        <a:rPr lang="en-CA" dirty="0"/>
                        <a:t>224</a:t>
                      </a:r>
                    </a:p>
                  </a:txBody>
                  <a:tcPr anchor="b"/>
                </a:tc>
                <a:tc>
                  <a:txBody>
                    <a:bodyPr/>
                    <a:lstStyle/>
                    <a:p>
                      <a:pPr algn="ctr"/>
                      <a:r>
                        <a:rPr lang="en-CA" dirty="0"/>
                        <a:t>240.000</a:t>
                      </a:r>
                    </a:p>
                  </a:txBody>
                  <a:tcPr anchor="b"/>
                </a:tc>
                <a:tc>
                  <a:txBody>
                    <a:bodyPr/>
                    <a:lstStyle/>
                    <a:p>
                      <a:pPr algn="ctr" rtl="0" fontAlgn="ctr"/>
                      <a:r>
                        <a:rPr lang="en-US" sz="1800" b="0" i="0" u="none" strike="noStrike" dirty="0">
                          <a:solidFill>
                            <a:schemeClr val="tx1"/>
                          </a:solidFill>
                          <a:effectLst/>
                          <a:latin typeface="Arial" panose="020B0604020202020204" pitchFamily="34" charset="0"/>
                        </a:rPr>
                        <a:t>100.00%</a:t>
                      </a:r>
                    </a:p>
                  </a:txBody>
                  <a:tcPr marL="9525" marR="9525" marT="9525" marB="0" anchor="ctr"/>
                </a:tc>
                <a:extLst>
                  <a:ext uri="{0D108BD9-81ED-4DB2-BD59-A6C34878D82A}">
                    <a16:rowId xmlns:a16="http://schemas.microsoft.com/office/drawing/2014/main" val="3499279640"/>
                  </a:ext>
                </a:extLst>
              </a:tr>
              <a:tr h="380121">
                <a:tc>
                  <a:txBody>
                    <a:bodyPr/>
                    <a:lstStyle/>
                    <a:p>
                      <a:r>
                        <a:rPr lang="en-CA" dirty="0"/>
                        <a:t>Pinewood </a:t>
                      </a:r>
                    </a:p>
                  </a:txBody>
                  <a:tcPr/>
                </a:tc>
                <a:tc>
                  <a:txBody>
                    <a:bodyPr/>
                    <a:lstStyle/>
                    <a:p>
                      <a:pPr algn="ctr"/>
                      <a:r>
                        <a:rPr lang="en-CA" dirty="0"/>
                        <a:t>145</a:t>
                      </a:r>
                    </a:p>
                  </a:txBody>
                  <a:tcPr anchor="b"/>
                </a:tc>
                <a:tc>
                  <a:txBody>
                    <a:bodyPr/>
                    <a:lstStyle/>
                    <a:p>
                      <a:pPr algn="ctr"/>
                      <a:r>
                        <a:rPr lang="en-CA" dirty="0"/>
                        <a:t>135</a:t>
                      </a:r>
                    </a:p>
                  </a:txBody>
                  <a:tcPr anchor="b"/>
                </a:tc>
                <a:tc>
                  <a:txBody>
                    <a:bodyPr/>
                    <a:lstStyle/>
                    <a:p>
                      <a:pPr algn="ctr"/>
                      <a:r>
                        <a:rPr lang="en-CA" dirty="0"/>
                        <a:t>147.000</a:t>
                      </a:r>
                    </a:p>
                  </a:txBody>
                  <a:tcPr anchor="b"/>
                </a:tc>
                <a:tc>
                  <a:txBody>
                    <a:bodyPr/>
                    <a:lstStyle/>
                    <a:p>
                      <a:pPr algn="ctr" rtl="0" fontAlgn="ctr"/>
                      <a:r>
                        <a:rPr lang="en-US" sz="1800" b="0" i="0" u="none" strike="noStrike" dirty="0">
                          <a:solidFill>
                            <a:srgbClr val="FF0000"/>
                          </a:solidFill>
                          <a:effectLst/>
                          <a:latin typeface="Arial" panose="020B0604020202020204" pitchFamily="34" charset="0"/>
                        </a:rPr>
                        <a:t>101.38%</a:t>
                      </a:r>
                    </a:p>
                  </a:txBody>
                  <a:tcPr marL="9525" marR="9525" marT="9525" marB="0" anchor="ctr"/>
                </a:tc>
                <a:extLst>
                  <a:ext uri="{0D108BD9-81ED-4DB2-BD59-A6C34878D82A}">
                    <a16:rowId xmlns:a16="http://schemas.microsoft.com/office/drawing/2014/main" val="692754616"/>
                  </a:ext>
                </a:extLst>
              </a:tr>
              <a:tr h="380121">
                <a:tc>
                  <a:txBody>
                    <a:bodyPr/>
                    <a:lstStyle/>
                    <a:p>
                      <a:r>
                        <a:rPr lang="en-CA" dirty="0"/>
                        <a:t>Steeples</a:t>
                      </a:r>
                    </a:p>
                  </a:txBody>
                  <a:tcPr/>
                </a:tc>
                <a:tc>
                  <a:txBody>
                    <a:bodyPr/>
                    <a:lstStyle/>
                    <a:p>
                      <a:pPr algn="ctr"/>
                      <a:r>
                        <a:rPr lang="en-CA" dirty="0"/>
                        <a:t>240</a:t>
                      </a:r>
                    </a:p>
                  </a:txBody>
                  <a:tcPr anchor="b"/>
                </a:tc>
                <a:tc>
                  <a:txBody>
                    <a:bodyPr/>
                    <a:lstStyle/>
                    <a:p>
                      <a:pPr algn="ctr"/>
                      <a:r>
                        <a:rPr lang="en-CA" dirty="0"/>
                        <a:t>224</a:t>
                      </a:r>
                    </a:p>
                  </a:txBody>
                  <a:tcPr anchor="b"/>
                </a:tc>
                <a:tc>
                  <a:txBody>
                    <a:bodyPr/>
                    <a:lstStyle/>
                    <a:p>
                      <a:pPr algn="ctr"/>
                      <a:r>
                        <a:rPr lang="en-CA" dirty="0"/>
                        <a:t>220.000</a:t>
                      </a:r>
                    </a:p>
                  </a:txBody>
                  <a:tcPr anchor="b"/>
                </a:tc>
                <a:tc>
                  <a:txBody>
                    <a:bodyPr/>
                    <a:lstStyle/>
                    <a:p>
                      <a:pPr algn="ctr" rtl="0" fontAlgn="ctr"/>
                      <a:r>
                        <a:rPr lang="en-US" sz="1800" b="0" i="0" u="none" strike="noStrike" dirty="0">
                          <a:solidFill>
                            <a:schemeClr val="tx1"/>
                          </a:solidFill>
                          <a:effectLst/>
                          <a:latin typeface="Arial" panose="020B0604020202020204" pitchFamily="34" charset="0"/>
                        </a:rPr>
                        <a:t>91.67%</a:t>
                      </a:r>
                    </a:p>
                  </a:txBody>
                  <a:tcPr marL="9525" marR="9525" marT="9525" marB="0" anchor="ctr"/>
                </a:tc>
                <a:extLst>
                  <a:ext uri="{0D108BD9-81ED-4DB2-BD59-A6C34878D82A}">
                    <a16:rowId xmlns:a16="http://schemas.microsoft.com/office/drawing/2014/main" val="528285490"/>
                  </a:ext>
                </a:extLst>
              </a:tr>
              <a:tr h="380121">
                <a:tc>
                  <a:txBody>
                    <a:bodyPr/>
                    <a:lstStyle/>
                    <a:p>
                      <a:r>
                        <a:rPr lang="en-CA" dirty="0"/>
                        <a:t>TM Roberts</a:t>
                      </a:r>
                    </a:p>
                  </a:txBody>
                  <a:tcPr/>
                </a:tc>
                <a:tc>
                  <a:txBody>
                    <a:bodyPr/>
                    <a:lstStyle/>
                    <a:p>
                      <a:pPr algn="ctr"/>
                      <a:r>
                        <a:rPr lang="en-CA" dirty="0"/>
                        <a:t>385</a:t>
                      </a:r>
                    </a:p>
                  </a:txBody>
                  <a:tcPr anchor="b"/>
                </a:tc>
                <a:tc>
                  <a:txBody>
                    <a:bodyPr/>
                    <a:lstStyle/>
                    <a:p>
                      <a:pPr algn="ctr"/>
                      <a:r>
                        <a:rPr lang="en-CA" dirty="0"/>
                        <a:t>359</a:t>
                      </a:r>
                    </a:p>
                  </a:txBody>
                  <a:tcPr anchor="b"/>
                </a:tc>
                <a:tc>
                  <a:txBody>
                    <a:bodyPr/>
                    <a:lstStyle/>
                    <a:p>
                      <a:pPr algn="ctr"/>
                      <a:r>
                        <a:rPr lang="en-CA" dirty="0"/>
                        <a:t>349.000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90.65%</a:t>
                      </a:r>
                    </a:p>
                  </a:txBody>
                  <a:tcPr marL="9525" marR="9525" marT="9525" marB="0" anchor="ctr"/>
                </a:tc>
                <a:extLst>
                  <a:ext uri="{0D108BD9-81ED-4DB2-BD59-A6C34878D82A}">
                    <a16:rowId xmlns:a16="http://schemas.microsoft.com/office/drawing/2014/main" val="379287722"/>
                  </a:ext>
                </a:extLst>
              </a:tr>
              <a:tr h="380121">
                <a:tc>
                  <a:txBody>
                    <a:bodyPr/>
                    <a:lstStyle/>
                    <a:p>
                      <a:r>
                        <a:rPr lang="en-CA" dirty="0"/>
                        <a:t>Parkland Middle</a:t>
                      </a:r>
                    </a:p>
                  </a:txBody>
                  <a:tcPr/>
                </a:tc>
                <a:tc>
                  <a:txBody>
                    <a:bodyPr/>
                    <a:lstStyle/>
                    <a:p>
                      <a:pPr algn="ctr"/>
                      <a:r>
                        <a:rPr lang="en-CA" dirty="0"/>
                        <a:t>600</a:t>
                      </a:r>
                    </a:p>
                  </a:txBody>
                  <a:tcPr anchor="b"/>
                </a:tc>
                <a:tc>
                  <a:txBody>
                    <a:bodyPr/>
                    <a:lstStyle/>
                    <a:p>
                      <a:pPr algn="ctr"/>
                      <a:r>
                        <a:rPr lang="en-CA" dirty="0"/>
                        <a:t>600</a:t>
                      </a:r>
                    </a:p>
                  </a:txBody>
                  <a:tcPr anchor="b"/>
                </a:tc>
                <a:tc>
                  <a:txBody>
                    <a:bodyPr/>
                    <a:lstStyle/>
                    <a:p>
                      <a:pPr algn="ctr"/>
                      <a:r>
                        <a:rPr lang="en-CA" dirty="0"/>
                        <a:t>442.000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73.67%</a:t>
                      </a:r>
                    </a:p>
                  </a:txBody>
                  <a:tcPr marL="9525" marR="9525" marT="9525" marB="0" anchor="ctr"/>
                </a:tc>
                <a:extLst>
                  <a:ext uri="{0D108BD9-81ED-4DB2-BD59-A6C34878D82A}">
                    <a16:rowId xmlns:a16="http://schemas.microsoft.com/office/drawing/2014/main" val="2262100756"/>
                  </a:ext>
                </a:extLst>
              </a:tr>
              <a:tr h="380121">
                <a:tc>
                  <a:txBody>
                    <a:bodyPr/>
                    <a:lstStyle/>
                    <a:p>
                      <a:r>
                        <a:rPr lang="en-CA" dirty="0"/>
                        <a:t>Laurie Middle</a:t>
                      </a:r>
                    </a:p>
                  </a:txBody>
                  <a:tcPr/>
                </a:tc>
                <a:tc>
                  <a:txBody>
                    <a:bodyPr/>
                    <a:lstStyle/>
                    <a:p>
                      <a:pPr algn="ctr"/>
                      <a:r>
                        <a:rPr lang="en-CA" dirty="0"/>
                        <a:t>500</a:t>
                      </a:r>
                    </a:p>
                  </a:txBody>
                  <a:tcPr anchor="b"/>
                </a:tc>
                <a:tc>
                  <a:txBody>
                    <a:bodyPr/>
                    <a:lstStyle/>
                    <a:p>
                      <a:pPr algn="ctr"/>
                      <a:r>
                        <a:rPr lang="en-CA" dirty="0"/>
                        <a:t>500</a:t>
                      </a:r>
                    </a:p>
                  </a:txBody>
                  <a:tcPr anchor="b"/>
                </a:tc>
                <a:tc>
                  <a:txBody>
                    <a:bodyPr/>
                    <a:lstStyle/>
                    <a:p>
                      <a:pPr algn="ctr"/>
                      <a:r>
                        <a:rPr lang="en-CA" dirty="0"/>
                        <a:t>412.000 (42 G6)</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82.40%</a:t>
                      </a:r>
                    </a:p>
                  </a:txBody>
                  <a:tcPr marL="9525" marR="9525" marT="9525" marB="0" anchor="ctr"/>
                </a:tc>
                <a:extLst>
                  <a:ext uri="{0D108BD9-81ED-4DB2-BD59-A6C34878D82A}">
                    <a16:rowId xmlns:a16="http://schemas.microsoft.com/office/drawing/2014/main" val="2013514180"/>
                  </a:ext>
                </a:extLst>
              </a:tr>
              <a:tr h="380121">
                <a:tc>
                  <a:txBody>
                    <a:bodyPr/>
                    <a:lstStyle/>
                    <a:p>
                      <a:r>
                        <a:rPr lang="en-CA" dirty="0"/>
                        <a:t>Mount Baker</a:t>
                      </a:r>
                    </a:p>
                  </a:txBody>
                  <a:tcPr/>
                </a:tc>
                <a:tc>
                  <a:txBody>
                    <a:bodyPr/>
                    <a:lstStyle/>
                    <a:p>
                      <a:pPr algn="ctr"/>
                      <a:r>
                        <a:rPr lang="en-CA" dirty="0"/>
                        <a:t>850</a:t>
                      </a:r>
                    </a:p>
                  </a:txBody>
                  <a:tcPr anchor="b"/>
                </a:tc>
                <a:tc>
                  <a:txBody>
                    <a:bodyPr/>
                    <a:lstStyle/>
                    <a:p>
                      <a:pPr algn="ctr"/>
                      <a:r>
                        <a:rPr lang="en-CA" dirty="0"/>
                        <a:t>850</a:t>
                      </a:r>
                    </a:p>
                  </a:txBody>
                  <a:tcPr anchor="b"/>
                </a:tc>
                <a:tc>
                  <a:txBody>
                    <a:bodyPr/>
                    <a:lstStyle/>
                    <a:p>
                      <a:pPr algn="ctr"/>
                      <a:r>
                        <a:rPr lang="en-CA" dirty="0"/>
                        <a:t>889.338</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104.63%</a:t>
                      </a:r>
                    </a:p>
                  </a:txBody>
                  <a:tcPr marL="9525" marR="9525" marT="9525" marB="0" anchor="ctr"/>
                </a:tc>
                <a:extLst>
                  <a:ext uri="{0D108BD9-81ED-4DB2-BD59-A6C34878D82A}">
                    <a16:rowId xmlns:a16="http://schemas.microsoft.com/office/drawing/2014/main" val="2202831553"/>
                  </a:ext>
                </a:extLst>
              </a:tr>
            </a:tbl>
          </a:graphicData>
        </a:graphic>
      </p:graphicFrame>
      <p:sp>
        <p:nvSpPr>
          <p:cNvPr id="4" name="TextBox 3">
            <a:extLst>
              <a:ext uri="{FF2B5EF4-FFF2-40B4-BE49-F238E27FC236}">
                <a16:creationId xmlns:a16="http://schemas.microsoft.com/office/drawing/2014/main" id="{34A4F5E0-AD67-4A77-AC75-A625CD9C2D3A}"/>
              </a:ext>
            </a:extLst>
          </p:cNvPr>
          <p:cNvSpPr txBox="1"/>
          <p:nvPr/>
        </p:nvSpPr>
        <p:spPr>
          <a:xfrm>
            <a:off x="5218981" y="6507703"/>
            <a:ext cx="6326312" cy="307777"/>
          </a:xfrm>
          <a:prstGeom prst="rect">
            <a:avLst/>
          </a:prstGeom>
          <a:noFill/>
        </p:spPr>
        <p:txBody>
          <a:bodyPr wrap="square" rtlCol="0">
            <a:spAutoFit/>
          </a:bodyPr>
          <a:lstStyle/>
          <a:p>
            <a:r>
              <a:rPr lang="en-CA" sz="1400" dirty="0"/>
              <a:t>Information Source: School District No. 5 (Southeast Kootenay) Internal Data</a:t>
            </a:r>
          </a:p>
        </p:txBody>
      </p:sp>
    </p:spTree>
    <p:extLst>
      <p:ext uri="{BB962C8B-B14F-4D97-AF65-F5344CB8AC3E}">
        <p14:creationId xmlns:p14="http://schemas.microsoft.com/office/powerpoint/2010/main" val="143555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95CB8604-86EE-B468-3F68-38803360D09F}"/>
              </a:ext>
            </a:extLst>
          </p:cNvPr>
          <p:cNvSpPr>
            <a:spLocks noGrp="1"/>
          </p:cNvSpPr>
          <p:nvPr>
            <p:ph type="title"/>
          </p:nvPr>
        </p:nvSpPr>
        <p:spPr>
          <a:xfrm>
            <a:off x="5297762" y="640080"/>
            <a:ext cx="6251110" cy="3566160"/>
          </a:xfrm>
        </p:spPr>
        <p:txBody>
          <a:bodyPr vert="horz" lIns="91440" tIns="45720" rIns="91440" bIns="45720" rtlCol="0" anchor="b">
            <a:normAutofit fontScale="90000"/>
          </a:bodyPr>
          <a:lstStyle/>
          <a:p>
            <a:r>
              <a:rPr lang="en-US" sz="5400" b="1" dirty="0">
                <a:latin typeface="+mj-lt"/>
                <a:cs typeface="+mj-cs"/>
              </a:rPr>
              <a:t>Proposed Short-Term Revisions for New Kindergarten Students</a:t>
            </a:r>
          </a:p>
        </p:txBody>
      </p:sp>
      <p:pic>
        <p:nvPicPr>
          <p:cNvPr id="14" name="Picture 13">
            <a:extLst>
              <a:ext uri="{FF2B5EF4-FFF2-40B4-BE49-F238E27FC236}">
                <a16:creationId xmlns:a16="http://schemas.microsoft.com/office/drawing/2014/main" id="{1908D6F1-1547-D0F0-D2B7-7AB5DBBF3B2D}"/>
              </a:ext>
            </a:extLst>
          </p:cNvPr>
          <p:cNvPicPr>
            <a:picLocks noChangeAspect="1"/>
          </p:cNvPicPr>
          <p:nvPr/>
        </p:nvPicPr>
        <p:blipFill rotWithShape="1">
          <a:blip r:embed="rId2">
            <a:extLst>
              <a:ext uri="{28A0092B-C50C-407E-A947-70E740481C1C}">
                <a14:useLocalDpi xmlns:a14="http://schemas.microsoft.com/office/drawing/2010/main" val="0"/>
              </a:ext>
            </a:extLst>
          </a:blip>
          <a:srcRect l="26464" r="5623"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134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118FD8-018C-376D-AEF7-95C99276B1C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400" b="1" dirty="0"/>
              <a:t>Amend Existing Amy Woodland Catchment Down </a:t>
            </a:r>
            <a:br>
              <a:rPr lang="en-US" sz="3400" b="1" dirty="0"/>
            </a:br>
            <a:r>
              <a:rPr lang="en-US" sz="3400" b="1" dirty="0"/>
              <a:t>14 Avenue South</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3F6A9DA-FCB5-847F-EA61-F377C1704C59}"/>
              </a:ext>
            </a:extLst>
          </p:cNvPr>
          <p:cNvSpPr txBox="1"/>
          <p:nvPr/>
        </p:nvSpPr>
        <p:spPr>
          <a:xfrm>
            <a:off x="640080" y="2872899"/>
            <a:ext cx="4243589" cy="3320668"/>
          </a:xfrm>
          <a:prstGeom prst="rect">
            <a:avLst/>
          </a:prstGeom>
        </p:spPr>
        <p:txBody>
          <a:bodyPr vert="horz" lIns="91440" tIns="45720" rIns="91440" bIns="45720" rtlCol="0">
            <a:normAutofit/>
          </a:bodyPr>
          <a:lstStyle/>
          <a:p>
            <a:pPr lvl="0">
              <a:lnSpc>
                <a:spcPct val="90000"/>
              </a:lnSpc>
              <a:spcAft>
                <a:spcPts val="600"/>
              </a:spcAft>
            </a:pPr>
            <a:r>
              <a:rPr lang="en-US" sz="1700" dirty="0"/>
              <a:t>Proposed option for catchment boundary amendment would see the original Amy Woodland boundary amended to include 5 zones: </a:t>
            </a:r>
          </a:p>
          <a:p>
            <a:pPr lvl="0">
              <a:lnSpc>
                <a:spcPct val="90000"/>
              </a:lnSpc>
              <a:spcAft>
                <a:spcPts val="600"/>
              </a:spcAft>
            </a:pPr>
            <a:endParaRPr lang="en-US" sz="1700" dirty="0"/>
          </a:p>
          <a:p>
            <a:pPr marL="571500" lvl="0" indent="-342900">
              <a:lnSpc>
                <a:spcPct val="90000"/>
              </a:lnSpc>
              <a:spcAft>
                <a:spcPts val="600"/>
              </a:spcAft>
              <a:buFont typeface="+mj-lt"/>
              <a:buAutoNum type="arabicPeriod"/>
            </a:pPr>
            <a:r>
              <a:rPr lang="en-US" sz="1700" b="1" dirty="0"/>
              <a:t>AWES Rural to PES</a:t>
            </a:r>
          </a:p>
          <a:p>
            <a:pPr marL="571500" lvl="0" indent="-342900">
              <a:lnSpc>
                <a:spcPct val="90000"/>
              </a:lnSpc>
              <a:spcAft>
                <a:spcPts val="600"/>
              </a:spcAft>
              <a:buFont typeface="+mj-lt"/>
              <a:buAutoNum type="arabicPeriod"/>
            </a:pPr>
            <a:r>
              <a:rPr lang="en-US" sz="1700" b="1" dirty="0"/>
              <a:t>AWES East to HES</a:t>
            </a:r>
          </a:p>
          <a:p>
            <a:pPr marL="571500" lvl="0" indent="-342900">
              <a:lnSpc>
                <a:spcPct val="90000"/>
              </a:lnSpc>
              <a:spcAft>
                <a:spcPts val="600"/>
              </a:spcAft>
              <a:buFont typeface="+mj-lt"/>
              <a:buAutoNum type="arabicPeriod"/>
            </a:pPr>
            <a:r>
              <a:rPr lang="en-US" sz="1700" b="1" dirty="0"/>
              <a:t>AWES South to GTES</a:t>
            </a:r>
          </a:p>
          <a:p>
            <a:pPr marL="571500" lvl="0" indent="-342900">
              <a:lnSpc>
                <a:spcPct val="90000"/>
              </a:lnSpc>
              <a:spcAft>
                <a:spcPts val="600"/>
              </a:spcAft>
              <a:buFont typeface="+mj-lt"/>
              <a:buAutoNum type="arabicPeriod"/>
            </a:pPr>
            <a:r>
              <a:rPr lang="en-US" sz="1700" b="1" dirty="0"/>
              <a:t>AWES West to TMRES</a:t>
            </a:r>
          </a:p>
          <a:p>
            <a:pPr marL="571500" lvl="0" indent="-342900">
              <a:lnSpc>
                <a:spcPct val="90000"/>
              </a:lnSpc>
              <a:spcAft>
                <a:spcPts val="600"/>
              </a:spcAft>
              <a:buFont typeface="+mj-lt"/>
              <a:buAutoNum type="arabicPeriod"/>
            </a:pPr>
            <a:r>
              <a:rPr lang="en-US" sz="1700" b="1" dirty="0"/>
              <a:t>AWES North to SES with the East Zone divided along 14 Avenue S. </a:t>
            </a:r>
            <a:endParaRPr lang="en-US" sz="1700" dirty="0"/>
          </a:p>
        </p:txBody>
      </p:sp>
      <p:pic>
        <p:nvPicPr>
          <p:cNvPr id="4" name="Picture 3">
            <a:extLst>
              <a:ext uri="{FF2B5EF4-FFF2-40B4-BE49-F238E27FC236}">
                <a16:creationId xmlns:a16="http://schemas.microsoft.com/office/drawing/2014/main" id="{A78F1673-297C-6F03-D180-46C42BC02DB5}"/>
              </a:ext>
            </a:extLst>
          </p:cNvPr>
          <p:cNvPicPr>
            <a:picLocks noChangeAspect="1"/>
          </p:cNvPicPr>
          <p:nvPr/>
        </p:nvPicPr>
        <p:blipFill>
          <a:blip r:embed="rId2">
            <a:extLst>
              <a:ext uri="{28A0092B-C50C-407E-A947-70E740481C1C}">
                <a14:useLocalDpi xmlns:a14="http://schemas.microsoft.com/office/drawing/2010/main" val="0"/>
              </a:ext>
            </a:extLst>
          </a:blip>
          <a:srcRect l="5240" r="523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9462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0CC13C-4F7B-C25D-5F50-5FE9796C9DBB}"/>
              </a:ext>
            </a:extLst>
          </p:cNvPr>
          <p:cNvPicPr>
            <a:picLocks noChangeAspect="1"/>
          </p:cNvPicPr>
          <p:nvPr/>
        </p:nvPicPr>
        <p:blipFill>
          <a:blip r:embed="rId2">
            <a:extLst>
              <a:ext uri="{28A0092B-C50C-407E-A947-70E740481C1C}">
                <a14:useLocalDpi xmlns:a14="http://schemas.microsoft.com/office/drawing/2010/main" val="0"/>
              </a:ext>
            </a:extLst>
          </a:blip>
          <a:srcRect l="5240" r="5239"/>
          <a:stretch/>
        </p:blipFill>
        <p:spPr>
          <a:xfrm>
            <a:off x="1052423" y="10"/>
            <a:ext cx="97909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540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1D48-65C0-F9D1-A0EA-97314F671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71B68-F265-9628-023B-7DC89D8AEA8C}"/>
              </a:ext>
            </a:extLst>
          </p:cNvPr>
          <p:cNvSpPr>
            <a:spLocks noGrp="1"/>
          </p:cNvSpPr>
          <p:nvPr>
            <p:ph type="title"/>
          </p:nvPr>
        </p:nvSpPr>
        <p:spPr>
          <a:xfrm>
            <a:off x="827394" y="328917"/>
            <a:ext cx="10515600" cy="1040235"/>
          </a:xfrm>
        </p:spPr>
        <p:txBody>
          <a:bodyPr>
            <a:normAutofit fontScale="90000"/>
          </a:bodyPr>
          <a:lstStyle/>
          <a:p>
            <a:pPr algn="ctr"/>
            <a:r>
              <a:rPr lang="en-CA" sz="4000" b="1" dirty="0"/>
              <a:t>Summary of Proposed Catchment Revision Divided Along 14 Avenue S</a:t>
            </a:r>
          </a:p>
        </p:txBody>
      </p:sp>
      <p:graphicFrame>
        <p:nvGraphicFramePr>
          <p:cNvPr id="5" name="Table 5">
            <a:extLst>
              <a:ext uri="{FF2B5EF4-FFF2-40B4-BE49-F238E27FC236}">
                <a16:creationId xmlns:a16="http://schemas.microsoft.com/office/drawing/2014/main" id="{E846D445-241E-5A5C-7CB8-ABB1892BC6D5}"/>
              </a:ext>
            </a:extLst>
          </p:cNvPr>
          <p:cNvGraphicFramePr>
            <a:graphicFrameLocks noGrp="1"/>
          </p:cNvGraphicFramePr>
          <p:nvPr>
            <p:ph sz="half" idx="1"/>
            <p:extLst>
              <p:ext uri="{D42A27DB-BD31-4B8C-83A1-F6EECF244321}">
                <p14:modId xmlns:p14="http://schemas.microsoft.com/office/powerpoint/2010/main" val="808161478"/>
              </p:ext>
            </p:extLst>
          </p:nvPr>
        </p:nvGraphicFramePr>
        <p:xfrm>
          <a:off x="805782" y="1369152"/>
          <a:ext cx="10537212" cy="5316906"/>
        </p:xfrm>
        <a:graphic>
          <a:graphicData uri="http://schemas.openxmlformats.org/drawingml/2006/table">
            <a:tbl>
              <a:tblPr firstRow="1" bandRow="1">
                <a:tableStyleId>{93296810-A885-4BE3-A3E7-6D5BEEA58F35}</a:tableStyleId>
              </a:tblPr>
              <a:tblGrid>
                <a:gridCol w="1515903">
                  <a:extLst>
                    <a:ext uri="{9D8B030D-6E8A-4147-A177-3AD203B41FA5}">
                      <a16:colId xmlns:a16="http://schemas.microsoft.com/office/drawing/2014/main" val="3394718212"/>
                    </a:ext>
                  </a:extLst>
                </a:gridCol>
                <a:gridCol w="2160000">
                  <a:extLst>
                    <a:ext uri="{9D8B030D-6E8A-4147-A177-3AD203B41FA5}">
                      <a16:colId xmlns:a16="http://schemas.microsoft.com/office/drawing/2014/main" val="3039512798"/>
                    </a:ext>
                  </a:extLst>
                </a:gridCol>
                <a:gridCol w="1549572">
                  <a:extLst>
                    <a:ext uri="{9D8B030D-6E8A-4147-A177-3AD203B41FA5}">
                      <a16:colId xmlns:a16="http://schemas.microsoft.com/office/drawing/2014/main" val="2026731551"/>
                    </a:ext>
                  </a:extLst>
                </a:gridCol>
                <a:gridCol w="1122579">
                  <a:extLst>
                    <a:ext uri="{9D8B030D-6E8A-4147-A177-3AD203B41FA5}">
                      <a16:colId xmlns:a16="http://schemas.microsoft.com/office/drawing/2014/main" val="2702771680"/>
                    </a:ext>
                  </a:extLst>
                </a:gridCol>
                <a:gridCol w="1122579">
                  <a:extLst>
                    <a:ext uri="{9D8B030D-6E8A-4147-A177-3AD203B41FA5}">
                      <a16:colId xmlns:a16="http://schemas.microsoft.com/office/drawing/2014/main" val="1603036638"/>
                    </a:ext>
                  </a:extLst>
                </a:gridCol>
                <a:gridCol w="1122579">
                  <a:extLst>
                    <a:ext uri="{9D8B030D-6E8A-4147-A177-3AD203B41FA5}">
                      <a16:colId xmlns:a16="http://schemas.microsoft.com/office/drawing/2014/main" val="2540629849"/>
                    </a:ext>
                  </a:extLst>
                </a:gridCol>
                <a:gridCol w="1944000">
                  <a:extLst>
                    <a:ext uri="{9D8B030D-6E8A-4147-A177-3AD203B41FA5}">
                      <a16:colId xmlns:a16="http://schemas.microsoft.com/office/drawing/2014/main" val="1457065481"/>
                    </a:ext>
                  </a:extLst>
                </a:gridCol>
              </a:tblGrid>
              <a:tr h="1048117">
                <a:tc>
                  <a:txBody>
                    <a:bodyPr/>
                    <a:lstStyle/>
                    <a:p>
                      <a:pPr algn="ctr" fontAlgn="b"/>
                      <a:r>
                        <a:rPr lang="en-US" sz="1600" b="1" i="0" u="none" strike="noStrike" dirty="0">
                          <a:solidFill>
                            <a:schemeClr val="accent6">
                              <a:lumMod val="20000"/>
                              <a:lumOff val="80000"/>
                            </a:schemeClr>
                          </a:solidFill>
                          <a:effectLst/>
                          <a:latin typeface="+mj-lt"/>
                        </a:rPr>
                        <a:t>School</a:t>
                      </a:r>
                    </a:p>
                  </a:txBody>
                  <a:tcPr marL="45720" marR="4572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New Catchment Zone</a:t>
                      </a:r>
                    </a:p>
                  </a:txBody>
                  <a:tcPr marL="45720" marR="4572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5-year Enrolment Increase from Boundary Change</a:t>
                      </a:r>
                    </a:p>
                  </a:txBody>
                  <a:tcPr marL="45720" marR="4572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Total Expected Enrolment</a:t>
                      </a:r>
                    </a:p>
                  </a:txBody>
                  <a:tcPr marL="45720" marR="4572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Functional Capacity</a:t>
                      </a:r>
                    </a:p>
                  </a:txBody>
                  <a:tcPr marL="45720" marR="4572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Official Capacity</a:t>
                      </a:r>
                    </a:p>
                  </a:txBody>
                  <a:tcPr marL="45720" marR="4572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Comments</a:t>
                      </a:r>
                    </a:p>
                  </a:txBody>
                  <a:tcPr marL="45720" marR="45720" anchor="ctr">
                    <a:solidFill>
                      <a:srgbClr val="40841D"/>
                    </a:solidFill>
                  </a:tcPr>
                </a:tc>
                <a:extLst>
                  <a:ext uri="{0D108BD9-81ED-4DB2-BD59-A6C34878D82A}">
                    <a16:rowId xmlns:a16="http://schemas.microsoft.com/office/drawing/2014/main" val="1588893487"/>
                  </a:ext>
                </a:extLst>
              </a:tr>
              <a:tr h="529127">
                <a:tc>
                  <a:txBody>
                    <a:bodyPr/>
                    <a:lstStyle/>
                    <a:p>
                      <a:pPr algn="l" fontAlgn="ctr"/>
                      <a:r>
                        <a:rPr lang="en-US" sz="1600" b="0" i="0" u="none" strike="noStrike" dirty="0">
                          <a:solidFill>
                            <a:srgbClr val="000000"/>
                          </a:solidFill>
                          <a:effectLst/>
                          <a:latin typeface="+mj-lt"/>
                        </a:rPr>
                        <a:t>Pinewood</a:t>
                      </a:r>
                    </a:p>
                  </a:txBody>
                  <a:tcPr marL="45720" marR="45720" anchor="ctr"/>
                </a:tc>
                <a:tc>
                  <a:txBody>
                    <a:bodyPr/>
                    <a:lstStyle/>
                    <a:p>
                      <a:pPr algn="ctr" fontAlgn="ctr"/>
                      <a:r>
                        <a:rPr lang="en-US" sz="1600" b="0" i="0" u="none" strike="noStrike" dirty="0">
                          <a:solidFill>
                            <a:srgbClr val="000000"/>
                          </a:solidFill>
                          <a:effectLst/>
                          <a:latin typeface="+mj-lt"/>
                        </a:rPr>
                        <a:t>AWES Rural to PES</a:t>
                      </a:r>
                    </a:p>
                  </a:txBody>
                  <a:tcPr marL="45720" marR="45720" anchor="ctr"/>
                </a:tc>
                <a:tc>
                  <a:txBody>
                    <a:bodyPr/>
                    <a:lstStyle/>
                    <a:p>
                      <a:pPr algn="ctr" fontAlgn="ctr"/>
                      <a:r>
                        <a:rPr lang="en-US" sz="1600" b="0" i="0" u="none" strike="noStrike" dirty="0">
                          <a:solidFill>
                            <a:srgbClr val="000000"/>
                          </a:solidFill>
                          <a:effectLst/>
                          <a:latin typeface="+mj-lt"/>
                        </a:rPr>
                        <a:t>10</a:t>
                      </a:r>
                    </a:p>
                  </a:txBody>
                  <a:tcPr marL="45720" marR="45720" anchor="ctr"/>
                </a:tc>
                <a:tc>
                  <a:txBody>
                    <a:bodyPr/>
                    <a:lstStyle/>
                    <a:p>
                      <a:pPr algn="ctr" fontAlgn="ctr"/>
                      <a:r>
                        <a:rPr lang="en-US" sz="1600" b="0" i="0" u="none" strike="noStrike" dirty="0">
                          <a:solidFill>
                            <a:srgbClr val="000000"/>
                          </a:solidFill>
                          <a:effectLst/>
                          <a:latin typeface="+mj-lt"/>
                        </a:rPr>
                        <a:t>133</a:t>
                      </a:r>
                    </a:p>
                  </a:txBody>
                  <a:tcPr marL="45720" marR="45720" anchor="ctr"/>
                </a:tc>
                <a:tc>
                  <a:txBody>
                    <a:bodyPr/>
                    <a:lstStyle/>
                    <a:p>
                      <a:pPr algn="ctr" fontAlgn="ctr"/>
                      <a:r>
                        <a:rPr lang="en-US" sz="1600" b="0" i="0" u="none" strike="noStrike" dirty="0">
                          <a:solidFill>
                            <a:srgbClr val="000000"/>
                          </a:solidFill>
                          <a:effectLst/>
                          <a:latin typeface="+mj-lt"/>
                        </a:rPr>
                        <a:t>135</a:t>
                      </a:r>
                    </a:p>
                  </a:txBody>
                  <a:tcPr marL="45720" marR="4572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145</a:t>
                      </a:r>
                    </a:p>
                  </a:txBody>
                  <a:tcPr marL="45720" marR="45720" anchor="ctr"/>
                </a:tc>
                <a:tc>
                  <a:txBody>
                    <a:bodyPr/>
                    <a:lstStyle/>
                    <a:p>
                      <a:pPr algn="ctr" fontAlgn="ctr"/>
                      <a:r>
                        <a:rPr lang="en-US" sz="1400" b="0" i="0" u="none" strike="noStrike" dirty="0">
                          <a:solidFill>
                            <a:srgbClr val="000000"/>
                          </a:solidFill>
                          <a:effectLst/>
                          <a:latin typeface="+mn-lt"/>
                        </a:rPr>
                        <a:t>2 students per grade</a:t>
                      </a:r>
                    </a:p>
                  </a:txBody>
                  <a:tcPr marL="45720" marR="45720" anchor="ctr"/>
                </a:tc>
                <a:extLst>
                  <a:ext uri="{0D108BD9-81ED-4DB2-BD59-A6C34878D82A}">
                    <a16:rowId xmlns:a16="http://schemas.microsoft.com/office/drawing/2014/main" val="3271102082"/>
                  </a:ext>
                </a:extLst>
              </a:tr>
              <a:tr h="529127">
                <a:tc>
                  <a:txBody>
                    <a:bodyPr/>
                    <a:lstStyle/>
                    <a:p>
                      <a:pPr algn="l" fontAlgn="ctr"/>
                      <a:r>
                        <a:rPr lang="en-US" sz="1600" b="0" i="0" u="none" strike="noStrike" dirty="0">
                          <a:solidFill>
                            <a:srgbClr val="000000"/>
                          </a:solidFill>
                          <a:effectLst/>
                          <a:latin typeface="+mj-lt"/>
                        </a:rPr>
                        <a:t>Highlands </a:t>
                      </a:r>
                    </a:p>
                  </a:txBody>
                  <a:tcPr marL="45720" marR="45720" anchor="ctr"/>
                </a:tc>
                <a:tc>
                  <a:txBody>
                    <a:bodyPr/>
                    <a:lstStyle/>
                    <a:p>
                      <a:pPr algn="ctr" fontAlgn="ctr"/>
                      <a:r>
                        <a:rPr lang="en-US" sz="1600" b="0" i="0" u="none" strike="noStrike" dirty="0">
                          <a:solidFill>
                            <a:srgbClr val="000000"/>
                          </a:solidFill>
                          <a:effectLst/>
                          <a:latin typeface="+mj-lt"/>
                        </a:rPr>
                        <a:t>AWES East to HES</a:t>
                      </a:r>
                    </a:p>
                  </a:txBody>
                  <a:tcPr marL="45720" marR="45720" anchor="ctr"/>
                </a:tc>
                <a:tc>
                  <a:txBody>
                    <a:bodyPr/>
                    <a:lstStyle/>
                    <a:p>
                      <a:pPr algn="ctr" fontAlgn="ctr"/>
                      <a:r>
                        <a:rPr lang="en-US" sz="1600" b="0" i="0" u="none" strike="noStrike" dirty="0">
                          <a:solidFill>
                            <a:srgbClr val="000000"/>
                          </a:solidFill>
                          <a:effectLst/>
                          <a:latin typeface="+mj-lt"/>
                        </a:rPr>
                        <a:t>40</a:t>
                      </a:r>
                    </a:p>
                  </a:txBody>
                  <a:tcPr marL="45720" marR="45720" anchor="ctr"/>
                </a:tc>
                <a:tc>
                  <a:txBody>
                    <a:bodyPr/>
                    <a:lstStyle/>
                    <a:p>
                      <a:pPr algn="ctr" fontAlgn="ctr"/>
                      <a:r>
                        <a:rPr lang="en-US" sz="1600" b="0" i="0" u="none" strike="noStrike" dirty="0">
                          <a:solidFill>
                            <a:srgbClr val="000000"/>
                          </a:solidFill>
                          <a:effectLst/>
                          <a:latin typeface="+mj-lt"/>
                        </a:rPr>
                        <a:t>257</a:t>
                      </a:r>
                    </a:p>
                  </a:txBody>
                  <a:tcPr marL="45720" marR="45720" anchor="ctr"/>
                </a:tc>
                <a:tc>
                  <a:txBody>
                    <a:bodyPr/>
                    <a:lstStyle/>
                    <a:p>
                      <a:pPr algn="ctr" fontAlgn="ctr"/>
                      <a:r>
                        <a:rPr lang="en-US" sz="1600" b="0" i="0" u="none" strike="noStrike" dirty="0">
                          <a:solidFill>
                            <a:srgbClr val="000000"/>
                          </a:solidFill>
                          <a:effectLst/>
                          <a:latin typeface="+mj-lt"/>
                        </a:rPr>
                        <a:t>247</a:t>
                      </a:r>
                    </a:p>
                  </a:txBody>
                  <a:tcPr marL="45720" marR="4572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265</a:t>
                      </a:r>
                    </a:p>
                  </a:txBody>
                  <a:tcPr marL="45720" marR="45720" anchor="ctr"/>
                </a:tc>
                <a:tc>
                  <a:txBody>
                    <a:bodyPr/>
                    <a:lstStyle/>
                    <a:p>
                      <a:pPr algn="ctr" fontAlgn="ctr"/>
                      <a:r>
                        <a:rPr lang="en-US" sz="1400" b="0" i="0" u="none" strike="noStrike" dirty="0">
                          <a:solidFill>
                            <a:srgbClr val="000000"/>
                          </a:solidFill>
                          <a:effectLst/>
                          <a:latin typeface="+mn-lt"/>
                        </a:rPr>
                        <a:t>8 students per grade</a:t>
                      </a:r>
                    </a:p>
                  </a:txBody>
                  <a:tcPr marL="45720" marR="45720" anchor="ctr"/>
                </a:tc>
                <a:extLst>
                  <a:ext uri="{0D108BD9-81ED-4DB2-BD59-A6C34878D82A}">
                    <a16:rowId xmlns:a16="http://schemas.microsoft.com/office/drawing/2014/main" val="2502087165"/>
                  </a:ext>
                </a:extLst>
              </a:tr>
              <a:tr h="529127">
                <a:tc>
                  <a:txBody>
                    <a:bodyPr/>
                    <a:lstStyle/>
                    <a:p>
                      <a:pPr algn="l" fontAlgn="ctr"/>
                      <a:r>
                        <a:rPr lang="en-US" sz="1600" b="0" i="0" u="none" strike="noStrike" dirty="0">
                          <a:solidFill>
                            <a:srgbClr val="000000"/>
                          </a:solidFill>
                          <a:effectLst/>
                          <a:latin typeface="+mj-lt"/>
                        </a:rPr>
                        <a:t>Steeples</a:t>
                      </a:r>
                    </a:p>
                  </a:txBody>
                  <a:tcPr marL="45720" marR="45720" anchor="ctr"/>
                </a:tc>
                <a:tc>
                  <a:txBody>
                    <a:bodyPr/>
                    <a:lstStyle/>
                    <a:p>
                      <a:pPr algn="ctr" fontAlgn="ctr"/>
                      <a:r>
                        <a:rPr lang="en-US" sz="1600" b="0" i="0" u="none" strike="noStrike" dirty="0">
                          <a:solidFill>
                            <a:srgbClr val="000000"/>
                          </a:solidFill>
                          <a:effectLst/>
                          <a:latin typeface="+mj-lt"/>
                        </a:rPr>
                        <a:t>AWES North to SES</a:t>
                      </a:r>
                    </a:p>
                  </a:txBody>
                  <a:tcPr marL="45720" marR="45720" anchor="ctr"/>
                </a:tc>
                <a:tc>
                  <a:txBody>
                    <a:bodyPr/>
                    <a:lstStyle/>
                    <a:p>
                      <a:pPr algn="ctr" fontAlgn="ctr"/>
                      <a:r>
                        <a:rPr lang="en-US" sz="1600" b="0" i="0" u="none" strike="noStrike" dirty="0">
                          <a:solidFill>
                            <a:srgbClr val="000000"/>
                          </a:solidFill>
                          <a:effectLst/>
                          <a:latin typeface="+mj-lt"/>
                        </a:rPr>
                        <a:t>5</a:t>
                      </a:r>
                    </a:p>
                  </a:txBody>
                  <a:tcPr marL="45720" marR="45720" anchor="ctr"/>
                </a:tc>
                <a:tc>
                  <a:txBody>
                    <a:bodyPr/>
                    <a:lstStyle/>
                    <a:p>
                      <a:pPr algn="ctr" fontAlgn="ctr"/>
                      <a:r>
                        <a:rPr lang="en-US" sz="1600" b="0" i="0" u="none" strike="noStrike" dirty="0">
                          <a:solidFill>
                            <a:srgbClr val="000000"/>
                          </a:solidFill>
                          <a:effectLst/>
                          <a:latin typeface="+mj-lt"/>
                        </a:rPr>
                        <a:t>245</a:t>
                      </a:r>
                    </a:p>
                  </a:txBody>
                  <a:tcPr marL="45720" marR="45720" anchor="ctr"/>
                </a:tc>
                <a:tc>
                  <a:txBody>
                    <a:bodyPr/>
                    <a:lstStyle/>
                    <a:p>
                      <a:pPr algn="ctr" fontAlgn="ctr"/>
                      <a:r>
                        <a:rPr lang="en-US" sz="1600" b="0" i="0" u="none" strike="noStrike" dirty="0">
                          <a:solidFill>
                            <a:srgbClr val="000000"/>
                          </a:solidFill>
                          <a:effectLst/>
                          <a:latin typeface="+mj-lt"/>
                        </a:rPr>
                        <a:t>274</a:t>
                      </a:r>
                    </a:p>
                  </a:txBody>
                  <a:tcPr marL="45720" marR="4572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290</a:t>
                      </a:r>
                    </a:p>
                  </a:txBody>
                  <a:tcPr marL="45720" marR="45720" anchor="ctr"/>
                </a:tc>
                <a:tc>
                  <a:txBody>
                    <a:bodyPr/>
                    <a:lstStyle/>
                    <a:p>
                      <a:pPr algn="ctr" fontAlgn="ctr"/>
                      <a:r>
                        <a:rPr lang="en-US" sz="1400" b="0" i="0" u="none" strike="noStrike" dirty="0">
                          <a:solidFill>
                            <a:srgbClr val="000000"/>
                          </a:solidFill>
                          <a:effectLst/>
                          <a:latin typeface="+mn-lt"/>
                        </a:rPr>
                        <a:t>&lt;1 student per grade</a:t>
                      </a:r>
                    </a:p>
                    <a:p>
                      <a:pPr algn="ctr" fontAlgn="ctr"/>
                      <a:r>
                        <a:rPr lang="en-US" sz="1400" b="0" i="0" u="none" strike="noStrike" dirty="0">
                          <a:solidFill>
                            <a:srgbClr val="000000"/>
                          </a:solidFill>
                          <a:effectLst/>
                          <a:latin typeface="+mn-lt"/>
                        </a:rPr>
                        <a:t>Childcare building complete 09/2025</a:t>
                      </a:r>
                    </a:p>
                  </a:txBody>
                  <a:tcPr marL="45720" marR="45720" anchor="ctr"/>
                </a:tc>
                <a:extLst>
                  <a:ext uri="{0D108BD9-81ED-4DB2-BD59-A6C34878D82A}">
                    <a16:rowId xmlns:a16="http://schemas.microsoft.com/office/drawing/2014/main" val="993200407"/>
                  </a:ext>
                </a:extLst>
              </a:tr>
              <a:tr h="529126">
                <a:tc>
                  <a:txBody>
                    <a:bodyPr/>
                    <a:lstStyle/>
                    <a:p>
                      <a:pPr algn="l" fontAlgn="b"/>
                      <a:r>
                        <a:rPr lang="en-US" sz="1600" b="0" i="0" u="none" strike="noStrike" dirty="0">
                          <a:solidFill>
                            <a:srgbClr val="000000"/>
                          </a:solidFill>
                          <a:effectLst/>
                          <a:latin typeface="+mj-lt"/>
                        </a:rPr>
                        <a:t>TM Roberts</a:t>
                      </a:r>
                    </a:p>
                  </a:txBody>
                  <a:tcPr marL="45720" marR="45720" anchor="ctr"/>
                </a:tc>
                <a:tc>
                  <a:txBody>
                    <a:bodyPr/>
                    <a:lstStyle/>
                    <a:p>
                      <a:pPr algn="ctr" fontAlgn="b"/>
                      <a:r>
                        <a:rPr lang="en-US" sz="1600" b="0" i="0" u="none" strike="noStrike" dirty="0">
                          <a:solidFill>
                            <a:srgbClr val="000000"/>
                          </a:solidFill>
                          <a:effectLst/>
                          <a:latin typeface="+mj-lt"/>
                        </a:rPr>
                        <a:t>AWES West to TMRES</a:t>
                      </a:r>
                    </a:p>
                  </a:txBody>
                  <a:tcPr marL="45720" marR="45720" anchor="ctr"/>
                </a:tc>
                <a:tc>
                  <a:txBody>
                    <a:bodyPr/>
                    <a:lstStyle/>
                    <a:p>
                      <a:pPr algn="ctr" fontAlgn="b"/>
                      <a:r>
                        <a:rPr lang="en-US" sz="1600" b="0" i="0" u="none" strike="noStrike" dirty="0">
                          <a:solidFill>
                            <a:srgbClr val="000000"/>
                          </a:solidFill>
                          <a:effectLst/>
                          <a:latin typeface="+mj-lt"/>
                        </a:rPr>
                        <a:t>25</a:t>
                      </a:r>
                    </a:p>
                  </a:txBody>
                  <a:tcPr marL="45720" marR="45720" anchor="ctr"/>
                </a:tc>
                <a:tc>
                  <a:txBody>
                    <a:bodyPr/>
                    <a:lstStyle/>
                    <a:p>
                      <a:pPr algn="ctr" fontAlgn="b"/>
                      <a:r>
                        <a:rPr lang="en-US" sz="1600" b="0" i="0" u="none" strike="noStrike" dirty="0">
                          <a:solidFill>
                            <a:srgbClr val="000000"/>
                          </a:solidFill>
                          <a:effectLst/>
                          <a:latin typeface="+mj-lt"/>
                        </a:rPr>
                        <a:t>367</a:t>
                      </a:r>
                    </a:p>
                  </a:txBody>
                  <a:tcPr marL="45720" marR="45720" anchor="ctr"/>
                </a:tc>
                <a:tc>
                  <a:txBody>
                    <a:bodyPr/>
                    <a:lstStyle/>
                    <a:p>
                      <a:pPr algn="ctr" fontAlgn="b"/>
                      <a:r>
                        <a:rPr lang="en-US" sz="1600" b="0" i="0" u="none" strike="noStrike" dirty="0">
                          <a:solidFill>
                            <a:srgbClr val="000000"/>
                          </a:solidFill>
                          <a:effectLst/>
                          <a:latin typeface="+mj-lt"/>
                        </a:rPr>
                        <a:t>359</a:t>
                      </a:r>
                    </a:p>
                  </a:txBody>
                  <a:tcPr marL="45720" marR="4572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385</a:t>
                      </a:r>
                    </a:p>
                  </a:txBody>
                  <a:tcPr marL="45720" marR="45720" anchor="ctr"/>
                </a:tc>
                <a:tc>
                  <a:txBody>
                    <a:bodyPr/>
                    <a:lstStyle/>
                    <a:p>
                      <a:pPr algn="ctr" fontAlgn="b"/>
                      <a:r>
                        <a:rPr lang="en-US" sz="1400" b="0" i="0" u="none" strike="noStrike" dirty="0">
                          <a:solidFill>
                            <a:srgbClr val="000000"/>
                          </a:solidFill>
                          <a:effectLst/>
                          <a:latin typeface="+mn-lt"/>
                        </a:rPr>
                        <a:t>5 students per grade</a:t>
                      </a:r>
                    </a:p>
                  </a:txBody>
                  <a:tcPr marL="45720" marR="45720" anchor="ctr"/>
                </a:tc>
                <a:extLst>
                  <a:ext uri="{0D108BD9-81ED-4DB2-BD59-A6C34878D82A}">
                    <a16:rowId xmlns:a16="http://schemas.microsoft.com/office/drawing/2014/main" val="3847797457"/>
                  </a:ext>
                </a:extLst>
              </a:tr>
              <a:tr h="529126">
                <a:tc>
                  <a:txBody>
                    <a:bodyPr/>
                    <a:lstStyle/>
                    <a:p>
                      <a:pPr algn="l" fontAlgn="ctr"/>
                      <a:r>
                        <a:rPr lang="en-US" sz="1600" b="0" i="0" u="none" strike="noStrike" dirty="0">
                          <a:solidFill>
                            <a:srgbClr val="000000"/>
                          </a:solidFill>
                          <a:effectLst/>
                          <a:latin typeface="+mj-lt"/>
                        </a:rPr>
                        <a:t>Gordon Terrace</a:t>
                      </a:r>
                    </a:p>
                  </a:txBody>
                  <a:tcPr marL="45720" marR="45720" anchor="ctr"/>
                </a:tc>
                <a:tc>
                  <a:txBody>
                    <a:bodyPr/>
                    <a:lstStyle/>
                    <a:p>
                      <a:pPr algn="ctr" fontAlgn="ctr"/>
                      <a:r>
                        <a:rPr lang="en-US" sz="1600" b="0" i="0" u="none" strike="noStrike" dirty="0">
                          <a:solidFill>
                            <a:srgbClr val="000000"/>
                          </a:solidFill>
                          <a:effectLst/>
                          <a:latin typeface="+mj-lt"/>
                        </a:rPr>
                        <a:t>AWES South to GTES</a:t>
                      </a:r>
                    </a:p>
                  </a:txBody>
                  <a:tcPr marL="45720" marR="45720" anchor="ctr"/>
                </a:tc>
                <a:tc>
                  <a:txBody>
                    <a:bodyPr/>
                    <a:lstStyle/>
                    <a:p>
                      <a:pPr algn="ctr" fontAlgn="ctr"/>
                      <a:r>
                        <a:rPr lang="en-US" sz="1600" b="0" i="0" u="none" strike="noStrike" dirty="0">
                          <a:solidFill>
                            <a:srgbClr val="000000"/>
                          </a:solidFill>
                          <a:effectLst/>
                          <a:latin typeface="+mj-lt"/>
                        </a:rPr>
                        <a:t>40</a:t>
                      </a:r>
                    </a:p>
                  </a:txBody>
                  <a:tcPr marL="45720" marR="45720" anchor="ctr"/>
                </a:tc>
                <a:tc>
                  <a:txBody>
                    <a:bodyPr/>
                    <a:lstStyle/>
                    <a:p>
                      <a:pPr algn="ctr" fontAlgn="ctr"/>
                      <a:r>
                        <a:rPr lang="en-US" sz="1600" b="0" i="0" u="none" strike="noStrike" dirty="0">
                          <a:solidFill>
                            <a:srgbClr val="000000"/>
                          </a:solidFill>
                          <a:effectLst/>
                          <a:latin typeface="+mj-lt"/>
                        </a:rPr>
                        <a:t>300</a:t>
                      </a:r>
                    </a:p>
                  </a:txBody>
                  <a:tcPr marL="45720" marR="45720" anchor="ctr"/>
                </a:tc>
                <a:tc>
                  <a:txBody>
                    <a:bodyPr/>
                    <a:lstStyle/>
                    <a:p>
                      <a:pPr algn="ctr" fontAlgn="ctr"/>
                      <a:r>
                        <a:rPr lang="en-US" sz="1600" b="0" i="0" u="none" strike="noStrike" dirty="0">
                          <a:solidFill>
                            <a:srgbClr val="000000"/>
                          </a:solidFill>
                          <a:effectLst/>
                          <a:latin typeface="+mj-lt"/>
                        </a:rPr>
                        <a:t>247</a:t>
                      </a:r>
                    </a:p>
                  </a:txBody>
                  <a:tcPr marL="45720" marR="4572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265</a:t>
                      </a:r>
                    </a:p>
                  </a:txBody>
                  <a:tcPr marL="45720" marR="45720" anchor="ctr"/>
                </a:tc>
                <a:tc>
                  <a:txBody>
                    <a:bodyPr/>
                    <a:lstStyle/>
                    <a:p>
                      <a:pPr algn="ctr" fontAlgn="ctr"/>
                      <a:r>
                        <a:rPr lang="en-US" sz="1400" b="0" i="0" u="none" strike="noStrike" dirty="0">
                          <a:solidFill>
                            <a:srgbClr val="000000"/>
                          </a:solidFill>
                          <a:effectLst/>
                          <a:latin typeface="+mn-lt"/>
                        </a:rPr>
                        <a:t>8 students per grade</a:t>
                      </a:r>
                    </a:p>
                  </a:txBody>
                  <a:tcPr marL="45720" marR="45720" anchor="ctr"/>
                </a:tc>
                <a:extLst>
                  <a:ext uri="{0D108BD9-81ED-4DB2-BD59-A6C34878D82A}">
                    <a16:rowId xmlns:a16="http://schemas.microsoft.com/office/drawing/2014/main" val="2884965731"/>
                  </a:ext>
                </a:extLst>
              </a:tr>
              <a:tr h="529126">
                <a:tc>
                  <a:txBody>
                    <a:bodyPr/>
                    <a:lstStyle/>
                    <a:p>
                      <a:pPr algn="l" fontAlgn="ctr"/>
                      <a:r>
                        <a:rPr lang="en-US" sz="1600" b="0" i="0" u="none" strike="noStrike" dirty="0">
                          <a:solidFill>
                            <a:srgbClr val="000000"/>
                          </a:solidFill>
                          <a:effectLst/>
                          <a:latin typeface="+mj-lt"/>
                        </a:rPr>
                        <a:t>Kootenay Orchards</a:t>
                      </a:r>
                    </a:p>
                  </a:txBody>
                  <a:tcPr marL="45720" marR="45720" anchor="ctr"/>
                </a:tc>
                <a:tc>
                  <a:txBody>
                    <a:bodyPr/>
                    <a:lstStyle/>
                    <a:p>
                      <a:pPr algn="ctr" fontAlgn="ctr"/>
                      <a:r>
                        <a:rPr lang="en-US" sz="1600" b="0" i="0" u="none" strike="noStrike" dirty="0">
                          <a:solidFill>
                            <a:srgbClr val="000000"/>
                          </a:solidFill>
                          <a:effectLst/>
                          <a:latin typeface="+mj-lt"/>
                        </a:rPr>
                        <a:t>No change</a:t>
                      </a:r>
                    </a:p>
                  </a:txBody>
                  <a:tcPr marL="45720" marR="4572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0</a:t>
                      </a:r>
                    </a:p>
                  </a:txBody>
                  <a:tcPr marL="45720" marR="45720" anchor="ctr"/>
                </a:tc>
                <a:tc>
                  <a:txBody>
                    <a:bodyPr/>
                    <a:lstStyle/>
                    <a:p>
                      <a:pPr algn="ctr" fontAlgn="ctr"/>
                      <a:r>
                        <a:rPr lang="en-US" sz="1600" b="0" i="0" u="none" strike="noStrike" dirty="0">
                          <a:solidFill>
                            <a:srgbClr val="000000"/>
                          </a:solidFill>
                          <a:effectLst/>
                          <a:latin typeface="+mj-lt"/>
                        </a:rPr>
                        <a:t>229</a:t>
                      </a:r>
                    </a:p>
                  </a:txBody>
                  <a:tcPr marL="45720" marR="45720" anchor="ctr"/>
                </a:tc>
                <a:tc>
                  <a:txBody>
                    <a:bodyPr/>
                    <a:lstStyle/>
                    <a:p>
                      <a:pPr algn="ctr" fontAlgn="ctr"/>
                      <a:r>
                        <a:rPr lang="en-US" sz="1600" b="0" i="0" u="none" strike="noStrike" dirty="0">
                          <a:solidFill>
                            <a:srgbClr val="000000"/>
                          </a:solidFill>
                          <a:effectLst/>
                          <a:latin typeface="+mj-lt"/>
                        </a:rPr>
                        <a:t>224</a:t>
                      </a:r>
                    </a:p>
                  </a:txBody>
                  <a:tcPr marL="45720" marR="4572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240</a:t>
                      </a:r>
                    </a:p>
                  </a:txBody>
                  <a:tcPr marL="45720" marR="45720" anchor="ctr"/>
                </a:tc>
                <a:tc>
                  <a:txBody>
                    <a:bodyPr/>
                    <a:lstStyle/>
                    <a:p>
                      <a:pPr algn="ctr" fontAlgn="ctr"/>
                      <a:r>
                        <a:rPr lang="en-US" sz="1400" b="0" i="0" u="none" strike="noStrike" dirty="0">
                          <a:solidFill>
                            <a:srgbClr val="000000"/>
                          </a:solidFill>
                          <a:effectLst/>
                          <a:latin typeface="+mn-lt"/>
                        </a:rPr>
                        <a:t>No change</a:t>
                      </a:r>
                    </a:p>
                  </a:txBody>
                  <a:tcPr marL="45720" marR="45720" anchor="ctr"/>
                </a:tc>
                <a:extLst>
                  <a:ext uri="{0D108BD9-81ED-4DB2-BD59-A6C34878D82A}">
                    <a16:rowId xmlns:a16="http://schemas.microsoft.com/office/drawing/2014/main" val="245010344"/>
                  </a:ext>
                </a:extLst>
              </a:tr>
              <a:tr h="529126">
                <a:tc>
                  <a:txBody>
                    <a:bodyPr/>
                    <a:lstStyle/>
                    <a:p>
                      <a:pPr algn="l" fontAlgn="ctr"/>
                      <a:r>
                        <a:rPr lang="en-US" sz="1600" b="1" i="0" u="none" strike="noStrike" dirty="0">
                          <a:solidFill>
                            <a:srgbClr val="000000"/>
                          </a:solidFill>
                          <a:effectLst/>
                          <a:latin typeface="+mj-lt"/>
                        </a:rPr>
                        <a:t>Total</a:t>
                      </a:r>
                    </a:p>
                  </a:txBody>
                  <a:tcPr marL="45720" marR="45720" anchor="ctr"/>
                </a:tc>
                <a:tc>
                  <a:txBody>
                    <a:bodyPr/>
                    <a:lstStyle/>
                    <a:p>
                      <a:pPr algn="ctr" fontAlgn="ctr"/>
                      <a:endParaRPr lang="en-US" sz="1600" b="0" i="0" u="none" strike="noStrike" dirty="0">
                        <a:solidFill>
                          <a:srgbClr val="000000"/>
                        </a:solidFill>
                        <a:effectLst/>
                        <a:latin typeface="+mj-lt"/>
                      </a:endParaRPr>
                    </a:p>
                  </a:txBody>
                  <a:tcPr marL="45720" marR="4572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120</a:t>
                      </a:r>
                    </a:p>
                  </a:txBody>
                  <a:tcPr marL="45720" marR="45720" anchor="ctr"/>
                </a:tc>
                <a:tc>
                  <a:txBody>
                    <a:bodyPr/>
                    <a:lstStyle/>
                    <a:p>
                      <a:pPr algn="ctr" fontAlgn="ctr"/>
                      <a:r>
                        <a:rPr lang="en-US" sz="1600" b="0" i="0" u="none" strike="noStrike" dirty="0">
                          <a:solidFill>
                            <a:srgbClr val="000000"/>
                          </a:solidFill>
                          <a:effectLst/>
                          <a:latin typeface="+mj-lt"/>
                        </a:rPr>
                        <a:t>1,531</a:t>
                      </a:r>
                    </a:p>
                  </a:txBody>
                  <a:tcPr marL="45720" marR="45720" anchor="ctr"/>
                </a:tc>
                <a:tc>
                  <a:txBody>
                    <a:bodyPr/>
                    <a:lstStyle/>
                    <a:p>
                      <a:pPr algn="ctr" fontAlgn="ctr"/>
                      <a:r>
                        <a:rPr lang="en-US" sz="1600" b="0" i="0" u="none" strike="noStrike" dirty="0">
                          <a:solidFill>
                            <a:srgbClr val="000000"/>
                          </a:solidFill>
                          <a:effectLst/>
                          <a:latin typeface="+mj-lt"/>
                        </a:rPr>
                        <a:t>1,486</a:t>
                      </a:r>
                    </a:p>
                  </a:txBody>
                  <a:tcPr marL="45720" marR="45720" anchor="ctr"/>
                </a:tc>
                <a:tc>
                  <a:txBody>
                    <a:bodyPr/>
                    <a:lstStyle/>
                    <a:p>
                      <a:pPr algn="ctr" fontAlgn="ctr"/>
                      <a:r>
                        <a:rPr lang="en-US" sz="1600" b="0" i="0" u="none" strike="noStrike" dirty="0">
                          <a:solidFill>
                            <a:srgbClr val="000000"/>
                          </a:solidFill>
                          <a:effectLst/>
                          <a:latin typeface="+mj-lt"/>
                        </a:rPr>
                        <a:t>1,590</a:t>
                      </a:r>
                    </a:p>
                  </a:txBody>
                  <a:tcPr marL="45720" marR="45720" anchor="ctr"/>
                </a:tc>
                <a:tc>
                  <a:txBody>
                    <a:bodyPr/>
                    <a:lstStyle/>
                    <a:p>
                      <a:pPr algn="ctr" fontAlgn="ctr"/>
                      <a:endParaRPr lang="en-US" sz="1600" b="0" i="0" u="none" strike="noStrike" dirty="0">
                        <a:solidFill>
                          <a:srgbClr val="000000"/>
                        </a:solidFill>
                        <a:effectLst/>
                        <a:latin typeface="+mj-lt"/>
                      </a:endParaRPr>
                    </a:p>
                  </a:txBody>
                  <a:tcPr marL="45720" marR="45720" anchor="ctr"/>
                </a:tc>
                <a:extLst>
                  <a:ext uri="{0D108BD9-81ED-4DB2-BD59-A6C34878D82A}">
                    <a16:rowId xmlns:a16="http://schemas.microsoft.com/office/drawing/2014/main" val="2653244519"/>
                  </a:ext>
                </a:extLst>
              </a:tr>
            </a:tbl>
          </a:graphicData>
        </a:graphic>
      </p:graphicFrame>
    </p:spTree>
    <p:extLst>
      <p:ext uri="{BB962C8B-B14F-4D97-AF65-F5344CB8AC3E}">
        <p14:creationId xmlns:p14="http://schemas.microsoft.com/office/powerpoint/2010/main" val="339083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2485B23-A2C4-48C6-9F98-512C5CF9AEE1}"/>
              </a:ext>
            </a:extLst>
          </p:cNvPr>
          <p:cNvGraphicFramePr>
            <a:graphicFrameLocks noGrp="1"/>
          </p:cNvGraphicFramePr>
          <p:nvPr>
            <p:extLst>
              <p:ext uri="{D42A27DB-BD31-4B8C-83A1-F6EECF244321}">
                <p14:modId xmlns:p14="http://schemas.microsoft.com/office/powerpoint/2010/main" val="2524996614"/>
              </p:ext>
            </p:extLst>
          </p:nvPr>
        </p:nvGraphicFramePr>
        <p:xfrm>
          <a:off x="1761318" y="280907"/>
          <a:ext cx="8669364" cy="62961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920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118FD8-018C-376D-AEF7-95C99276B1C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400" b="1" dirty="0"/>
              <a:t>Split Existing Amy Woodland Catchment Down </a:t>
            </a:r>
            <a:br>
              <a:rPr lang="en-US" sz="3400" b="1" dirty="0"/>
            </a:br>
            <a:r>
              <a:rPr lang="en-US" sz="3400" b="1" dirty="0"/>
              <a:t>11 Avenue South</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3F6A9DA-FCB5-847F-EA61-F377C1704C59}"/>
              </a:ext>
            </a:extLst>
          </p:cNvPr>
          <p:cNvSpPr txBox="1"/>
          <p:nvPr/>
        </p:nvSpPr>
        <p:spPr>
          <a:xfrm>
            <a:off x="640080" y="2872899"/>
            <a:ext cx="4243589" cy="3320668"/>
          </a:xfrm>
          <a:prstGeom prst="rect">
            <a:avLst/>
          </a:prstGeom>
        </p:spPr>
        <p:txBody>
          <a:bodyPr vert="horz" lIns="91440" tIns="45720" rIns="91440" bIns="45720" rtlCol="0">
            <a:normAutofit/>
          </a:bodyPr>
          <a:lstStyle/>
          <a:p>
            <a:pPr lvl="0">
              <a:lnSpc>
                <a:spcPct val="90000"/>
              </a:lnSpc>
              <a:spcAft>
                <a:spcPts val="600"/>
              </a:spcAft>
            </a:pPr>
            <a:r>
              <a:rPr lang="en-US" sz="1700" dirty="0"/>
              <a:t>This proposed option for catchment boundary amendment would see the original Amy Woodland boundary amended to include 5 zones: </a:t>
            </a:r>
          </a:p>
          <a:p>
            <a:pPr lvl="0">
              <a:lnSpc>
                <a:spcPct val="90000"/>
              </a:lnSpc>
              <a:spcAft>
                <a:spcPts val="600"/>
              </a:spcAft>
            </a:pPr>
            <a:endParaRPr lang="en-US" sz="1700" dirty="0"/>
          </a:p>
          <a:p>
            <a:pPr marL="571500" lvl="0" indent="-342900">
              <a:lnSpc>
                <a:spcPct val="90000"/>
              </a:lnSpc>
              <a:spcAft>
                <a:spcPts val="600"/>
              </a:spcAft>
              <a:buFont typeface="+mj-lt"/>
              <a:buAutoNum type="arabicPeriod"/>
            </a:pPr>
            <a:r>
              <a:rPr lang="en-US" sz="1700" b="1" dirty="0"/>
              <a:t>AWES Rural to PES</a:t>
            </a:r>
          </a:p>
          <a:p>
            <a:pPr marL="571500" lvl="0" indent="-342900">
              <a:lnSpc>
                <a:spcPct val="90000"/>
              </a:lnSpc>
              <a:spcAft>
                <a:spcPts val="600"/>
              </a:spcAft>
              <a:buFont typeface="+mj-lt"/>
              <a:buAutoNum type="arabicPeriod"/>
            </a:pPr>
            <a:r>
              <a:rPr lang="en-US" sz="1700" b="1" dirty="0"/>
              <a:t>AWES East to HES</a:t>
            </a:r>
          </a:p>
          <a:p>
            <a:pPr marL="571500" lvl="0" indent="-342900">
              <a:lnSpc>
                <a:spcPct val="90000"/>
              </a:lnSpc>
              <a:spcAft>
                <a:spcPts val="600"/>
              </a:spcAft>
              <a:buFont typeface="+mj-lt"/>
              <a:buAutoNum type="arabicPeriod"/>
            </a:pPr>
            <a:r>
              <a:rPr lang="en-US" sz="1700" b="1" dirty="0"/>
              <a:t>AWES South to GTES</a:t>
            </a:r>
          </a:p>
          <a:p>
            <a:pPr marL="571500" lvl="0" indent="-342900">
              <a:lnSpc>
                <a:spcPct val="90000"/>
              </a:lnSpc>
              <a:spcAft>
                <a:spcPts val="600"/>
              </a:spcAft>
              <a:buFont typeface="+mj-lt"/>
              <a:buAutoNum type="arabicPeriod"/>
            </a:pPr>
            <a:r>
              <a:rPr lang="en-US" sz="1700" b="1" dirty="0"/>
              <a:t>AWES West to TMRES</a:t>
            </a:r>
          </a:p>
          <a:p>
            <a:pPr marL="571500" lvl="0" indent="-342900">
              <a:lnSpc>
                <a:spcPct val="90000"/>
              </a:lnSpc>
              <a:spcAft>
                <a:spcPts val="600"/>
              </a:spcAft>
              <a:buFont typeface="+mj-lt"/>
              <a:buAutoNum type="arabicPeriod"/>
            </a:pPr>
            <a:r>
              <a:rPr lang="en-US" sz="1700" b="1" dirty="0"/>
              <a:t>AWES North to SES with the East Zone divided along 11 Avenue S. </a:t>
            </a:r>
            <a:endParaRPr lang="en-US" sz="1700" dirty="0"/>
          </a:p>
        </p:txBody>
      </p:sp>
      <p:pic>
        <p:nvPicPr>
          <p:cNvPr id="4" name="Picture 3">
            <a:extLst>
              <a:ext uri="{FF2B5EF4-FFF2-40B4-BE49-F238E27FC236}">
                <a16:creationId xmlns:a16="http://schemas.microsoft.com/office/drawing/2014/main" id="{A78F1673-297C-6F03-D180-46C42BC02DB5}"/>
              </a:ext>
            </a:extLst>
          </p:cNvPr>
          <p:cNvPicPr>
            <a:picLocks noChangeAspect="1"/>
          </p:cNvPicPr>
          <p:nvPr/>
        </p:nvPicPr>
        <p:blipFill>
          <a:blip r:embed="rId2">
            <a:extLst>
              <a:ext uri="{28A0092B-C50C-407E-A947-70E740481C1C}">
                <a14:useLocalDpi xmlns:a14="http://schemas.microsoft.com/office/drawing/2010/main" val="0"/>
              </a:ext>
            </a:extLst>
          </a:blip>
          <a:srcRect l="17014" r="170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38323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E7F1A-F21B-8B26-B8E5-172C7D1842CB}"/>
              </a:ext>
            </a:extLst>
          </p:cNvPr>
          <p:cNvPicPr>
            <a:picLocks noChangeAspect="1"/>
          </p:cNvPicPr>
          <p:nvPr/>
        </p:nvPicPr>
        <p:blipFill>
          <a:blip r:embed="rId2">
            <a:extLst>
              <a:ext uri="{28A0092B-C50C-407E-A947-70E740481C1C}">
                <a14:useLocalDpi xmlns:a14="http://schemas.microsoft.com/office/drawing/2010/main" val="0"/>
              </a:ext>
            </a:extLst>
          </a:blip>
          <a:srcRect t="7239" b="7239"/>
          <a:stretch/>
        </p:blipFill>
        <p:spPr>
          <a:xfrm>
            <a:off x="20" y="10"/>
            <a:ext cx="12191980" cy="6857990"/>
          </a:xfrm>
          <a:prstGeom prst="rect">
            <a:avLst/>
          </a:prstGeom>
        </p:spPr>
      </p:pic>
    </p:spTree>
    <p:extLst>
      <p:ext uri="{BB962C8B-B14F-4D97-AF65-F5344CB8AC3E}">
        <p14:creationId xmlns:p14="http://schemas.microsoft.com/office/powerpoint/2010/main" val="2982421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8FD8-018C-376D-AEF7-95C99276B1C6}"/>
              </a:ext>
            </a:extLst>
          </p:cNvPr>
          <p:cNvSpPr>
            <a:spLocks noGrp="1"/>
          </p:cNvSpPr>
          <p:nvPr>
            <p:ph type="title"/>
          </p:nvPr>
        </p:nvSpPr>
        <p:spPr>
          <a:xfrm>
            <a:off x="838200" y="248202"/>
            <a:ext cx="10515600" cy="1040235"/>
          </a:xfrm>
        </p:spPr>
        <p:txBody>
          <a:bodyPr>
            <a:normAutofit fontScale="90000"/>
          </a:bodyPr>
          <a:lstStyle/>
          <a:p>
            <a:pPr algn="ctr"/>
            <a:r>
              <a:rPr lang="en-CA" sz="4000" b="1" dirty="0"/>
              <a:t>Summary of Proposed Catchment Revision Divided Along 11 Avenue S</a:t>
            </a:r>
          </a:p>
        </p:txBody>
      </p:sp>
      <p:graphicFrame>
        <p:nvGraphicFramePr>
          <p:cNvPr id="5" name="Table 5">
            <a:extLst>
              <a:ext uri="{FF2B5EF4-FFF2-40B4-BE49-F238E27FC236}">
                <a16:creationId xmlns:a16="http://schemas.microsoft.com/office/drawing/2014/main" id="{9D399686-87FF-789C-815A-05016439E073}"/>
              </a:ext>
            </a:extLst>
          </p:cNvPr>
          <p:cNvGraphicFramePr>
            <a:graphicFrameLocks noGrp="1"/>
          </p:cNvGraphicFramePr>
          <p:nvPr>
            <p:ph sz="half" idx="1"/>
            <p:extLst>
              <p:ext uri="{D42A27DB-BD31-4B8C-83A1-F6EECF244321}">
                <p14:modId xmlns:p14="http://schemas.microsoft.com/office/powerpoint/2010/main" val="2699248086"/>
              </p:ext>
            </p:extLst>
          </p:nvPr>
        </p:nvGraphicFramePr>
        <p:xfrm>
          <a:off x="661428" y="1486738"/>
          <a:ext cx="10869144" cy="5123060"/>
        </p:xfrm>
        <a:graphic>
          <a:graphicData uri="http://schemas.openxmlformats.org/drawingml/2006/table">
            <a:tbl>
              <a:tblPr firstRow="1" bandRow="1">
                <a:tableStyleId>{93296810-A885-4BE3-A3E7-6D5BEEA58F35}</a:tableStyleId>
              </a:tblPr>
              <a:tblGrid>
                <a:gridCol w="1836000">
                  <a:extLst>
                    <a:ext uri="{9D8B030D-6E8A-4147-A177-3AD203B41FA5}">
                      <a16:colId xmlns:a16="http://schemas.microsoft.com/office/drawing/2014/main" val="3394718212"/>
                    </a:ext>
                  </a:extLst>
                </a:gridCol>
                <a:gridCol w="2160000">
                  <a:extLst>
                    <a:ext uri="{9D8B030D-6E8A-4147-A177-3AD203B41FA5}">
                      <a16:colId xmlns:a16="http://schemas.microsoft.com/office/drawing/2014/main" val="3039512798"/>
                    </a:ext>
                  </a:extLst>
                </a:gridCol>
                <a:gridCol w="1620000">
                  <a:extLst>
                    <a:ext uri="{9D8B030D-6E8A-4147-A177-3AD203B41FA5}">
                      <a16:colId xmlns:a16="http://schemas.microsoft.com/office/drawing/2014/main" val="2026731551"/>
                    </a:ext>
                  </a:extLst>
                </a:gridCol>
                <a:gridCol w="1115048">
                  <a:extLst>
                    <a:ext uri="{9D8B030D-6E8A-4147-A177-3AD203B41FA5}">
                      <a16:colId xmlns:a16="http://schemas.microsoft.com/office/drawing/2014/main" val="2702771680"/>
                    </a:ext>
                  </a:extLst>
                </a:gridCol>
                <a:gridCol w="1189549">
                  <a:extLst>
                    <a:ext uri="{9D8B030D-6E8A-4147-A177-3AD203B41FA5}">
                      <a16:colId xmlns:a16="http://schemas.microsoft.com/office/drawing/2014/main" val="1603036638"/>
                    </a:ext>
                  </a:extLst>
                </a:gridCol>
                <a:gridCol w="1040547">
                  <a:extLst>
                    <a:ext uri="{9D8B030D-6E8A-4147-A177-3AD203B41FA5}">
                      <a16:colId xmlns:a16="http://schemas.microsoft.com/office/drawing/2014/main" val="3758266707"/>
                    </a:ext>
                  </a:extLst>
                </a:gridCol>
                <a:gridCol w="1908000">
                  <a:extLst>
                    <a:ext uri="{9D8B030D-6E8A-4147-A177-3AD203B41FA5}">
                      <a16:colId xmlns:a16="http://schemas.microsoft.com/office/drawing/2014/main" val="1457065481"/>
                    </a:ext>
                  </a:extLst>
                </a:gridCol>
              </a:tblGrid>
              <a:tr h="1048117">
                <a:tc>
                  <a:txBody>
                    <a:bodyPr/>
                    <a:lstStyle/>
                    <a:p>
                      <a:pPr algn="ctr" fontAlgn="b"/>
                      <a:r>
                        <a:rPr lang="en-US" sz="1600" b="1" i="0" u="none" strike="noStrike" dirty="0">
                          <a:solidFill>
                            <a:schemeClr val="accent6">
                              <a:lumMod val="20000"/>
                              <a:lumOff val="80000"/>
                            </a:schemeClr>
                          </a:solidFill>
                          <a:effectLst/>
                          <a:latin typeface="+mj-lt"/>
                        </a:rPr>
                        <a:t>School</a:t>
                      </a:r>
                    </a:p>
                  </a:txBody>
                  <a:tcPr marL="45720" marR="4572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New Catchment Zone</a:t>
                      </a:r>
                    </a:p>
                  </a:txBody>
                  <a:tcPr marL="45720" marR="4572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5-Year Enrolment from Boundary Change</a:t>
                      </a:r>
                    </a:p>
                  </a:txBody>
                  <a:tcPr marL="45720" marR="4572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Total Expected Enrolment</a:t>
                      </a:r>
                    </a:p>
                  </a:txBody>
                  <a:tcPr marL="45720" marR="4572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Functional Capacity</a:t>
                      </a:r>
                    </a:p>
                  </a:txBody>
                  <a:tcPr marL="45720" marR="4572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Official Capacity</a:t>
                      </a:r>
                    </a:p>
                  </a:txBody>
                  <a:tcPr marL="45720" marR="4572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Comments</a:t>
                      </a:r>
                    </a:p>
                  </a:txBody>
                  <a:tcPr marL="45720" marR="45720" anchor="ctr">
                    <a:solidFill>
                      <a:srgbClr val="40841D"/>
                    </a:solidFill>
                  </a:tcPr>
                </a:tc>
                <a:extLst>
                  <a:ext uri="{0D108BD9-81ED-4DB2-BD59-A6C34878D82A}">
                    <a16:rowId xmlns:a16="http://schemas.microsoft.com/office/drawing/2014/main" val="1588893487"/>
                  </a:ext>
                </a:extLst>
              </a:tr>
              <a:tr h="529127">
                <a:tc>
                  <a:txBody>
                    <a:bodyPr/>
                    <a:lstStyle/>
                    <a:p>
                      <a:pPr algn="l" fontAlgn="ctr"/>
                      <a:r>
                        <a:rPr lang="en-US" sz="1600" b="0" i="0" u="none" strike="noStrike" dirty="0">
                          <a:solidFill>
                            <a:srgbClr val="000000"/>
                          </a:solidFill>
                          <a:effectLst/>
                          <a:latin typeface="+mj-lt"/>
                        </a:rPr>
                        <a:t>Pinewood</a:t>
                      </a:r>
                    </a:p>
                  </a:txBody>
                  <a:tcPr anchor="ctr"/>
                </a:tc>
                <a:tc>
                  <a:txBody>
                    <a:bodyPr/>
                    <a:lstStyle/>
                    <a:p>
                      <a:pPr algn="ctr" fontAlgn="ctr"/>
                      <a:r>
                        <a:rPr lang="en-US" sz="1600" b="0" i="0" u="none" strike="noStrike" dirty="0">
                          <a:solidFill>
                            <a:srgbClr val="000000"/>
                          </a:solidFill>
                          <a:effectLst/>
                          <a:latin typeface="+mj-lt"/>
                        </a:rPr>
                        <a:t>AWES Rural to PES</a:t>
                      </a:r>
                    </a:p>
                  </a:txBody>
                  <a:tcPr anchor="ctr"/>
                </a:tc>
                <a:tc>
                  <a:txBody>
                    <a:bodyPr/>
                    <a:lstStyle/>
                    <a:p>
                      <a:pPr algn="ctr" fontAlgn="ctr"/>
                      <a:r>
                        <a:rPr lang="en-US" sz="1600" b="0" i="0" u="none" strike="noStrike" dirty="0">
                          <a:solidFill>
                            <a:srgbClr val="000000"/>
                          </a:solidFill>
                          <a:effectLst/>
                          <a:latin typeface="+mj-lt"/>
                        </a:rPr>
                        <a:t>10</a:t>
                      </a:r>
                    </a:p>
                  </a:txBody>
                  <a:tcPr anchor="ctr"/>
                </a:tc>
                <a:tc>
                  <a:txBody>
                    <a:bodyPr/>
                    <a:lstStyle/>
                    <a:p>
                      <a:pPr algn="ctr" fontAlgn="ctr"/>
                      <a:r>
                        <a:rPr lang="en-US" sz="1600" b="0" i="0" u="none" strike="noStrike" dirty="0">
                          <a:solidFill>
                            <a:srgbClr val="000000"/>
                          </a:solidFill>
                          <a:effectLst/>
                          <a:latin typeface="+mj-lt"/>
                        </a:rPr>
                        <a:t>135</a:t>
                      </a:r>
                    </a:p>
                  </a:txBody>
                  <a:tcPr anchor="ctr"/>
                </a:tc>
                <a:tc>
                  <a:txBody>
                    <a:bodyPr/>
                    <a:lstStyle/>
                    <a:p>
                      <a:pPr algn="ctr" fontAlgn="ctr"/>
                      <a:r>
                        <a:rPr lang="en-US" sz="1600" b="0" i="0" u="none" strike="noStrike" dirty="0">
                          <a:solidFill>
                            <a:srgbClr val="000000"/>
                          </a:solidFill>
                          <a:effectLst/>
                          <a:latin typeface="+mj-lt"/>
                        </a:rPr>
                        <a:t>135</a:t>
                      </a:r>
                    </a:p>
                  </a:txBody>
                  <a:tcPr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145</a:t>
                      </a:r>
                    </a:p>
                  </a:txBody>
                  <a:tcPr anchor="ctr"/>
                </a:tc>
                <a:tc>
                  <a:txBody>
                    <a:bodyPr/>
                    <a:lstStyle/>
                    <a:p>
                      <a:pPr algn="ctr" fontAlgn="ctr"/>
                      <a:r>
                        <a:rPr lang="en-US" sz="1400" b="0" i="0" u="none" strike="noStrike" dirty="0">
                          <a:solidFill>
                            <a:srgbClr val="000000"/>
                          </a:solidFill>
                          <a:effectLst/>
                          <a:latin typeface="+mn-lt"/>
                        </a:rPr>
                        <a:t>2 students per grade</a:t>
                      </a:r>
                    </a:p>
                  </a:txBody>
                  <a:tcPr anchor="ctr"/>
                </a:tc>
                <a:extLst>
                  <a:ext uri="{0D108BD9-81ED-4DB2-BD59-A6C34878D82A}">
                    <a16:rowId xmlns:a16="http://schemas.microsoft.com/office/drawing/2014/main" val="3271102082"/>
                  </a:ext>
                </a:extLst>
              </a:tr>
              <a:tr h="529127">
                <a:tc>
                  <a:txBody>
                    <a:bodyPr/>
                    <a:lstStyle/>
                    <a:p>
                      <a:pPr algn="l" fontAlgn="ctr"/>
                      <a:r>
                        <a:rPr lang="en-US" sz="1600" b="0" i="0" u="none" strike="noStrike" dirty="0">
                          <a:solidFill>
                            <a:srgbClr val="000000"/>
                          </a:solidFill>
                          <a:effectLst/>
                          <a:latin typeface="+mj-lt"/>
                        </a:rPr>
                        <a:t>Highlands </a:t>
                      </a:r>
                    </a:p>
                  </a:txBody>
                  <a:tcPr anchor="ctr"/>
                </a:tc>
                <a:tc>
                  <a:txBody>
                    <a:bodyPr/>
                    <a:lstStyle/>
                    <a:p>
                      <a:pPr algn="ctr" fontAlgn="ctr"/>
                      <a:r>
                        <a:rPr lang="en-US" sz="1600" b="0" i="0" u="none" strike="noStrike" dirty="0">
                          <a:solidFill>
                            <a:srgbClr val="000000"/>
                          </a:solidFill>
                          <a:effectLst/>
                          <a:latin typeface="+mj-lt"/>
                        </a:rPr>
                        <a:t>AWES East to HES</a:t>
                      </a:r>
                    </a:p>
                  </a:txBody>
                  <a:tcPr anchor="ctr"/>
                </a:tc>
                <a:tc>
                  <a:txBody>
                    <a:bodyPr/>
                    <a:lstStyle/>
                    <a:p>
                      <a:pPr algn="ctr" fontAlgn="ctr"/>
                      <a:r>
                        <a:rPr lang="en-US" sz="1600" b="0" i="0" u="none" strike="noStrike" dirty="0">
                          <a:solidFill>
                            <a:srgbClr val="000000"/>
                          </a:solidFill>
                          <a:effectLst/>
                          <a:latin typeface="+mj-lt"/>
                        </a:rPr>
                        <a:t>70</a:t>
                      </a:r>
                    </a:p>
                  </a:txBody>
                  <a:tcPr anchor="ctr"/>
                </a:tc>
                <a:tc>
                  <a:txBody>
                    <a:bodyPr/>
                    <a:lstStyle/>
                    <a:p>
                      <a:pPr algn="ctr" fontAlgn="ctr"/>
                      <a:r>
                        <a:rPr lang="en-US" sz="1600" b="0" i="0" u="none" strike="noStrike" dirty="0">
                          <a:solidFill>
                            <a:srgbClr val="000000"/>
                          </a:solidFill>
                          <a:effectLst/>
                          <a:latin typeface="+mj-lt"/>
                        </a:rPr>
                        <a:t>269</a:t>
                      </a:r>
                    </a:p>
                  </a:txBody>
                  <a:tcPr anchor="ctr"/>
                </a:tc>
                <a:tc>
                  <a:txBody>
                    <a:bodyPr/>
                    <a:lstStyle/>
                    <a:p>
                      <a:pPr algn="ctr" fontAlgn="ctr"/>
                      <a:r>
                        <a:rPr lang="en-US" sz="1600" b="0" i="0" u="none" strike="noStrike" dirty="0">
                          <a:solidFill>
                            <a:srgbClr val="000000"/>
                          </a:solidFill>
                          <a:effectLst/>
                          <a:latin typeface="+mj-lt"/>
                        </a:rPr>
                        <a:t>247</a:t>
                      </a:r>
                    </a:p>
                  </a:txBody>
                  <a:tcPr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265</a:t>
                      </a:r>
                    </a:p>
                  </a:txBody>
                  <a:tcPr anchor="ctr"/>
                </a:tc>
                <a:tc>
                  <a:txBody>
                    <a:bodyPr/>
                    <a:lstStyle/>
                    <a:p>
                      <a:pPr algn="ctr" fontAlgn="ctr"/>
                      <a:r>
                        <a:rPr lang="en-US" sz="1400" b="0" i="0" u="none" strike="noStrike" dirty="0">
                          <a:solidFill>
                            <a:srgbClr val="000000"/>
                          </a:solidFill>
                          <a:effectLst/>
                          <a:latin typeface="+mn-lt"/>
                        </a:rPr>
                        <a:t>14 students per grade</a:t>
                      </a:r>
                    </a:p>
                  </a:txBody>
                  <a:tcPr anchor="ctr"/>
                </a:tc>
                <a:extLst>
                  <a:ext uri="{0D108BD9-81ED-4DB2-BD59-A6C34878D82A}">
                    <a16:rowId xmlns:a16="http://schemas.microsoft.com/office/drawing/2014/main" val="2502087165"/>
                  </a:ext>
                </a:extLst>
              </a:tr>
              <a:tr h="529127">
                <a:tc>
                  <a:txBody>
                    <a:bodyPr/>
                    <a:lstStyle/>
                    <a:p>
                      <a:pPr algn="l" fontAlgn="ctr"/>
                      <a:r>
                        <a:rPr lang="en-US" sz="1600" b="0" i="0" u="none" strike="noStrike" dirty="0">
                          <a:solidFill>
                            <a:srgbClr val="000000"/>
                          </a:solidFill>
                          <a:effectLst/>
                          <a:latin typeface="+mj-lt"/>
                        </a:rPr>
                        <a:t>Steeples</a:t>
                      </a:r>
                    </a:p>
                  </a:txBody>
                  <a:tcPr anchor="ctr"/>
                </a:tc>
                <a:tc>
                  <a:txBody>
                    <a:bodyPr/>
                    <a:lstStyle/>
                    <a:p>
                      <a:pPr algn="ctr" fontAlgn="ctr"/>
                      <a:r>
                        <a:rPr lang="en-US" sz="1600" b="0" i="0" u="none" strike="noStrike" dirty="0">
                          <a:solidFill>
                            <a:srgbClr val="000000"/>
                          </a:solidFill>
                          <a:effectLst/>
                          <a:latin typeface="+mj-lt"/>
                        </a:rPr>
                        <a:t>AWES North to SES</a:t>
                      </a:r>
                    </a:p>
                  </a:txBody>
                  <a:tcPr anchor="ctr"/>
                </a:tc>
                <a:tc>
                  <a:txBody>
                    <a:bodyPr/>
                    <a:lstStyle/>
                    <a:p>
                      <a:pPr algn="ctr" fontAlgn="ctr"/>
                      <a:r>
                        <a:rPr lang="en-US" sz="1600" b="0" i="0" u="none" strike="noStrike" dirty="0">
                          <a:solidFill>
                            <a:srgbClr val="000000"/>
                          </a:solidFill>
                          <a:effectLst/>
                          <a:latin typeface="+mj-lt"/>
                        </a:rPr>
                        <a:t>5</a:t>
                      </a:r>
                    </a:p>
                  </a:txBody>
                  <a:tcPr anchor="ctr"/>
                </a:tc>
                <a:tc>
                  <a:txBody>
                    <a:bodyPr/>
                    <a:lstStyle/>
                    <a:p>
                      <a:pPr algn="ctr" fontAlgn="ctr"/>
                      <a:r>
                        <a:rPr lang="en-US" sz="1600" b="0" i="0" u="none" strike="noStrike" dirty="0">
                          <a:solidFill>
                            <a:srgbClr val="000000"/>
                          </a:solidFill>
                          <a:effectLst/>
                          <a:latin typeface="+mj-lt"/>
                        </a:rPr>
                        <a:t>252</a:t>
                      </a:r>
                    </a:p>
                  </a:txBody>
                  <a:tcPr anchor="ctr"/>
                </a:tc>
                <a:tc>
                  <a:txBody>
                    <a:bodyPr/>
                    <a:lstStyle/>
                    <a:p>
                      <a:pPr algn="ctr" fontAlgn="ctr"/>
                      <a:r>
                        <a:rPr lang="en-US" sz="1600" b="0" i="0" u="none" strike="noStrike" dirty="0">
                          <a:solidFill>
                            <a:srgbClr val="000000"/>
                          </a:solidFill>
                          <a:effectLst/>
                          <a:latin typeface="+mj-lt"/>
                        </a:rPr>
                        <a:t>274</a:t>
                      </a:r>
                    </a:p>
                  </a:txBody>
                  <a:tcPr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290</a:t>
                      </a:r>
                    </a:p>
                  </a:txBody>
                  <a:tcPr anchor="ctr"/>
                </a:tc>
                <a:tc>
                  <a:txBody>
                    <a:bodyPr/>
                    <a:lstStyle/>
                    <a:p>
                      <a:pPr algn="ctr" fontAlgn="ctr"/>
                      <a:r>
                        <a:rPr lang="en-US" sz="1400" b="0" i="0" u="none" strike="noStrike" dirty="0">
                          <a:solidFill>
                            <a:srgbClr val="000000"/>
                          </a:solidFill>
                          <a:effectLst/>
                          <a:latin typeface="+mn-lt"/>
                        </a:rPr>
                        <a:t>&lt;1 student per grade</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Childcare building complete 09/2025</a:t>
                      </a:r>
                    </a:p>
                  </a:txBody>
                  <a:tcPr anchor="ctr"/>
                </a:tc>
                <a:extLst>
                  <a:ext uri="{0D108BD9-81ED-4DB2-BD59-A6C34878D82A}">
                    <a16:rowId xmlns:a16="http://schemas.microsoft.com/office/drawing/2014/main" val="993200407"/>
                  </a:ext>
                </a:extLst>
              </a:tr>
              <a:tr h="529126">
                <a:tc>
                  <a:txBody>
                    <a:bodyPr/>
                    <a:lstStyle/>
                    <a:p>
                      <a:pPr algn="l" fontAlgn="b"/>
                      <a:r>
                        <a:rPr lang="en-US" sz="1600" b="0" i="0" u="none" strike="noStrike" dirty="0">
                          <a:solidFill>
                            <a:srgbClr val="000000"/>
                          </a:solidFill>
                          <a:effectLst/>
                          <a:latin typeface="+mj-lt"/>
                        </a:rPr>
                        <a:t>TM Roberts</a:t>
                      </a:r>
                    </a:p>
                  </a:txBody>
                  <a:tcPr anchor="ctr"/>
                </a:tc>
                <a:tc>
                  <a:txBody>
                    <a:bodyPr/>
                    <a:lstStyle/>
                    <a:p>
                      <a:pPr algn="ctr" fontAlgn="b"/>
                      <a:r>
                        <a:rPr lang="en-US" sz="1600" b="0" i="0" u="none" strike="noStrike" dirty="0">
                          <a:solidFill>
                            <a:srgbClr val="000000"/>
                          </a:solidFill>
                          <a:effectLst/>
                          <a:latin typeface="+mj-lt"/>
                        </a:rPr>
                        <a:t>AWES West to TMRES</a:t>
                      </a:r>
                    </a:p>
                  </a:txBody>
                  <a:tcPr anchor="ctr"/>
                </a:tc>
                <a:tc>
                  <a:txBody>
                    <a:bodyPr/>
                    <a:lstStyle/>
                    <a:p>
                      <a:pPr algn="ctr" fontAlgn="b"/>
                      <a:r>
                        <a:rPr lang="en-US" sz="1600" b="0" i="0" u="none" strike="noStrike" dirty="0">
                          <a:solidFill>
                            <a:srgbClr val="000000"/>
                          </a:solidFill>
                          <a:effectLst/>
                          <a:latin typeface="+mj-lt"/>
                        </a:rPr>
                        <a:t>15</a:t>
                      </a:r>
                    </a:p>
                  </a:txBody>
                  <a:tcPr anchor="ctr"/>
                </a:tc>
                <a:tc>
                  <a:txBody>
                    <a:bodyPr/>
                    <a:lstStyle/>
                    <a:p>
                      <a:pPr algn="ctr" fontAlgn="b"/>
                      <a:r>
                        <a:rPr lang="en-US" sz="1600" b="0" i="0" u="none" strike="noStrike" dirty="0">
                          <a:solidFill>
                            <a:srgbClr val="000000"/>
                          </a:solidFill>
                          <a:effectLst/>
                          <a:latin typeface="+mj-lt"/>
                        </a:rPr>
                        <a:t>358</a:t>
                      </a:r>
                    </a:p>
                  </a:txBody>
                  <a:tcPr anchor="ctr"/>
                </a:tc>
                <a:tc>
                  <a:txBody>
                    <a:bodyPr/>
                    <a:lstStyle/>
                    <a:p>
                      <a:pPr algn="ctr" fontAlgn="b"/>
                      <a:r>
                        <a:rPr lang="en-US" sz="1600" b="0" i="0" u="none" strike="noStrike" dirty="0">
                          <a:solidFill>
                            <a:srgbClr val="000000"/>
                          </a:solidFill>
                          <a:effectLst/>
                          <a:latin typeface="+mj-lt"/>
                        </a:rPr>
                        <a:t>359</a:t>
                      </a:r>
                    </a:p>
                  </a:txBody>
                  <a:tcPr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385</a:t>
                      </a:r>
                    </a:p>
                  </a:txBody>
                  <a:tcPr anchor="ctr"/>
                </a:tc>
                <a:tc>
                  <a:txBody>
                    <a:bodyPr/>
                    <a:lstStyle/>
                    <a:p>
                      <a:pPr algn="ctr" fontAlgn="b"/>
                      <a:r>
                        <a:rPr lang="en-US" sz="1400" b="0" i="0" u="none" strike="noStrike" dirty="0">
                          <a:solidFill>
                            <a:srgbClr val="000000"/>
                          </a:solidFill>
                          <a:effectLst/>
                          <a:latin typeface="+mn-lt"/>
                        </a:rPr>
                        <a:t>3 students per grade</a:t>
                      </a:r>
                    </a:p>
                  </a:txBody>
                  <a:tcPr anchor="ctr"/>
                </a:tc>
                <a:extLst>
                  <a:ext uri="{0D108BD9-81ED-4DB2-BD59-A6C34878D82A}">
                    <a16:rowId xmlns:a16="http://schemas.microsoft.com/office/drawing/2014/main" val="3847797457"/>
                  </a:ext>
                </a:extLst>
              </a:tr>
              <a:tr h="529126">
                <a:tc>
                  <a:txBody>
                    <a:bodyPr/>
                    <a:lstStyle/>
                    <a:p>
                      <a:pPr algn="l" fontAlgn="ctr"/>
                      <a:r>
                        <a:rPr lang="en-US" sz="1600" b="0" i="0" u="none" strike="noStrike" dirty="0">
                          <a:solidFill>
                            <a:srgbClr val="000000"/>
                          </a:solidFill>
                          <a:effectLst/>
                          <a:latin typeface="+mj-lt"/>
                        </a:rPr>
                        <a:t>Gordon Terrace</a:t>
                      </a:r>
                    </a:p>
                  </a:txBody>
                  <a:tcPr anchor="ctr"/>
                </a:tc>
                <a:tc>
                  <a:txBody>
                    <a:bodyPr/>
                    <a:lstStyle/>
                    <a:p>
                      <a:pPr algn="ctr" fontAlgn="ctr"/>
                      <a:r>
                        <a:rPr lang="en-US" sz="1600" b="0" i="0" u="none" strike="noStrike" dirty="0">
                          <a:solidFill>
                            <a:srgbClr val="000000"/>
                          </a:solidFill>
                          <a:effectLst/>
                          <a:latin typeface="+mj-lt"/>
                        </a:rPr>
                        <a:t>AWES South to GTES</a:t>
                      </a:r>
                    </a:p>
                  </a:txBody>
                  <a:tcPr anchor="ctr"/>
                </a:tc>
                <a:tc>
                  <a:txBody>
                    <a:bodyPr/>
                    <a:lstStyle/>
                    <a:p>
                      <a:pPr algn="ctr" fontAlgn="ctr"/>
                      <a:r>
                        <a:rPr lang="en-US" sz="1600" b="0" i="0" u="none" strike="noStrike" dirty="0">
                          <a:solidFill>
                            <a:srgbClr val="000000"/>
                          </a:solidFill>
                          <a:effectLst/>
                          <a:latin typeface="+mj-lt"/>
                        </a:rPr>
                        <a:t>20</a:t>
                      </a:r>
                    </a:p>
                  </a:txBody>
                  <a:tcPr anchor="ctr"/>
                </a:tc>
                <a:tc>
                  <a:txBody>
                    <a:bodyPr/>
                    <a:lstStyle/>
                    <a:p>
                      <a:pPr algn="ctr" fontAlgn="ctr"/>
                      <a:r>
                        <a:rPr lang="en-US" sz="1600" b="0" i="0" u="none" strike="noStrike" dirty="0">
                          <a:solidFill>
                            <a:srgbClr val="000000"/>
                          </a:solidFill>
                          <a:effectLst/>
                          <a:latin typeface="+mj-lt"/>
                        </a:rPr>
                        <a:t>281</a:t>
                      </a:r>
                    </a:p>
                  </a:txBody>
                  <a:tcPr anchor="ctr"/>
                </a:tc>
                <a:tc>
                  <a:txBody>
                    <a:bodyPr/>
                    <a:lstStyle/>
                    <a:p>
                      <a:pPr algn="ctr" fontAlgn="ctr"/>
                      <a:r>
                        <a:rPr lang="en-US" sz="1600" b="0" i="0" u="none" strike="noStrike" dirty="0">
                          <a:solidFill>
                            <a:srgbClr val="000000"/>
                          </a:solidFill>
                          <a:effectLst/>
                          <a:latin typeface="+mj-lt"/>
                        </a:rPr>
                        <a:t>247</a:t>
                      </a:r>
                    </a:p>
                  </a:txBody>
                  <a:tcPr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265</a:t>
                      </a:r>
                    </a:p>
                  </a:txBody>
                  <a:tcPr anchor="ctr"/>
                </a:tc>
                <a:tc>
                  <a:txBody>
                    <a:bodyPr/>
                    <a:lstStyle/>
                    <a:p>
                      <a:pPr algn="ctr" fontAlgn="ctr"/>
                      <a:r>
                        <a:rPr lang="en-US" sz="1400" b="0" i="0" u="none" strike="noStrike" dirty="0">
                          <a:solidFill>
                            <a:srgbClr val="000000"/>
                          </a:solidFill>
                          <a:effectLst/>
                          <a:latin typeface="+mn-lt"/>
                        </a:rPr>
                        <a:t>4 students per grade</a:t>
                      </a:r>
                    </a:p>
                  </a:txBody>
                  <a:tcPr anchor="ctr"/>
                </a:tc>
                <a:extLst>
                  <a:ext uri="{0D108BD9-81ED-4DB2-BD59-A6C34878D82A}">
                    <a16:rowId xmlns:a16="http://schemas.microsoft.com/office/drawing/2014/main" val="2884965731"/>
                  </a:ext>
                </a:extLst>
              </a:tr>
              <a:tr h="529126">
                <a:tc>
                  <a:txBody>
                    <a:bodyPr/>
                    <a:lstStyle/>
                    <a:p>
                      <a:pPr algn="l" fontAlgn="ctr"/>
                      <a:r>
                        <a:rPr lang="en-US" sz="1600" b="0" i="0" u="none" strike="noStrike" dirty="0">
                          <a:solidFill>
                            <a:srgbClr val="000000"/>
                          </a:solidFill>
                          <a:effectLst/>
                          <a:latin typeface="+mj-lt"/>
                        </a:rPr>
                        <a:t>Kootenay Orchards</a:t>
                      </a:r>
                    </a:p>
                  </a:txBody>
                  <a:tcPr anchor="ctr"/>
                </a:tc>
                <a:tc>
                  <a:txBody>
                    <a:bodyPr/>
                    <a:lstStyle/>
                    <a:p>
                      <a:pPr algn="ctr" fontAlgn="ctr"/>
                      <a:r>
                        <a:rPr lang="en-US" sz="1600" b="0" i="0" u="none" strike="noStrike" dirty="0">
                          <a:solidFill>
                            <a:srgbClr val="000000"/>
                          </a:solidFill>
                          <a:effectLst/>
                          <a:latin typeface="+mj-lt"/>
                        </a:rPr>
                        <a:t>No change</a:t>
                      </a:r>
                    </a:p>
                  </a:txBody>
                  <a:tcPr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0</a:t>
                      </a:r>
                    </a:p>
                  </a:txBody>
                  <a:tcPr anchor="ctr"/>
                </a:tc>
                <a:tc>
                  <a:txBody>
                    <a:bodyPr/>
                    <a:lstStyle/>
                    <a:p>
                      <a:pPr algn="ctr" fontAlgn="ctr"/>
                      <a:r>
                        <a:rPr lang="en-US" sz="1600" b="0" i="0" u="none" strike="noStrike" dirty="0">
                          <a:solidFill>
                            <a:srgbClr val="000000"/>
                          </a:solidFill>
                          <a:effectLst/>
                          <a:latin typeface="+mj-lt"/>
                        </a:rPr>
                        <a:t>229</a:t>
                      </a:r>
                    </a:p>
                  </a:txBody>
                  <a:tcPr anchor="ctr"/>
                </a:tc>
                <a:tc>
                  <a:txBody>
                    <a:bodyPr/>
                    <a:lstStyle/>
                    <a:p>
                      <a:pPr algn="ctr" fontAlgn="ctr"/>
                      <a:r>
                        <a:rPr lang="en-US" sz="1600" b="0" i="0" u="none" strike="noStrike" dirty="0">
                          <a:solidFill>
                            <a:srgbClr val="000000"/>
                          </a:solidFill>
                          <a:effectLst/>
                          <a:latin typeface="+mj-lt"/>
                        </a:rPr>
                        <a:t>224</a:t>
                      </a:r>
                    </a:p>
                  </a:txBody>
                  <a:tcPr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240</a:t>
                      </a:r>
                    </a:p>
                  </a:txBody>
                  <a:tcPr anchor="ctr"/>
                </a:tc>
                <a:tc>
                  <a:txBody>
                    <a:bodyPr/>
                    <a:lstStyle/>
                    <a:p>
                      <a:pPr algn="ctr" fontAlgn="ctr"/>
                      <a:r>
                        <a:rPr lang="en-US" sz="1400" b="0" i="0" u="none" strike="noStrike" dirty="0">
                          <a:solidFill>
                            <a:srgbClr val="000000"/>
                          </a:solidFill>
                          <a:effectLst/>
                          <a:latin typeface="+mn-lt"/>
                        </a:rPr>
                        <a:t>No change</a:t>
                      </a:r>
                    </a:p>
                  </a:txBody>
                  <a:tcPr anchor="ctr"/>
                </a:tc>
                <a:extLst>
                  <a:ext uri="{0D108BD9-81ED-4DB2-BD59-A6C34878D82A}">
                    <a16:rowId xmlns:a16="http://schemas.microsoft.com/office/drawing/2014/main" val="245010344"/>
                  </a:ext>
                </a:extLst>
              </a:tr>
              <a:tr h="529126">
                <a:tc>
                  <a:txBody>
                    <a:bodyPr/>
                    <a:lstStyle/>
                    <a:p>
                      <a:pPr algn="l" fontAlgn="ctr"/>
                      <a:r>
                        <a:rPr lang="en-US" sz="1600" b="1" i="0" u="none" strike="noStrike" dirty="0">
                          <a:solidFill>
                            <a:srgbClr val="000000"/>
                          </a:solidFill>
                          <a:effectLst/>
                          <a:latin typeface="+mj-lt"/>
                        </a:rPr>
                        <a:t>Total</a:t>
                      </a:r>
                    </a:p>
                  </a:txBody>
                  <a:tcPr anchor="ctr"/>
                </a:tc>
                <a:tc>
                  <a:txBody>
                    <a:bodyPr/>
                    <a:lstStyle/>
                    <a:p>
                      <a:pPr algn="ctr" fontAlgn="ctr"/>
                      <a:endParaRPr lang="en-US" sz="1600" b="0" i="0" u="none" strike="noStrike" dirty="0">
                        <a:solidFill>
                          <a:srgbClr val="000000"/>
                        </a:solidFill>
                        <a:effectLst/>
                        <a:latin typeface="+mj-lt"/>
                      </a:endParaRPr>
                    </a:p>
                  </a:txBody>
                  <a:tcPr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120</a:t>
                      </a:r>
                    </a:p>
                  </a:txBody>
                  <a:tcPr anchor="ctr"/>
                </a:tc>
                <a:tc>
                  <a:txBody>
                    <a:bodyPr/>
                    <a:lstStyle/>
                    <a:p>
                      <a:pPr algn="ctr" fontAlgn="ctr"/>
                      <a:r>
                        <a:rPr lang="en-US" sz="1600" b="0" i="0" u="none" strike="noStrike" dirty="0">
                          <a:solidFill>
                            <a:srgbClr val="000000"/>
                          </a:solidFill>
                          <a:effectLst/>
                          <a:latin typeface="+mj-lt"/>
                        </a:rPr>
                        <a:t>1,524</a:t>
                      </a:r>
                    </a:p>
                  </a:txBody>
                  <a:tcPr anchor="ctr"/>
                </a:tc>
                <a:tc>
                  <a:txBody>
                    <a:bodyPr/>
                    <a:lstStyle/>
                    <a:p>
                      <a:pPr algn="ctr" fontAlgn="ctr"/>
                      <a:r>
                        <a:rPr lang="en-US" sz="1600" b="0" i="0" u="none" strike="noStrike" dirty="0">
                          <a:solidFill>
                            <a:srgbClr val="000000"/>
                          </a:solidFill>
                          <a:effectLst/>
                          <a:latin typeface="+mj-lt"/>
                        </a:rPr>
                        <a:t>1,486</a:t>
                      </a:r>
                    </a:p>
                  </a:txBody>
                  <a:tcPr anchor="ctr"/>
                </a:tc>
                <a:tc>
                  <a:txBody>
                    <a:bodyPr/>
                    <a:lstStyle/>
                    <a:p>
                      <a:pPr algn="ctr" fontAlgn="ctr"/>
                      <a:r>
                        <a:rPr lang="en-US" sz="1600" b="0" i="0" u="none" strike="noStrike" dirty="0">
                          <a:solidFill>
                            <a:srgbClr val="000000"/>
                          </a:solidFill>
                          <a:effectLst/>
                          <a:latin typeface="+mj-lt"/>
                        </a:rPr>
                        <a:t>1,590</a:t>
                      </a:r>
                    </a:p>
                  </a:txBody>
                  <a:tcPr anchor="ctr"/>
                </a:tc>
                <a:tc>
                  <a:txBody>
                    <a:bodyPr/>
                    <a:lstStyle/>
                    <a:p>
                      <a:pPr algn="ctr" fontAlgn="ctr"/>
                      <a:endParaRPr lang="en-US" sz="1600" b="0" i="0" u="none" strike="noStrike" dirty="0">
                        <a:solidFill>
                          <a:srgbClr val="000000"/>
                        </a:solidFill>
                        <a:effectLst/>
                        <a:latin typeface="+mj-lt"/>
                      </a:endParaRPr>
                    </a:p>
                  </a:txBody>
                  <a:tcPr anchor="ctr"/>
                </a:tc>
                <a:extLst>
                  <a:ext uri="{0D108BD9-81ED-4DB2-BD59-A6C34878D82A}">
                    <a16:rowId xmlns:a16="http://schemas.microsoft.com/office/drawing/2014/main" val="2653244519"/>
                  </a:ext>
                </a:extLst>
              </a:tr>
            </a:tbl>
          </a:graphicData>
        </a:graphic>
      </p:graphicFrame>
    </p:spTree>
    <p:extLst>
      <p:ext uri="{BB962C8B-B14F-4D97-AF65-F5344CB8AC3E}">
        <p14:creationId xmlns:p14="http://schemas.microsoft.com/office/powerpoint/2010/main" val="132523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9750CF85-6482-29E6-2BAA-2CBF328FC48E}"/>
              </a:ext>
            </a:extLst>
          </p:cNvPr>
          <p:cNvGraphicFramePr>
            <a:graphicFrameLocks noGrp="1"/>
          </p:cNvGraphicFramePr>
          <p:nvPr>
            <p:extLst>
              <p:ext uri="{D42A27DB-BD31-4B8C-83A1-F6EECF244321}">
                <p14:modId xmlns:p14="http://schemas.microsoft.com/office/powerpoint/2010/main" val="94722584"/>
              </p:ext>
            </p:extLst>
          </p:nvPr>
        </p:nvGraphicFramePr>
        <p:xfrm>
          <a:off x="2151843" y="395207"/>
          <a:ext cx="8669364" cy="62961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33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134A02-FBB2-1CC1-A991-A2ABAF15BCF1}"/>
              </a:ext>
            </a:extLst>
          </p:cNvPr>
          <p:cNvSpPr>
            <a:spLocks noGrp="1"/>
          </p:cNvSpPr>
          <p:nvPr>
            <p:ph type="title"/>
          </p:nvPr>
        </p:nvSpPr>
        <p:spPr>
          <a:xfrm>
            <a:off x="5297762" y="329184"/>
            <a:ext cx="6251110" cy="1783080"/>
          </a:xfrm>
        </p:spPr>
        <p:txBody>
          <a:bodyPr anchor="b">
            <a:normAutofit/>
          </a:bodyPr>
          <a:lstStyle/>
          <a:p>
            <a:r>
              <a:rPr lang="en-CA" sz="5400" b="1" dirty="0"/>
              <a:t>Agenda</a:t>
            </a:r>
          </a:p>
        </p:txBody>
      </p:sp>
      <p:pic>
        <p:nvPicPr>
          <p:cNvPr id="33" name="Picture 15" descr="White puzzle with one red piece">
            <a:extLst>
              <a:ext uri="{FF2B5EF4-FFF2-40B4-BE49-F238E27FC236}">
                <a16:creationId xmlns:a16="http://schemas.microsoft.com/office/drawing/2014/main" id="{8F402763-6C2F-B71B-E41B-96A47269C8D3}"/>
              </a:ext>
            </a:extLst>
          </p:cNvPr>
          <p:cNvPicPr>
            <a:picLocks noChangeAspect="1"/>
          </p:cNvPicPr>
          <p:nvPr/>
        </p:nvPicPr>
        <p:blipFill rotWithShape="1">
          <a:blip r:embed="rId2"/>
          <a:srcRect l="31682" r="3011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86AEEF9-65CD-09B0-DA75-B2FC9CDEAAEC}"/>
              </a:ext>
            </a:extLst>
          </p:cNvPr>
          <p:cNvSpPr>
            <a:spLocks noGrp="1"/>
          </p:cNvSpPr>
          <p:nvPr>
            <p:ph idx="1"/>
          </p:nvPr>
        </p:nvSpPr>
        <p:spPr>
          <a:xfrm>
            <a:off x="5297761" y="2706624"/>
            <a:ext cx="6560863" cy="3907240"/>
          </a:xfrm>
        </p:spPr>
        <p:txBody>
          <a:bodyPr>
            <a:normAutofit/>
          </a:bodyPr>
          <a:lstStyle/>
          <a:p>
            <a:pPr marL="457200" indent="-457200" defTabSz="987425">
              <a:buFont typeface="+mj-lt"/>
              <a:buAutoNum type="arabicPeriod"/>
            </a:pPr>
            <a:r>
              <a:rPr lang="en-CA" sz="2000" dirty="0"/>
              <a:t>Housekeeping from February 2024</a:t>
            </a:r>
          </a:p>
          <a:p>
            <a:pPr marL="457200" indent="-457200" defTabSz="987425">
              <a:buFont typeface="+mj-lt"/>
              <a:buAutoNum type="arabicPeriod"/>
            </a:pPr>
            <a:r>
              <a:rPr lang="en-CA" sz="2000" dirty="0"/>
              <a:t>Background Information</a:t>
            </a:r>
          </a:p>
          <a:p>
            <a:pPr marL="457200" indent="-457200" defTabSz="987425">
              <a:buFont typeface="+mj-lt"/>
              <a:buAutoNum type="arabicPeriod"/>
            </a:pPr>
            <a:r>
              <a:rPr lang="en-CA" sz="2000" dirty="0"/>
              <a:t>Purpose</a:t>
            </a:r>
          </a:p>
          <a:p>
            <a:pPr marL="457200" indent="-457200" defTabSz="987425">
              <a:buFont typeface="+mj-lt"/>
              <a:buAutoNum type="arabicPeriod"/>
            </a:pPr>
            <a:r>
              <a:rPr lang="en-CA" sz="2000" dirty="0"/>
              <a:t>Goals</a:t>
            </a:r>
          </a:p>
          <a:p>
            <a:pPr marL="457200" indent="-457200" defTabSz="987425">
              <a:buFont typeface="+mj-lt"/>
              <a:buAutoNum type="arabicPeriod"/>
            </a:pPr>
            <a:r>
              <a:rPr lang="en-CA" sz="2000" dirty="0"/>
              <a:t>Internal Process for Amending Catchment Boundary Areas</a:t>
            </a:r>
          </a:p>
          <a:p>
            <a:pPr marL="457200" indent="-457200" defTabSz="987425">
              <a:buFont typeface="+mj-lt"/>
              <a:buAutoNum type="arabicPeriod"/>
            </a:pPr>
            <a:r>
              <a:rPr lang="en-CA" sz="2000" dirty="0"/>
              <a:t>Proposed Timeline</a:t>
            </a:r>
          </a:p>
          <a:p>
            <a:pPr marL="457200" indent="-457200" defTabSz="987425">
              <a:buFont typeface="+mj-lt"/>
              <a:buAutoNum type="arabicPeriod"/>
            </a:pPr>
            <a:r>
              <a:rPr lang="en-CA" sz="2000" dirty="0"/>
              <a:t>School Utilizations</a:t>
            </a:r>
          </a:p>
          <a:p>
            <a:pPr marL="457200" indent="-457200" defTabSz="987425">
              <a:buFont typeface="+mj-lt"/>
              <a:buAutoNum type="arabicPeriod"/>
            </a:pPr>
            <a:r>
              <a:rPr lang="en-CA" sz="2000" dirty="0"/>
              <a:t>Proposed Short-Term Revisions</a:t>
            </a:r>
          </a:p>
          <a:p>
            <a:pPr marL="457200" indent="-457200" defTabSz="987425">
              <a:buFont typeface="+mj-lt"/>
              <a:buAutoNum type="arabicPeriod"/>
            </a:pPr>
            <a:r>
              <a:rPr lang="en-CA" sz="2000" dirty="0"/>
              <a:t>Questions and Answers</a:t>
            </a:r>
          </a:p>
        </p:txBody>
      </p:sp>
    </p:spTree>
    <p:extLst>
      <p:ext uri="{BB962C8B-B14F-4D97-AF65-F5344CB8AC3E}">
        <p14:creationId xmlns:p14="http://schemas.microsoft.com/office/powerpoint/2010/main" val="2580860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EED992-CBF6-1442-8CB0-8D01841F0601}"/>
              </a:ext>
            </a:extLst>
          </p:cNvPr>
          <p:cNvSpPr>
            <a:spLocks noGrp="1"/>
          </p:cNvSpPr>
          <p:nvPr>
            <p:ph type="title"/>
          </p:nvPr>
        </p:nvSpPr>
        <p:spPr>
          <a:xfrm>
            <a:off x="6739128" y="638089"/>
            <a:ext cx="4818888" cy="1476801"/>
          </a:xfrm>
        </p:spPr>
        <p:txBody>
          <a:bodyPr anchor="b">
            <a:normAutofit/>
          </a:bodyPr>
          <a:lstStyle/>
          <a:p>
            <a:r>
              <a:rPr lang="en-CA" sz="5400" b="1" dirty="0"/>
              <a:t>Conclusion</a:t>
            </a:r>
          </a:p>
        </p:txBody>
      </p:sp>
      <p:pic>
        <p:nvPicPr>
          <p:cNvPr id="7" name="Graphic 6" descr="Schoolhouse">
            <a:extLst>
              <a:ext uri="{FF2B5EF4-FFF2-40B4-BE49-F238E27FC236}">
                <a16:creationId xmlns:a16="http://schemas.microsoft.com/office/drawing/2014/main" id="{69CB9AA8-EDA3-F03B-1356-E69F95838E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936" y="699516"/>
            <a:ext cx="5458968" cy="5458968"/>
          </a:xfrm>
          <a:prstGeom prst="rect">
            <a:avLst/>
          </a:prstGeom>
        </p:spPr>
      </p:pic>
      <p:sp>
        <p:nvSpPr>
          <p:cNvPr id="39"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72B9B18-CBA1-218C-9F6B-5C0DE134F67F}"/>
              </a:ext>
            </a:extLst>
          </p:cNvPr>
          <p:cNvSpPr>
            <a:spLocks noGrp="1"/>
          </p:cNvSpPr>
          <p:nvPr>
            <p:ph idx="1"/>
          </p:nvPr>
        </p:nvSpPr>
        <p:spPr>
          <a:xfrm>
            <a:off x="6739128" y="2664886"/>
            <a:ext cx="4818888" cy="3550789"/>
          </a:xfrm>
        </p:spPr>
        <p:txBody>
          <a:bodyPr anchor="t">
            <a:normAutofit fontScale="70000" lnSpcReduction="20000"/>
          </a:bodyPr>
          <a:lstStyle/>
          <a:p>
            <a:pPr algn="l">
              <a:buFont typeface="Arial" panose="020B0604020202020204" pitchFamily="34" charset="0"/>
              <a:buChar char="•"/>
            </a:pPr>
            <a:r>
              <a:rPr lang="en-US" b="0" i="0" dirty="0">
                <a:solidFill>
                  <a:srgbClr val="242424"/>
                </a:solidFill>
                <a:effectLst/>
                <a:latin typeface="+mj-lt"/>
              </a:rPr>
              <a:t>Amending the existing Amy Woodland Catchment down 11 Avenue South would meet the school's functional capacities for a short-term solution, creating the least disruption for existing students.</a:t>
            </a:r>
          </a:p>
          <a:p>
            <a:pPr marL="0" indent="0" algn="l">
              <a:buNone/>
            </a:pPr>
            <a:endParaRPr lang="en-US" b="0" i="0" dirty="0">
              <a:solidFill>
                <a:srgbClr val="242424"/>
              </a:solidFill>
              <a:effectLst/>
              <a:latin typeface="+mj-lt"/>
            </a:endParaRPr>
          </a:p>
          <a:p>
            <a:r>
              <a:rPr lang="en-US" dirty="0">
                <a:solidFill>
                  <a:srgbClr val="242424"/>
                </a:solidFill>
                <a:latin typeface="+mj-lt"/>
              </a:rPr>
              <a:t>This option is less likely that the District would require portables in the short-term and would create the least amount of disruption for existing students in the fact that we can continue to accommodate the AWES cohorts in their current schools.</a:t>
            </a:r>
            <a:endParaRPr lang="en-CA" dirty="0">
              <a:solidFill>
                <a:srgbClr val="242424"/>
              </a:solidFill>
              <a:latin typeface="+mj-lt"/>
            </a:endParaRPr>
          </a:p>
        </p:txBody>
      </p:sp>
    </p:spTree>
    <p:extLst>
      <p:ext uri="{BB962C8B-B14F-4D97-AF65-F5344CB8AC3E}">
        <p14:creationId xmlns:p14="http://schemas.microsoft.com/office/powerpoint/2010/main" val="1408962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5CB8604-86EE-B468-3F68-38803360D09F}"/>
              </a:ext>
            </a:extLst>
          </p:cNvPr>
          <p:cNvSpPr>
            <a:spLocks noGrp="1"/>
          </p:cNvSpPr>
          <p:nvPr>
            <p:ph type="title"/>
          </p:nvPr>
        </p:nvSpPr>
        <p:spPr>
          <a:xfrm>
            <a:off x="5294938" y="2329911"/>
            <a:ext cx="6251110" cy="2198177"/>
          </a:xfrm>
        </p:spPr>
        <p:txBody>
          <a:bodyPr anchor="b">
            <a:normAutofit fontScale="90000"/>
          </a:bodyPr>
          <a:lstStyle/>
          <a:p>
            <a:r>
              <a:rPr lang="en-CA" sz="7200" b="1" dirty="0"/>
              <a:t>Question and Answer Period</a:t>
            </a:r>
          </a:p>
        </p:txBody>
      </p:sp>
      <p:pic>
        <p:nvPicPr>
          <p:cNvPr id="14" name="Picture 13">
            <a:extLst>
              <a:ext uri="{FF2B5EF4-FFF2-40B4-BE49-F238E27FC236}">
                <a16:creationId xmlns:a16="http://schemas.microsoft.com/office/drawing/2014/main" id="{1908D6F1-1547-D0F0-D2B7-7AB5DBBF3B2D}"/>
              </a:ext>
            </a:extLst>
          </p:cNvPr>
          <p:cNvPicPr>
            <a:picLocks noChangeAspect="1"/>
          </p:cNvPicPr>
          <p:nvPr/>
        </p:nvPicPr>
        <p:blipFill>
          <a:blip r:embed="rId2">
            <a:extLst>
              <a:ext uri="{28A0092B-C50C-407E-A947-70E740481C1C}">
                <a14:useLocalDpi xmlns:a14="http://schemas.microsoft.com/office/drawing/2010/main" val="0"/>
              </a:ext>
            </a:extLst>
          </a:blip>
          <a:srcRect l="16044" r="1604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75243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4B65-5954-2A3D-3529-1676C52798EC}"/>
              </a:ext>
            </a:extLst>
          </p:cNvPr>
          <p:cNvSpPr>
            <a:spLocks noGrp="1"/>
          </p:cNvSpPr>
          <p:nvPr>
            <p:ph type="title"/>
          </p:nvPr>
        </p:nvSpPr>
        <p:spPr>
          <a:xfrm>
            <a:off x="585216" y="269519"/>
            <a:ext cx="11018520" cy="824155"/>
          </a:xfrm>
        </p:spPr>
        <p:txBody>
          <a:bodyPr anchor="b">
            <a:normAutofit fontScale="90000"/>
          </a:bodyPr>
          <a:lstStyle/>
          <a:p>
            <a:pPr algn="ctr"/>
            <a:r>
              <a:rPr lang="en-CA" sz="5400" b="1" dirty="0"/>
              <a:t>School Utilizations (2038/2039)</a:t>
            </a:r>
            <a:br>
              <a:rPr lang="en-CA" sz="5400" b="1" dirty="0"/>
            </a:br>
            <a:r>
              <a:rPr lang="en-CA" sz="1600" b="1" dirty="0"/>
              <a:t>without boundary revisions</a:t>
            </a:r>
            <a:endParaRPr lang="en-CA" sz="5400" b="1" dirty="0"/>
          </a:p>
        </p:txBody>
      </p:sp>
      <p:graphicFrame>
        <p:nvGraphicFramePr>
          <p:cNvPr id="3" name="Table 2">
            <a:extLst>
              <a:ext uri="{FF2B5EF4-FFF2-40B4-BE49-F238E27FC236}">
                <a16:creationId xmlns:a16="http://schemas.microsoft.com/office/drawing/2014/main" id="{29AA50AD-6A38-EDEE-F54E-C7E140D603E1}"/>
              </a:ext>
            </a:extLst>
          </p:cNvPr>
          <p:cNvGraphicFramePr>
            <a:graphicFrameLocks noGrp="1"/>
          </p:cNvGraphicFramePr>
          <p:nvPr/>
        </p:nvGraphicFramePr>
        <p:xfrm>
          <a:off x="759346" y="1156724"/>
          <a:ext cx="10670260" cy="5019679"/>
        </p:xfrm>
        <a:graphic>
          <a:graphicData uri="http://schemas.openxmlformats.org/drawingml/2006/table">
            <a:tbl>
              <a:tblPr firstRow="1" bandRow="1">
                <a:tableStyleId>{93296810-A885-4BE3-A3E7-6D5BEEA58F35}</a:tableStyleId>
              </a:tblPr>
              <a:tblGrid>
                <a:gridCol w="3808880">
                  <a:extLst>
                    <a:ext uri="{9D8B030D-6E8A-4147-A177-3AD203B41FA5}">
                      <a16:colId xmlns:a16="http://schemas.microsoft.com/office/drawing/2014/main" val="3408308321"/>
                    </a:ext>
                  </a:extLst>
                </a:gridCol>
                <a:gridCol w="1241293">
                  <a:extLst>
                    <a:ext uri="{9D8B030D-6E8A-4147-A177-3AD203B41FA5}">
                      <a16:colId xmlns:a16="http://schemas.microsoft.com/office/drawing/2014/main" val="1092531313"/>
                    </a:ext>
                  </a:extLst>
                </a:gridCol>
                <a:gridCol w="1918769">
                  <a:extLst>
                    <a:ext uri="{9D8B030D-6E8A-4147-A177-3AD203B41FA5}">
                      <a16:colId xmlns:a16="http://schemas.microsoft.com/office/drawing/2014/main" val="1820860850"/>
                    </a:ext>
                  </a:extLst>
                </a:gridCol>
                <a:gridCol w="1873055">
                  <a:extLst>
                    <a:ext uri="{9D8B030D-6E8A-4147-A177-3AD203B41FA5}">
                      <a16:colId xmlns:a16="http://schemas.microsoft.com/office/drawing/2014/main" val="3068165760"/>
                    </a:ext>
                  </a:extLst>
                </a:gridCol>
                <a:gridCol w="1828263">
                  <a:extLst>
                    <a:ext uri="{9D8B030D-6E8A-4147-A177-3AD203B41FA5}">
                      <a16:colId xmlns:a16="http://schemas.microsoft.com/office/drawing/2014/main" val="511809301"/>
                    </a:ext>
                  </a:extLst>
                </a:gridCol>
              </a:tblGrid>
              <a:tr h="1218469">
                <a:tc>
                  <a:txBody>
                    <a:bodyPr/>
                    <a:lstStyle/>
                    <a:p>
                      <a:pPr algn="ctr"/>
                      <a:r>
                        <a:rPr lang="en-CA" dirty="0"/>
                        <a:t>School</a:t>
                      </a:r>
                    </a:p>
                  </a:txBody>
                  <a:tcPr anchor="b">
                    <a:solidFill>
                      <a:srgbClr val="40841D"/>
                    </a:solidFill>
                  </a:tcPr>
                </a:tc>
                <a:tc>
                  <a:txBody>
                    <a:bodyPr/>
                    <a:lstStyle/>
                    <a:p>
                      <a:pPr algn="ctr"/>
                      <a:r>
                        <a:rPr lang="en-CA" dirty="0"/>
                        <a:t>Official Capacity</a:t>
                      </a:r>
                    </a:p>
                  </a:txBody>
                  <a:tcPr anchor="b">
                    <a:solidFill>
                      <a:srgbClr val="40841D"/>
                    </a:solidFill>
                  </a:tcPr>
                </a:tc>
                <a:tc>
                  <a:txBody>
                    <a:bodyPr/>
                    <a:lstStyle/>
                    <a:p>
                      <a:pPr algn="ctr"/>
                      <a:r>
                        <a:rPr lang="en-CA" dirty="0"/>
                        <a:t>Functional Capacity (Occupied by K-12 Students)</a:t>
                      </a:r>
                    </a:p>
                  </a:txBody>
                  <a:tcPr anchor="b">
                    <a:solidFill>
                      <a:srgbClr val="40841D"/>
                    </a:solidFill>
                  </a:tcPr>
                </a:tc>
                <a:tc>
                  <a:txBody>
                    <a:bodyPr/>
                    <a:lstStyle/>
                    <a:p>
                      <a:pPr algn="ctr"/>
                      <a:r>
                        <a:rPr lang="en-CA" dirty="0"/>
                        <a:t>2038/39 Enrolment</a:t>
                      </a:r>
                    </a:p>
                  </a:txBody>
                  <a:tcPr anchor="b">
                    <a:solidFill>
                      <a:srgbClr val="40841D"/>
                    </a:solidFill>
                  </a:tcPr>
                </a:tc>
                <a:tc>
                  <a:txBody>
                    <a:bodyPr/>
                    <a:lstStyle/>
                    <a:p>
                      <a:pPr algn="ctr"/>
                      <a:r>
                        <a:rPr lang="en-CA" dirty="0"/>
                        <a:t>% of Functional Capacity</a:t>
                      </a:r>
                    </a:p>
                  </a:txBody>
                  <a:tcPr anchor="b">
                    <a:solidFill>
                      <a:srgbClr val="40841D"/>
                    </a:solidFill>
                  </a:tcPr>
                </a:tc>
                <a:extLst>
                  <a:ext uri="{0D108BD9-81ED-4DB2-BD59-A6C34878D82A}">
                    <a16:rowId xmlns:a16="http://schemas.microsoft.com/office/drawing/2014/main" val="1307089383"/>
                  </a:ext>
                </a:extLst>
              </a:tr>
              <a:tr h="380121">
                <a:tc>
                  <a:txBody>
                    <a:bodyPr/>
                    <a:lstStyle/>
                    <a:p>
                      <a:r>
                        <a:rPr lang="en-CA" dirty="0"/>
                        <a:t>Amy Woodland</a:t>
                      </a:r>
                    </a:p>
                  </a:txBody>
                  <a:tcPr/>
                </a:tc>
                <a:tc>
                  <a:txBody>
                    <a:bodyPr/>
                    <a:lstStyle/>
                    <a:p>
                      <a:pPr algn="ctr"/>
                      <a:r>
                        <a:rPr lang="en-CA" dirty="0"/>
                        <a:t>295</a:t>
                      </a:r>
                    </a:p>
                  </a:txBody>
                  <a:tcPr anchor="b"/>
                </a:tc>
                <a:tc>
                  <a:txBody>
                    <a:bodyPr/>
                    <a:lstStyle/>
                    <a:p>
                      <a:pPr algn="ctr"/>
                      <a:r>
                        <a:rPr lang="en-CA" dirty="0"/>
                        <a:t>273</a:t>
                      </a:r>
                    </a:p>
                  </a:txBody>
                  <a:tcPr anchor="b"/>
                </a:tc>
                <a:tc>
                  <a:txBody>
                    <a:bodyPr/>
                    <a:lstStyle/>
                    <a:p>
                      <a:pPr algn="ctr"/>
                      <a:r>
                        <a:rPr lang="en-CA" dirty="0"/>
                        <a:t>211.000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77.29%</a:t>
                      </a:r>
                    </a:p>
                  </a:txBody>
                  <a:tcPr marL="9525" marR="9525" marT="9525" marB="0" anchor="ctr"/>
                </a:tc>
                <a:extLst>
                  <a:ext uri="{0D108BD9-81ED-4DB2-BD59-A6C34878D82A}">
                    <a16:rowId xmlns:a16="http://schemas.microsoft.com/office/drawing/2014/main" val="1155831063"/>
                  </a:ext>
                </a:extLst>
              </a:tr>
              <a:tr h="380121">
                <a:tc>
                  <a:txBody>
                    <a:bodyPr/>
                    <a:lstStyle/>
                    <a:p>
                      <a:r>
                        <a:rPr lang="en-CA" dirty="0"/>
                        <a:t>Gordon Terrace</a:t>
                      </a:r>
                    </a:p>
                  </a:txBody>
                  <a:tcPr/>
                </a:tc>
                <a:tc>
                  <a:txBody>
                    <a:bodyPr/>
                    <a:lstStyle/>
                    <a:p>
                      <a:pPr algn="ctr"/>
                      <a:r>
                        <a:rPr lang="en-CA" dirty="0"/>
                        <a:t>265</a:t>
                      </a:r>
                    </a:p>
                  </a:txBody>
                  <a:tcPr anchor="b"/>
                </a:tc>
                <a:tc>
                  <a:txBody>
                    <a:bodyPr/>
                    <a:lstStyle/>
                    <a:p>
                      <a:pPr algn="ctr"/>
                      <a:r>
                        <a:rPr lang="en-CA" dirty="0"/>
                        <a:t>247</a:t>
                      </a:r>
                    </a:p>
                  </a:txBody>
                  <a:tcPr anchor="b"/>
                </a:tc>
                <a:tc>
                  <a:txBody>
                    <a:bodyPr/>
                    <a:lstStyle/>
                    <a:p>
                      <a:pPr algn="ctr"/>
                      <a:r>
                        <a:rPr lang="en-CA" dirty="0"/>
                        <a:t>223.000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90.28%</a:t>
                      </a:r>
                    </a:p>
                  </a:txBody>
                  <a:tcPr marL="9525" marR="9525" marT="9525" marB="0" anchor="ctr"/>
                </a:tc>
                <a:extLst>
                  <a:ext uri="{0D108BD9-81ED-4DB2-BD59-A6C34878D82A}">
                    <a16:rowId xmlns:a16="http://schemas.microsoft.com/office/drawing/2014/main" val="444760685"/>
                  </a:ext>
                </a:extLst>
              </a:tr>
              <a:tr h="380121">
                <a:tc>
                  <a:txBody>
                    <a:bodyPr/>
                    <a:lstStyle/>
                    <a:p>
                      <a:r>
                        <a:rPr lang="en-CA" dirty="0"/>
                        <a:t>Highlands</a:t>
                      </a:r>
                    </a:p>
                  </a:txBody>
                  <a:tcPr/>
                </a:tc>
                <a:tc>
                  <a:txBody>
                    <a:bodyPr/>
                    <a:lstStyle/>
                    <a:p>
                      <a:pPr algn="ctr"/>
                      <a:r>
                        <a:rPr lang="en-CA" dirty="0"/>
                        <a:t>265</a:t>
                      </a:r>
                    </a:p>
                  </a:txBody>
                  <a:tcPr anchor="b"/>
                </a:tc>
                <a:tc>
                  <a:txBody>
                    <a:bodyPr/>
                    <a:lstStyle/>
                    <a:p>
                      <a:pPr algn="ctr"/>
                      <a:r>
                        <a:rPr lang="en-CA" dirty="0"/>
                        <a:t>247</a:t>
                      </a:r>
                    </a:p>
                  </a:txBody>
                  <a:tcPr anchor="b"/>
                </a:tc>
                <a:tc>
                  <a:txBody>
                    <a:bodyPr/>
                    <a:lstStyle/>
                    <a:p>
                      <a:pPr algn="ctr"/>
                      <a:r>
                        <a:rPr lang="en-CA" dirty="0"/>
                        <a:t>146.000</a:t>
                      </a:r>
                    </a:p>
                  </a:txBody>
                  <a:tcPr anchor="b"/>
                </a:tc>
                <a:tc>
                  <a:txBody>
                    <a:bodyPr/>
                    <a:lstStyle/>
                    <a:p>
                      <a:pPr algn="ctr" rtl="0" fontAlgn="ctr"/>
                      <a:r>
                        <a:rPr lang="en-US" sz="1800" b="0" i="0" u="none" strike="noStrike" dirty="0">
                          <a:solidFill>
                            <a:srgbClr val="FF0000"/>
                          </a:solidFill>
                          <a:effectLst/>
                          <a:latin typeface="Arial" panose="020B0604020202020204" pitchFamily="34" charset="0"/>
                        </a:rPr>
                        <a:t>59.11%</a:t>
                      </a:r>
                    </a:p>
                  </a:txBody>
                  <a:tcPr marL="9525" marR="9525" marT="9525" marB="0" anchor="ctr"/>
                </a:tc>
                <a:extLst>
                  <a:ext uri="{0D108BD9-81ED-4DB2-BD59-A6C34878D82A}">
                    <a16:rowId xmlns:a16="http://schemas.microsoft.com/office/drawing/2014/main" val="2730721545"/>
                  </a:ext>
                </a:extLst>
              </a:tr>
              <a:tr h="380121">
                <a:tc>
                  <a:txBody>
                    <a:bodyPr/>
                    <a:lstStyle/>
                    <a:p>
                      <a:r>
                        <a:rPr lang="en-CA" dirty="0"/>
                        <a:t>Kootenay Orchards</a:t>
                      </a:r>
                    </a:p>
                  </a:txBody>
                  <a:tcPr/>
                </a:tc>
                <a:tc>
                  <a:txBody>
                    <a:bodyPr/>
                    <a:lstStyle/>
                    <a:p>
                      <a:pPr algn="ctr"/>
                      <a:r>
                        <a:rPr lang="en-CA" dirty="0"/>
                        <a:t>240</a:t>
                      </a:r>
                    </a:p>
                  </a:txBody>
                  <a:tcPr anchor="b"/>
                </a:tc>
                <a:tc>
                  <a:txBody>
                    <a:bodyPr/>
                    <a:lstStyle/>
                    <a:p>
                      <a:pPr algn="ctr"/>
                      <a:r>
                        <a:rPr lang="en-CA" dirty="0"/>
                        <a:t>224</a:t>
                      </a:r>
                    </a:p>
                  </a:txBody>
                  <a:tcPr anchor="b"/>
                </a:tc>
                <a:tc>
                  <a:txBody>
                    <a:bodyPr/>
                    <a:lstStyle/>
                    <a:p>
                      <a:pPr algn="ctr"/>
                      <a:r>
                        <a:rPr lang="en-CA" dirty="0"/>
                        <a:t>215.000</a:t>
                      </a:r>
                    </a:p>
                  </a:txBody>
                  <a:tcPr anchor="b"/>
                </a:tc>
                <a:tc>
                  <a:txBody>
                    <a:bodyPr/>
                    <a:lstStyle/>
                    <a:p>
                      <a:pPr algn="ctr" rtl="0" fontAlgn="ctr"/>
                      <a:r>
                        <a:rPr lang="en-US" sz="1800" b="0" i="0" u="none" strike="noStrike" dirty="0">
                          <a:solidFill>
                            <a:srgbClr val="FF0000"/>
                          </a:solidFill>
                          <a:effectLst/>
                          <a:latin typeface="Arial" panose="020B0604020202020204" pitchFamily="34" charset="0"/>
                        </a:rPr>
                        <a:t>95.98%</a:t>
                      </a:r>
                    </a:p>
                  </a:txBody>
                  <a:tcPr marL="9525" marR="9525" marT="9525" marB="0" anchor="ctr"/>
                </a:tc>
                <a:extLst>
                  <a:ext uri="{0D108BD9-81ED-4DB2-BD59-A6C34878D82A}">
                    <a16:rowId xmlns:a16="http://schemas.microsoft.com/office/drawing/2014/main" val="3499279640"/>
                  </a:ext>
                </a:extLst>
              </a:tr>
              <a:tr h="380121">
                <a:tc>
                  <a:txBody>
                    <a:bodyPr/>
                    <a:lstStyle/>
                    <a:p>
                      <a:r>
                        <a:rPr lang="en-CA" dirty="0"/>
                        <a:t>Pinewood </a:t>
                      </a:r>
                    </a:p>
                  </a:txBody>
                  <a:tcPr/>
                </a:tc>
                <a:tc>
                  <a:txBody>
                    <a:bodyPr/>
                    <a:lstStyle/>
                    <a:p>
                      <a:pPr algn="ctr"/>
                      <a:r>
                        <a:rPr lang="en-CA" dirty="0"/>
                        <a:t>145</a:t>
                      </a:r>
                    </a:p>
                  </a:txBody>
                  <a:tcPr anchor="b"/>
                </a:tc>
                <a:tc>
                  <a:txBody>
                    <a:bodyPr/>
                    <a:lstStyle/>
                    <a:p>
                      <a:pPr algn="ctr"/>
                      <a:r>
                        <a:rPr lang="en-CA" dirty="0"/>
                        <a:t>135</a:t>
                      </a:r>
                    </a:p>
                  </a:txBody>
                  <a:tcPr anchor="b"/>
                </a:tc>
                <a:tc>
                  <a:txBody>
                    <a:bodyPr/>
                    <a:lstStyle/>
                    <a:p>
                      <a:pPr algn="ctr"/>
                      <a:r>
                        <a:rPr lang="en-CA" dirty="0"/>
                        <a:t>93.000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68.89%</a:t>
                      </a:r>
                    </a:p>
                  </a:txBody>
                  <a:tcPr marL="9525" marR="9525" marT="9525" marB="0" anchor="ctr"/>
                </a:tc>
                <a:extLst>
                  <a:ext uri="{0D108BD9-81ED-4DB2-BD59-A6C34878D82A}">
                    <a16:rowId xmlns:a16="http://schemas.microsoft.com/office/drawing/2014/main" val="692754616"/>
                  </a:ext>
                </a:extLst>
              </a:tr>
              <a:tr h="380121">
                <a:tc>
                  <a:txBody>
                    <a:bodyPr/>
                    <a:lstStyle/>
                    <a:p>
                      <a:r>
                        <a:rPr lang="en-CA" dirty="0"/>
                        <a:t>Steeples</a:t>
                      </a:r>
                    </a:p>
                  </a:txBody>
                  <a:tcPr/>
                </a:tc>
                <a:tc>
                  <a:txBody>
                    <a:bodyPr/>
                    <a:lstStyle/>
                    <a:p>
                      <a:pPr algn="ctr"/>
                      <a:r>
                        <a:rPr lang="en-CA" dirty="0"/>
                        <a:t>240</a:t>
                      </a:r>
                    </a:p>
                  </a:txBody>
                  <a:tcPr anchor="b"/>
                </a:tc>
                <a:tc>
                  <a:txBody>
                    <a:bodyPr/>
                    <a:lstStyle/>
                    <a:p>
                      <a:pPr algn="ctr"/>
                      <a:r>
                        <a:rPr lang="en-CA" dirty="0"/>
                        <a:t>224</a:t>
                      </a:r>
                    </a:p>
                  </a:txBody>
                  <a:tcPr anchor="b"/>
                </a:tc>
                <a:tc>
                  <a:txBody>
                    <a:bodyPr/>
                    <a:lstStyle/>
                    <a:p>
                      <a:pPr algn="ctr"/>
                      <a:r>
                        <a:rPr lang="en-CA" dirty="0"/>
                        <a:t>241.000</a:t>
                      </a:r>
                    </a:p>
                  </a:txBody>
                  <a:tcPr anchor="b"/>
                </a:tc>
                <a:tc>
                  <a:txBody>
                    <a:bodyPr/>
                    <a:lstStyle/>
                    <a:p>
                      <a:pPr algn="ctr" rtl="0" fontAlgn="ctr"/>
                      <a:r>
                        <a:rPr lang="en-US" sz="1800" b="0" i="0" u="none" strike="noStrike" dirty="0">
                          <a:solidFill>
                            <a:srgbClr val="FF0000"/>
                          </a:solidFill>
                          <a:effectLst/>
                          <a:latin typeface="Arial" panose="020B0604020202020204" pitchFamily="34" charset="0"/>
                        </a:rPr>
                        <a:t>107.59%</a:t>
                      </a:r>
                    </a:p>
                  </a:txBody>
                  <a:tcPr marL="9525" marR="9525" marT="9525" marB="0" anchor="ctr"/>
                </a:tc>
                <a:extLst>
                  <a:ext uri="{0D108BD9-81ED-4DB2-BD59-A6C34878D82A}">
                    <a16:rowId xmlns:a16="http://schemas.microsoft.com/office/drawing/2014/main" val="528285490"/>
                  </a:ext>
                </a:extLst>
              </a:tr>
              <a:tr h="380121">
                <a:tc>
                  <a:txBody>
                    <a:bodyPr/>
                    <a:lstStyle/>
                    <a:p>
                      <a:r>
                        <a:rPr lang="en-CA" dirty="0"/>
                        <a:t>TM Roberts</a:t>
                      </a:r>
                    </a:p>
                  </a:txBody>
                  <a:tcPr/>
                </a:tc>
                <a:tc>
                  <a:txBody>
                    <a:bodyPr/>
                    <a:lstStyle/>
                    <a:p>
                      <a:pPr algn="ctr"/>
                      <a:r>
                        <a:rPr lang="en-CA" dirty="0"/>
                        <a:t>385</a:t>
                      </a:r>
                    </a:p>
                  </a:txBody>
                  <a:tcPr anchor="b"/>
                </a:tc>
                <a:tc>
                  <a:txBody>
                    <a:bodyPr/>
                    <a:lstStyle/>
                    <a:p>
                      <a:pPr algn="ctr"/>
                      <a:r>
                        <a:rPr lang="en-CA" dirty="0"/>
                        <a:t>359</a:t>
                      </a:r>
                    </a:p>
                  </a:txBody>
                  <a:tcPr anchor="b"/>
                </a:tc>
                <a:tc>
                  <a:txBody>
                    <a:bodyPr/>
                    <a:lstStyle/>
                    <a:p>
                      <a:pPr algn="ctr"/>
                      <a:r>
                        <a:rPr lang="en-CA" dirty="0"/>
                        <a:t>349.000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97.21%</a:t>
                      </a:r>
                    </a:p>
                  </a:txBody>
                  <a:tcPr marL="9525" marR="9525" marT="9525" marB="0" anchor="ctr"/>
                </a:tc>
                <a:extLst>
                  <a:ext uri="{0D108BD9-81ED-4DB2-BD59-A6C34878D82A}">
                    <a16:rowId xmlns:a16="http://schemas.microsoft.com/office/drawing/2014/main" val="379287722"/>
                  </a:ext>
                </a:extLst>
              </a:tr>
              <a:tr h="380121">
                <a:tc>
                  <a:txBody>
                    <a:bodyPr/>
                    <a:lstStyle/>
                    <a:p>
                      <a:r>
                        <a:rPr lang="en-CA" dirty="0"/>
                        <a:t>Parkland Middle</a:t>
                      </a:r>
                    </a:p>
                  </a:txBody>
                  <a:tcPr/>
                </a:tc>
                <a:tc>
                  <a:txBody>
                    <a:bodyPr/>
                    <a:lstStyle/>
                    <a:p>
                      <a:pPr algn="ctr"/>
                      <a:r>
                        <a:rPr lang="en-CA" dirty="0"/>
                        <a:t>600</a:t>
                      </a:r>
                    </a:p>
                  </a:txBody>
                  <a:tcPr anchor="b"/>
                </a:tc>
                <a:tc>
                  <a:txBody>
                    <a:bodyPr/>
                    <a:lstStyle/>
                    <a:p>
                      <a:pPr algn="ctr"/>
                      <a:r>
                        <a:rPr lang="en-CA" dirty="0"/>
                        <a:t>600</a:t>
                      </a:r>
                    </a:p>
                  </a:txBody>
                  <a:tcPr anchor="b"/>
                </a:tc>
                <a:tc>
                  <a:txBody>
                    <a:bodyPr/>
                    <a:lstStyle/>
                    <a:p>
                      <a:pPr algn="ctr"/>
                      <a:r>
                        <a:rPr lang="en-CA" dirty="0"/>
                        <a:t>416.000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69.33%</a:t>
                      </a:r>
                    </a:p>
                  </a:txBody>
                  <a:tcPr marL="9525" marR="9525" marT="9525" marB="0" anchor="ctr"/>
                </a:tc>
                <a:extLst>
                  <a:ext uri="{0D108BD9-81ED-4DB2-BD59-A6C34878D82A}">
                    <a16:rowId xmlns:a16="http://schemas.microsoft.com/office/drawing/2014/main" val="2262100756"/>
                  </a:ext>
                </a:extLst>
              </a:tr>
              <a:tr h="380121">
                <a:tc>
                  <a:txBody>
                    <a:bodyPr/>
                    <a:lstStyle/>
                    <a:p>
                      <a:r>
                        <a:rPr lang="en-CA" dirty="0"/>
                        <a:t>Laurie Middle</a:t>
                      </a:r>
                    </a:p>
                  </a:txBody>
                  <a:tcPr/>
                </a:tc>
                <a:tc>
                  <a:txBody>
                    <a:bodyPr/>
                    <a:lstStyle/>
                    <a:p>
                      <a:pPr algn="ctr"/>
                      <a:r>
                        <a:rPr lang="en-CA" dirty="0"/>
                        <a:t>500</a:t>
                      </a:r>
                    </a:p>
                  </a:txBody>
                  <a:tcPr anchor="b"/>
                </a:tc>
                <a:tc>
                  <a:txBody>
                    <a:bodyPr/>
                    <a:lstStyle/>
                    <a:p>
                      <a:pPr algn="ctr"/>
                      <a:r>
                        <a:rPr lang="en-CA" dirty="0"/>
                        <a:t>500</a:t>
                      </a:r>
                    </a:p>
                  </a:txBody>
                  <a:tcPr anchor="b"/>
                </a:tc>
                <a:tc>
                  <a:txBody>
                    <a:bodyPr/>
                    <a:lstStyle/>
                    <a:p>
                      <a:pPr algn="ctr"/>
                      <a:r>
                        <a:rPr lang="en-CA" dirty="0"/>
                        <a:t>321.000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64.20%</a:t>
                      </a:r>
                    </a:p>
                  </a:txBody>
                  <a:tcPr marL="9525" marR="9525" marT="9525" marB="0" anchor="ctr"/>
                </a:tc>
                <a:extLst>
                  <a:ext uri="{0D108BD9-81ED-4DB2-BD59-A6C34878D82A}">
                    <a16:rowId xmlns:a16="http://schemas.microsoft.com/office/drawing/2014/main" val="2013514180"/>
                  </a:ext>
                </a:extLst>
              </a:tr>
              <a:tr h="380121">
                <a:tc>
                  <a:txBody>
                    <a:bodyPr/>
                    <a:lstStyle/>
                    <a:p>
                      <a:r>
                        <a:rPr lang="en-CA" dirty="0"/>
                        <a:t>Mount Baker</a:t>
                      </a:r>
                    </a:p>
                  </a:txBody>
                  <a:tcPr/>
                </a:tc>
                <a:tc>
                  <a:txBody>
                    <a:bodyPr/>
                    <a:lstStyle/>
                    <a:p>
                      <a:pPr algn="ctr"/>
                      <a:r>
                        <a:rPr lang="en-CA" dirty="0"/>
                        <a:t>850</a:t>
                      </a:r>
                    </a:p>
                  </a:txBody>
                  <a:tcPr anchor="b"/>
                </a:tc>
                <a:tc>
                  <a:txBody>
                    <a:bodyPr/>
                    <a:lstStyle/>
                    <a:p>
                      <a:pPr algn="ctr"/>
                      <a:r>
                        <a:rPr lang="en-CA" dirty="0"/>
                        <a:t>850</a:t>
                      </a:r>
                    </a:p>
                  </a:txBody>
                  <a:tcPr anchor="b"/>
                </a:tc>
                <a:tc>
                  <a:txBody>
                    <a:bodyPr/>
                    <a:lstStyle/>
                    <a:p>
                      <a:pPr algn="ctr"/>
                      <a:r>
                        <a:rPr lang="en-CA" dirty="0"/>
                        <a:t>808.000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95.06%</a:t>
                      </a:r>
                    </a:p>
                  </a:txBody>
                  <a:tcPr marL="9525" marR="9525" marT="9525" marB="0" anchor="ctr"/>
                </a:tc>
                <a:extLst>
                  <a:ext uri="{0D108BD9-81ED-4DB2-BD59-A6C34878D82A}">
                    <a16:rowId xmlns:a16="http://schemas.microsoft.com/office/drawing/2014/main" val="2202831553"/>
                  </a:ext>
                </a:extLst>
              </a:tr>
            </a:tbl>
          </a:graphicData>
        </a:graphic>
      </p:graphicFrame>
      <p:sp>
        <p:nvSpPr>
          <p:cNvPr id="4" name="TextBox 3">
            <a:extLst>
              <a:ext uri="{FF2B5EF4-FFF2-40B4-BE49-F238E27FC236}">
                <a16:creationId xmlns:a16="http://schemas.microsoft.com/office/drawing/2014/main" id="{34A4F5E0-AD67-4A77-AC75-A625CD9C2D3A}"/>
              </a:ext>
            </a:extLst>
          </p:cNvPr>
          <p:cNvSpPr txBox="1"/>
          <p:nvPr/>
        </p:nvSpPr>
        <p:spPr>
          <a:xfrm>
            <a:off x="8380521" y="6507703"/>
            <a:ext cx="3164772" cy="307777"/>
          </a:xfrm>
          <a:prstGeom prst="rect">
            <a:avLst/>
          </a:prstGeom>
          <a:noFill/>
        </p:spPr>
        <p:txBody>
          <a:bodyPr wrap="square" rtlCol="0">
            <a:spAutoFit/>
          </a:bodyPr>
          <a:lstStyle/>
          <a:p>
            <a:r>
              <a:rPr lang="en-CA" sz="1400" dirty="0"/>
              <a:t>Information Source: Baragar Systems</a:t>
            </a:r>
          </a:p>
        </p:txBody>
      </p:sp>
    </p:spTree>
    <p:extLst>
      <p:ext uri="{BB962C8B-B14F-4D97-AF65-F5344CB8AC3E}">
        <p14:creationId xmlns:p14="http://schemas.microsoft.com/office/powerpoint/2010/main" val="1595095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4B65-5954-2A3D-3529-1676C52798EC}"/>
              </a:ext>
            </a:extLst>
          </p:cNvPr>
          <p:cNvSpPr>
            <a:spLocks noGrp="1"/>
          </p:cNvSpPr>
          <p:nvPr>
            <p:ph type="title"/>
          </p:nvPr>
        </p:nvSpPr>
        <p:spPr>
          <a:xfrm>
            <a:off x="0" y="269519"/>
            <a:ext cx="12191999" cy="824155"/>
          </a:xfrm>
        </p:spPr>
        <p:txBody>
          <a:bodyPr anchor="b">
            <a:normAutofit fontScale="90000"/>
          </a:bodyPr>
          <a:lstStyle/>
          <a:p>
            <a:pPr algn="ctr"/>
            <a:r>
              <a:rPr lang="en-CA" sz="5400" b="1" dirty="0"/>
              <a:t>Revised School Utilizations (2038/2039)</a:t>
            </a:r>
            <a:br>
              <a:rPr lang="en-CA" sz="5400" b="1" dirty="0"/>
            </a:br>
            <a:r>
              <a:rPr lang="en-CA" sz="1300" b="1" dirty="0"/>
              <a:t>with boundary revisions</a:t>
            </a:r>
          </a:p>
        </p:txBody>
      </p:sp>
      <p:graphicFrame>
        <p:nvGraphicFramePr>
          <p:cNvPr id="3" name="Table 2">
            <a:extLst>
              <a:ext uri="{FF2B5EF4-FFF2-40B4-BE49-F238E27FC236}">
                <a16:creationId xmlns:a16="http://schemas.microsoft.com/office/drawing/2014/main" id="{29AA50AD-6A38-EDEE-F54E-C7E140D603E1}"/>
              </a:ext>
            </a:extLst>
          </p:cNvPr>
          <p:cNvGraphicFramePr>
            <a:graphicFrameLocks noGrp="1"/>
          </p:cNvGraphicFramePr>
          <p:nvPr>
            <p:extLst>
              <p:ext uri="{D42A27DB-BD31-4B8C-83A1-F6EECF244321}">
                <p14:modId xmlns:p14="http://schemas.microsoft.com/office/powerpoint/2010/main" val="801141431"/>
              </p:ext>
            </p:extLst>
          </p:nvPr>
        </p:nvGraphicFramePr>
        <p:xfrm>
          <a:off x="759346" y="1156724"/>
          <a:ext cx="10670260" cy="5019679"/>
        </p:xfrm>
        <a:graphic>
          <a:graphicData uri="http://schemas.openxmlformats.org/drawingml/2006/table">
            <a:tbl>
              <a:tblPr firstRow="1" bandRow="1">
                <a:tableStyleId>{93296810-A885-4BE3-A3E7-6D5BEEA58F35}</a:tableStyleId>
              </a:tblPr>
              <a:tblGrid>
                <a:gridCol w="3808880">
                  <a:extLst>
                    <a:ext uri="{9D8B030D-6E8A-4147-A177-3AD203B41FA5}">
                      <a16:colId xmlns:a16="http://schemas.microsoft.com/office/drawing/2014/main" val="3408308321"/>
                    </a:ext>
                  </a:extLst>
                </a:gridCol>
                <a:gridCol w="1241293">
                  <a:extLst>
                    <a:ext uri="{9D8B030D-6E8A-4147-A177-3AD203B41FA5}">
                      <a16:colId xmlns:a16="http://schemas.microsoft.com/office/drawing/2014/main" val="1092531313"/>
                    </a:ext>
                  </a:extLst>
                </a:gridCol>
                <a:gridCol w="1918769">
                  <a:extLst>
                    <a:ext uri="{9D8B030D-6E8A-4147-A177-3AD203B41FA5}">
                      <a16:colId xmlns:a16="http://schemas.microsoft.com/office/drawing/2014/main" val="1820860850"/>
                    </a:ext>
                  </a:extLst>
                </a:gridCol>
                <a:gridCol w="1873055">
                  <a:extLst>
                    <a:ext uri="{9D8B030D-6E8A-4147-A177-3AD203B41FA5}">
                      <a16:colId xmlns:a16="http://schemas.microsoft.com/office/drawing/2014/main" val="3068165760"/>
                    </a:ext>
                  </a:extLst>
                </a:gridCol>
                <a:gridCol w="1828263">
                  <a:extLst>
                    <a:ext uri="{9D8B030D-6E8A-4147-A177-3AD203B41FA5}">
                      <a16:colId xmlns:a16="http://schemas.microsoft.com/office/drawing/2014/main" val="511809301"/>
                    </a:ext>
                  </a:extLst>
                </a:gridCol>
              </a:tblGrid>
              <a:tr h="1218469">
                <a:tc>
                  <a:txBody>
                    <a:bodyPr/>
                    <a:lstStyle/>
                    <a:p>
                      <a:pPr algn="ctr"/>
                      <a:r>
                        <a:rPr lang="en-CA" dirty="0"/>
                        <a:t>School</a:t>
                      </a:r>
                    </a:p>
                  </a:txBody>
                  <a:tcPr anchor="b">
                    <a:solidFill>
                      <a:srgbClr val="40841D"/>
                    </a:solidFill>
                  </a:tcPr>
                </a:tc>
                <a:tc>
                  <a:txBody>
                    <a:bodyPr/>
                    <a:lstStyle/>
                    <a:p>
                      <a:pPr algn="ctr"/>
                      <a:r>
                        <a:rPr lang="en-CA" dirty="0"/>
                        <a:t>Official Capacity</a:t>
                      </a:r>
                    </a:p>
                  </a:txBody>
                  <a:tcPr anchor="b">
                    <a:solidFill>
                      <a:srgbClr val="40841D"/>
                    </a:solidFill>
                  </a:tcPr>
                </a:tc>
                <a:tc>
                  <a:txBody>
                    <a:bodyPr/>
                    <a:lstStyle/>
                    <a:p>
                      <a:pPr algn="ctr"/>
                      <a:r>
                        <a:rPr lang="en-CA" dirty="0"/>
                        <a:t>Functional Capacity (Occupied by K-12 Students)</a:t>
                      </a:r>
                    </a:p>
                  </a:txBody>
                  <a:tcPr anchor="b">
                    <a:solidFill>
                      <a:srgbClr val="40841D"/>
                    </a:solidFill>
                  </a:tcPr>
                </a:tc>
                <a:tc>
                  <a:txBody>
                    <a:bodyPr/>
                    <a:lstStyle/>
                    <a:p>
                      <a:pPr algn="ctr"/>
                      <a:r>
                        <a:rPr lang="en-CA" dirty="0"/>
                        <a:t>2038/39 Enrolment</a:t>
                      </a:r>
                    </a:p>
                  </a:txBody>
                  <a:tcPr anchor="b">
                    <a:solidFill>
                      <a:srgbClr val="40841D"/>
                    </a:solidFill>
                  </a:tcPr>
                </a:tc>
                <a:tc>
                  <a:txBody>
                    <a:bodyPr/>
                    <a:lstStyle/>
                    <a:p>
                      <a:pPr algn="ctr"/>
                      <a:r>
                        <a:rPr lang="en-CA" dirty="0"/>
                        <a:t>% of Functional Capacity</a:t>
                      </a:r>
                    </a:p>
                  </a:txBody>
                  <a:tcPr anchor="b">
                    <a:solidFill>
                      <a:srgbClr val="40841D"/>
                    </a:solidFill>
                  </a:tcPr>
                </a:tc>
                <a:extLst>
                  <a:ext uri="{0D108BD9-81ED-4DB2-BD59-A6C34878D82A}">
                    <a16:rowId xmlns:a16="http://schemas.microsoft.com/office/drawing/2014/main" val="1307089383"/>
                  </a:ext>
                </a:extLst>
              </a:tr>
              <a:tr h="380121">
                <a:tc>
                  <a:txBody>
                    <a:bodyPr/>
                    <a:lstStyle/>
                    <a:p>
                      <a:r>
                        <a:rPr lang="en-CA" dirty="0"/>
                        <a:t>Amy Woodland</a:t>
                      </a:r>
                    </a:p>
                  </a:txBody>
                  <a:tcPr/>
                </a:tc>
                <a:tc>
                  <a:txBody>
                    <a:bodyPr/>
                    <a:lstStyle/>
                    <a:p>
                      <a:pPr algn="ctr"/>
                      <a:r>
                        <a:rPr lang="en-CA" dirty="0"/>
                        <a:t>295</a:t>
                      </a:r>
                    </a:p>
                  </a:txBody>
                  <a:tcPr anchor="b"/>
                </a:tc>
                <a:tc>
                  <a:txBody>
                    <a:bodyPr/>
                    <a:lstStyle/>
                    <a:p>
                      <a:pPr algn="ctr"/>
                      <a:r>
                        <a:rPr lang="en-CA" dirty="0"/>
                        <a:t>273</a:t>
                      </a:r>
                    </a:p>
                  </a:txBody>
                  <a:tcPr anchor="b"/>
                </a:tc>
                <a:tc>
                  <a:txBody>
                    <a:bodyPr/>
                    <a:lstStyle/>
                    <a:p>
                      <a:pPr marL="0" algn="ctr" defTabSz="914400" rtl="0" eaLnBrk="1" fontAlgn="ctr" latinLnBrk="0" hangingPunct="1"/>
                      <a:r>
                        <a:rPr lang="en-US" sz="1800" b="0" i="0" u="none" strike="noStrike" kern="1200" dirty="0">
                          <a:solidFill>
                            <a:srgbClr val="000000"/>
                          </a:solidFill>
                          <a:effectLst/>
                          <a:latin typeface="Arial" panose="020B0604020202020204" pitchFamily="34" charset="0"/>
                          <a:ea typeface="+mn-ea"/>
                          <a:cs typeface="+mn-cs"/>
                        </a:rPr>
                        <a:t>211</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77.29%</a:t>
                      </a:r>
                    </a:p>
                  </a:txBody>
                  <a:tcPr marL="9525" marR="9525" marT="9525" marB="0" anchor="ctr"/>
                </a:tc>
                <a:extLst>
                  <a:ext uri="{0D108BD9-81ED-4DB2-BD59-A6C34878D82A}">
                    <a16:rowId xmlns:a16="http://schemas.microsoft.com/office/drawing/2014/main" val="1155831063"/>
                  </a:ext>
                </a:extLst>
              </a:tr>
              <a:tr h="380121">
                <a:tc>
                  <a:txBody>
                    <a:bodyPr/>
                    <a:lstStyle/>
                    <a:p>
                      <a:r>
                        <a:rPr lang="en-CA" dirty="0"/>
                        <a:t>Gordon Terrace</a:t>
                      </a:r>
                    </a:p>
                  </a:txBody>
                  <a:tcPr/>
                </a:tc>
                <a:tc>
                  <a:txBody>
                    <a:bodyPr/>
                    <a:lstStyle/>
                    <a:p>
                      <a:pPr algn="ctr"/>
                      <a:r>
                        <a:rPr lang="en-CA" dirty="0"/>
                        <a:t>265</a:t>
                      </a:r>
                    </a:p>
                  </a:txBody>
                  <a:tcPr anchor="b"/>
                </a:tc>
                <a:tc>
                  <a:txBody>
                    <a:bodyPr/>
                    <a:lstStyle/>
                    <a:p>
                      <a:pPr algn="ctr"/>
                      <a:r>
                        <a:rPr lang="en-CA" dirty="0"/>
                        <a:t>247</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223</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90.28%</a:t>
                      </a:r>
                    </a:p>
                  </a:txBody>
                  <a:tcPr marL="9525" marR="9525" marT="9525" marB="0" anchor="ctr"/>
                </a:tc>
                <a:extLst>
                  <a:ext uri="{0D108BD9-81ED-4DB2-BD59-A6C34878D82A}">
                    <a16:rowId xmlns:a16="http://schemas.microsoft.com/office/drawing/2014/main" val="444760685"/>
                  </a:ext>
                </a:extLst>
              </a:tr>
              <a:tr h="380121">
                <a:tc>
                  <a:txBody>
                    <a:bodyPr/>
                    <a:lstStyle/>
                    <a:p>
                      <a:r>
                        <a:rPr lang="en-CA" dirty="0"/>
                        <a:t>Highlands</a:t>
                      </a:r>
                    </a:p>
                  </a:txBody>
                  <a:tcPr/>
                </a:tc>
                <a:tc>
                  <a:txBody>
                    <a:bodyPr/>
                    <a:lstStyle/>
                    <a:p>
                      <a:pPr algn="ctr"/>
                      <a:r>
                        <a:rPr lang="en-CA" dirty="0"/>
                        <a:t>265</a:t>
                      </a:r>
                    </a:p>
                  </a:txBody>
                  <a:tcPr anchor="b"/>
                </a:tc>
                <a:tc>
                  <a:txBody>
                    <a:bodyPr/>
                    <a:lstStyle/>
                    <a:p>
                      <a:pPr algn="ctr"/>
                      <a:r>
                        <a:rPr lang="en-CA" dirty="0"/>
                        <a:t>247</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230</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93.12%</a:t>
                      </a:r>
                    </a:p>
                  </a:txBody>
                  <a:tcPr marL="9525" marR="9525" marT="9525" marB="0" anchor="ctr"/>
                </a:tc>
                <a:extLst>
                  <a:ext uri="{0D108BD9-81ED-4DB2-BD59-A6C34878D82A}">
                    <a16:rowId xmlns:a16="http://schemas.microsoft.com/office/drawing/2014/main" val="2730721545"/>
                  </a:ext>
                </a:extLst>
              </a:tr>
              <a:tr h="380121">
                <a:tc>
                  <a:txBody>
                    <a:bodyPr/>
                    <a:lstStyle/>
                    <a:p>
                      <a:r>
                        <a:rPr lang="en-CA" dirty="0"/>
                        <a:t>Kootenay Orchards</a:t>
                      </a:r>
                    </a:p>
                  </a:txBody>
                  <a:tcPr/>
                </a:tc>
                <a:tc>
                  <a:txBody>
                    <a:bodyPr/>
                    <a:lstStyle/>
                    <a:p>
                      <a:pPr algn="ctr"/>
                      <a:r>
                        <a:rPr lang="en-CA" dirty="0"/>
                        <a:t>240</a:t>
                      </a:r>
                    </a:p>
                  </a:txBody>
                  <a:tcPr anchor="b"/>
                </a:tc>
                <a:tc>
                  <a:txBody>
                    <a:bodyPr/>
                    <a:lstStyle/>
                    <a:p>
                      <a:pPr algn="ctr"/>
                      <a:r>
                        <a:rPr lang="en-CA" dirty="0"/>
                        <a:t>224</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166</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74.11%</a:t>
                      </a:r>
                    </a:p>
                  </a:txBody>
                  <a:tcPr marL="9525" marR="9525" marT="9525" marB="0" anchor="ctr"/>
                </a:tc>
                <a:extLst>
                  <a:ext uri="{0D108BD9-81ED-4DB2-BD59-A6C34878D82A}">
                    <a16:rowId xmlns:a16="http://schemas.microsoft.com/office/drawing/2014/main" val="3499279640"/>
                  </a:ext>
                </a:extLst>
              </a:tr>
              <a:tr h="380121">
                <a:tc>
                  <a:txBody>
                    <a:bodyPr/>
                    <a:lstStyle/>
                    <a:p>
                      <a:r>
                        <a:rPr lang="en-CA" dirty="0"/>
                        <a:t>Pinewood </a:t>
                      </a:r>
                    </a:p>
                  </a:txBody>
                  <a:tcPr/>
                </a:tc>
                <a:tc>
                  <a:txBody>
                    <a:bodyPr/>
                    <a:lstStyle/>
                    <a:p>
                      <a:pPr algn="ctr"/>
                      <a:r>
                        <a:rPr lang="en-CA" dirty="0"/>
                        <a:t>145</a:t>
                      </a:r>
                    </a:p>
                  </a:txBody>
                  <a:tcPr anchor="b"/>
                </a:tc>
                <a:tc>
                  <a:txBody>
                    <a:bodyPr/>
                    <a:lstStyle/>
                    <a:p>
                      <a:pPr algn="ctr"/>
                      <a:r>
                        <a:rPr lang="en-CA" dirty="0"/>
                        <a:t>135</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93</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68.89%</a:t>
                      </a:r>
                    </a:p>
                  </a:txBody>
                  <a:tcPr marL="9525" marR="9525" marT="9525" marB="0" anchor="ctr"/>
                </a:tc>
                <a:extLst>
                  <a:ext uri="{0D108BD9-81ED-4DB2-BD59-A6C34878D82A}">
                    <a16:rowId xmlns:a16="http://schemas.microsoft.com/office/drawing/2014/main" val="692754616"/>
                  </a:ext>
                </a:extLst>
              </a:tr>
              <a:tr h="380121">
                <a:tc>
                  <a:txBody>
                    <a:bodyPr/>
                    <a:lstStyle/>
                    <a:p>
                      <a:r>
                        <a:rPr lang="en-CA" dirty="0"/>
                        <a:t>Steeples</a:t>
                      </a:r>
                    </a:p>
                  </a:txBody>
                  <a:tcPr/>
                </a:tc>
                <a:tc>
                  <a:txBody>
                    <a:bodyPr/>
                    <a:lstStyle/>
                    <a:p>
                      <a:pPr algn="ctr"/>
                      <a:r>
                        <a:rPr lang="en-CA" dirty="0"/>
                        <a:t>240</a:t>
                      </a:r>
                    </a:p>
                  </a:txBody>
                  <a:tcPr anchor="b"/>
                </a:tc>
                <a:tc>
                  <a:txBody>
                    <a:bodyPr/>
                    <a:lstStyle/>
                    <a:p>
                      <a:pPr algn="ctr"/>
                      <a:r>
                        <a:rPr lang="en-CA" dirty="0"/>
                        <a:t>224</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206</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91.96%</a:t>
                      </a:r>
                    </a:p>
                  </a:txBody>
                  <a:tcPr marL="9525" marR="9525" marT="9525" marB="0" anchor="ctr"/>
                </a:tc>
                <a:extLst>
                  <a:ext uri="{0D108BD9-81ED-4DB2-BD59-A6C34878D82A}">
                    <a16:rowId xmlns:a16="http://schemas.microsoft.com/office/drawing/2014/main" val="528285490"/>
                  </a:ext>
                </a:extLst>
              </a:tr>
              <a:tr h="380121">
                <a:tc>
                  <a:txBody>
                    <a:bodyPr/>
                    <a:lstStyle/>
                    <a:p>
                      <a:r>
                        <a:rPr lang="en-CA" dirty="0"/>
                        <a:t>TM Roberts</a:t>
                      </a:r>
                    </a:p>
                  </a:txBody>
                  <a:tcPr/>
                </a:tc>
                <a:tc>
                  <a:txBody>
                    <a:bodyPr/>
                    <a:lstStyle/>
                    <a:p>
                      <a:pPr algn="ctr"/>
                      <a:r>
                        <a:rPr lang="en-CA" dirty="0"/>
                        <a:t>385</a:t>
                      </a:r>
                    </a:p>
                  </a:txBody>
                  <a:tcPr anchor="b"/>
                </a:tc>
                <a:tc>
                  <a:txBody>
                    <a:bodyPr/>
                    <a:lstStyle/>
                    <a:p>
                      <a:pPr algn="ctr"/>
                      <a:r>
                        <a:rPr lang="en-CA" dirty="0"/>
                        <a:t>359</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349</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97.21%</a:t>
                      </a:r>
                    </a:p>
                  </a:txBody>
                  <a:tcPr marL="9525" marR="9525" marT="9525" marB="0" anchor="ctr"/>
                </a:tc>
                <a:extLst>
                  <a:ext uri="{0D108BD9-81ED-4DB2-BD59-A6C34878D82A}">
                    <a16:rowId xmlns:a16="http://schemas.microsoft.com/office/drawing/2014/main" val="379287722"/>
                  </a:ext>
                </a:extLst>
              </a:tr>
              <a:tr h="380121">
                <a:tc>
                  <a:txBody>
                    <a:bodyPr/>
                    <a:lstStyle/>
                    <a:p>
                      <a:r>
                        <a:rPr lang="en-CA" dirty="0"/>
                        <a:t>Parkland Middle</a:t>
                      </a:r>
                    </a:p>
                  </a:txBody>
                  <a:tcPr/>
                </a:tc>
                <a:tc>
                  <a:txBody>
                    <a:bodyPr/>
                    <a:lstStyle/>
                    <a:p>
                      <a:pPr algn="ctr"/>
                      <a:r>
                        <a:rPr lang="en-CA" dirty="0"/>
                        <a:t>600</a:t>
                      </a:r>
                    </a:p>
                  </a:txBody>
                  <a:tcPr anchor="b"/>
                </a:tc>
                <a:tc>
                  <a:txBody>
                    <a:bodyPr/>
                    <a:lstStyle/>
                    <a:p>
                      <a:pPr algn="ctr"/>
                      <a:r>
                        <a:rPr lang="en-CA" dirty="0"/>
                        <a:t>600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377</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63.83%</a:t>
                      </a:r>
                    </a:p>
                  </a:txBody>
                  <a:tcPr marL="9525" marR="9525" marT="9525" marB="0" anchor="ctr"/>
                </a:tc>
                <a:extLst>
                  <a:ext uri="{0D108BD9-81ED-4DB2-BD59-A6C34878D82A}">
                    <a16:rowId xmlns:a16="http://schemas.microsoft.com/office/drawing/2014/main" val="2262100756"/>
                  </a:ext>
                </a:extLst>
              </a:tr>
              <a:tr h="380121">
                <a:tc>
                  <a:txBody>
                    <a:bodyPr/>
                    <a:lstStyle/>
                    <a:p>
                      <a:r>
                        <a:rPr lang="en-CA" dirty="0"/>
                        <a:t>Laurie Middle</a:t>
                      </a:r>
                    </a:p>
                  </a:txBody>
                  <a:tcPr/>
                </a:tc>
                <a:tc>
                  <a:txBody>
                    <a:bodyPr/>
                    <a:lstStyle/>
                    <a:p>
                      <a:pPr algn="ctr"/>
                      <a:r>
                        <a:rPr lang="en-CA" dirty="0"/>
                        <a:t>500</a:t>
                      </a:r>
                    </a:p>
                  </a:txBody>
                  <a:tcPr anchor="b"/>
                </a:tc>
                <a:tc>
                  <a:txBody>
                    <a:bodyPr/>
                    <a:lstStyle/>
                    <a:p>
                      <a:pPr algn="ctr"/>
                      <a:r>
                        <a:rPr lang="en-CA" dirty="0"/>
                        <a:t>500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360</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72.00%</a:t>
                      </a:r>
                    </a:p>
                  </a:txBody>
                  <a:tcPr marL="9525" marR="9525" marT="9525" marB="0" anchor="ctr"/>
                </a:tc>
                <a:extLst>
                  <a:ext uri="{0D108BD9-81ED-4DB2-BD59-A6C34878D82A}">
                    <a16:rowId xmlns:a16="http://schemas.microsoft.com/office/drawing/2014/main" val="2013514180"/>
                  </a:ext>
                </a:extLst>
              </a:tr>
              <a:tr h="380121">
                <a:tc>
                  <a:txBody>
                    <a:bodyPr/>
                    <a:lstStyle/>
                    <a:p>
                      <a:r>
                        <a:rPr lang="en-CA" dirty="0"/>
                        <a:t>Mount Baker</a:t>
                      </a:r>
                    </a:p>
                  </a:txBody>
                  <a:tcPr/>
                </a:tc>
                <a:tc>
                  <a:txBody>
                    <a:bodyPr/>
                    <a:lstStyle/>
                    <a:p>
                      <a:pPr algn="ctr"/>
                      <a:r>
                        <a:rPr lang="en-CA" dirty="0"/>
                        <a:t>850</a:t>
                      </a:r>
                    </a:p>
                  </a:txBody>
                  <a:tcPr anchor="b"/>
                </a:tc>
                <a:tc>
                  <a:txBody>
                    <a:bodyPr/>
                    <a:lstStyle/>
                    <a:p>
                      <a:pPr algn="ctr"/>
                      <a:r>
                        <a:rPr lang="en-CA" dirty="0"/>
                        <a:t>850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808</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95.06%</a:t>
                      </a:r>
                    </a:p>
                  </a:txBody>
                  <a:tcPr marL="9525" marR="9525" marT="9525" marB="0" anchor="ctr"/>
                </a:tc>
                <a:extLst>
                  <a:ext uri="{0D108BD9-81ED-4DB2-BD59-A6C34878D82A}">
                    <a16:rowId xmlns:a16="http://schemas.microsoft.com/office/drawing/2014/main" val="2202831553"/>
                  </a:ext>
                </a:extLst>
              </a:tr>
            </a:tbl>
          </a:graphicData>
        </a:graphic>
      </p:graphicFrame>
      <p:sp>
        <p:nvSpPr>
          <p:cNvPr id="4" name="TextBox 3">
            <a:extLst>
              <a:ext uri="{FF2B5EF4-FFF2-40B4-BE49-F238E27FC236}">
                <a16:creationId xmlns:a16="http://schemas.microsoft.com/office/drawing/2014/main" id="{34A4F5E0-AD67-4A77-AC75-A625CD9C2D3A}"/>
              </a:ext>
            </a:extLst>
          </p:cNvPr>
          <p:cNvSpPr txBox="1"/>
          <p:nvPr/>
        </p:nvSpPr>
        <p:spPr>
          <a:xfrm>
            <a:off x="8380521" y="6507703"/>
            <a:ext cx="3164772" cy="307777"/>
          </a:xfrm>
          <a:prstGeom prst="rect">
            <a:avLst/>
          </a:prstGeom>
          <a:noFill/>
        </p:spPr>
        <p:txBody>
          <a:bodyPr wrap="square" rtlCol="0">
            <a:spAutoFit/>
          </a:bodyPr>
          <a:lstStyle/>
          <a:p>
            <a:r>
              <a:rPr lang="en-CA" sz="1400" dirty="0"/>
              <a:t>Information Source: Baragar Systems</a:t>
            </a:r>
          </a:p>
        </p:txBody>
      </p:sp>
    </p:spTree>
    <p:extLst>
      <p:ext uri="{BB962C8B-B14F-4D97-AF65-F5344CB8AC3E}">
        <p14:creationId xmlns:p14="http://schemas.microsoft.com/office/powerpoint/2010/main" val="4277273143"/>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8FD8-018C-376D-AEF7-95C99276B1C6}"/>
              </a:ext>
            </a:extLst>
          </p:cNvPr>
          <p:cNvSpPr>
            <a:spLocks noGrp="1"/>
          </p:cNvSpPr>
          <p:nvPr>
            <p:ph type="title"/>
          </p:nvPr>
        </p:nvSpPr>
        <p:spPr>
          <a:xfrm>
            <a:off x="838200" y="151363"/>
            <a:ext cx="10515600" cy="1040235"/>
          </a:xfrm>
        </p:spPr>
        <p:txBody>
          <a:bodyPr>
            <a:normAutofit fontScale="90000"/>
          </a:bodyPr>
          <a:lstStyle/>
          <a:p>
            <a:pPr algn="ctr"/>
            <a:r>
              <a:rPr lang="en-CA" sz="4000" b="1" dirty="0"/>
              <a:t>Summary of Proposed Catchment Revision Divided Along 14 Avenue S</a:t>
            </a:r>
          </a:p>
        </p:txBody>
      </p:sp>
      <p:graphicFrame>
        <p:nvGraphicFramePr>
          <p:cNvPr id="5" name="Table 5">
            <a:extLst>
              <a:ext uri="{FF2B5EF4-FFF2-40B4-BE49-F238E27FC236}">
                <a16:creationId xmlns:a16="http://schemas.microsoft.com/office/drawing/2014/main" id="{9D399686-87FF-789C-815A-05016439E073}"/>
              </a:ext>
            </a:extLst>
          </p:cNvPr>
          <p:cNvGraphicFramePr>
            <a:graphicFrameLocks noGrp="1"/>
          </p:cNvGraphicFramePr>
          <p:nvPr>
            <p:ph sz="half" idx="1"/>
            <p:extLst>
              <p:ext uri="{D42A27DB-BD31-4B8C-83A1-F6EECF244321}">
                <p14:modId xmlns:p14="http://schemas.microsoft.com/office/powerpoint/2010/main" val="1328836241"/>
              </p:ext>
            </p:extLst>
          </p:nvPr>
        </p:nvGraphicFramePr>
        <p:xfrm>
          <a:off x="289559" y="1328800"/>
          <a:ext cx="11304678" cy="4752002"/>
        </p:xfrm>
        <a:graphic>
          <a:graphicData uri="http://schemas.openxmlformats.org/drawingml/2006/table">
            <a:tbl>
              <a:tblPr firstRow="1" bandRow="1">
                <a:tableStyleId>{93296810-A885-4BE3-A3E7-6D5BEEA58F35}</a:tableStyleId>
              </a:tblPr>
              <a:tblGrid>
                <a:gridCol w="1725672">
                  <a:extLst>
                    <a:ext uri="{9D8B030D-6E8A-4147-A177-3AD203B41FA5}">
                      <a16:colId xmlns:a16="http://schemas.microsoft.com/office/drawing/2014/main" val="3394718212"/>
                    </a:ext>
                  </a:extLst>
                </a:gridCol>
                <a:gridCol w="1911486">
                  <a:extLst>
                    <a:ext uri="{9D8B030D-6E8A-4147-A177-3AD203B41FA5}">
                      <a16:colId xmlns:a16="http://schemas.microsoft.com/office/drawing/2014/main" val="3039512798"/>
                    </a:ext>
                  </a:extLst>
                </a:gridCol>
                <a:gridCol w="1277920">
                  <a:extLst>
                    <a:ext uri="{9D8B030D-6E8A-4147-A177-3AD203B41FA5}">
                      <a16:colId xmlns:a16="http://schemas.microsoft.com/office/drawing/2014/main" val="2026731551"/>
                    </a:ext>
                  </a:extLst>
                </a:gridCol>
                <a:gridCol w="1277920">
                  <a:extLst>
                    <a:ext uri="{9D8B030D-6E8A-4147-A177-3AD203B41FA5}">
                      <a16:colId xmlns:a16="http://schemas.microsoft.com/office/drawing/2014/main" val="89763289"/>
                    </a:ext>
                  </a:extLst>
                </a:gridCol>
                <a:gridCol w="1277920">
                  <a:extLst>
                    <a:ext uri="{9D8B030D-6E8A-4147-A177-3AD203B41FA5}">
                      <a16:colId xmlns:a16="http://schemas.microsoft.com/office/drawing/2014/main" val="1540499008"/>
                    </a:ext>
                  </a:extLst>
                </a:gridCol>
                <a:gridCol w="1277920">
                  <a:extLst>
                    <a:ext uri="{9D8B030D-6E8A-4147-A177-3AD203B41FA5}">
                      <a16:colId xmlns:a16="http://schemas.microsoft.com/office/drawing/2014/main" val="2702771680"/>
                    </a:ext>
                  </a:extLst>
                </a:gridCol>
                <a:gridCol w="1277920">
                  <a:extLst>
                    <a:ext uri="{9D8B030D-6E8A-4147-A177-3AD203B41FA5}">
                      <a16:colId xmlns:a16="http://schemas.microsoft.com/office/drawing/2014/main" val="1603036638"/>
                    </a:ext>
                  </a:extLst>
                </a:gridCol>
                <a:gridCol w="1277920">
                  <a:extLst>
                    <a:ext uri="{9D8B030D-6E8A-4147-A177-3AD203B41FA5}">
                      <a16:colId xmlns:a16="http://schemas.microsoft.com/office/drawing/2014/main" val="1457065481"/>
                    </a:ext>
                  </a:extLst>
                </a:gridCol>
              </a:tblGrid>
              <a:tr h="1048117">
                <a:tc>
                  <a:txBody>
                    <a:bodyPr/>
                    <a:lstStyle/>
                    <a:p>
                      <a:pPr algn="ctr" fontAlgn="b"/>
                      <a:r>
                        <a:rPr lang="en-US" sz="1600" b="1" i="0" u="none" strike="noStrike" dirty="0">
                          <a:solidFill>
                            <a:schemeClr val="accent6">
                              <a:lumMod val="20000"/>
                              <a:lumOff val="80000"/>
                            </a:schemeClr>
                          </a:solidFill>
                          <a:effectLst/>
                          <a:latin typeface="+mj-lt"/>
                        </a:rPr>
                        <a:t>School</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New Catchment Zone</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Enrolment from Boundary Change</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Enrolment from Out of Catchment Transfers</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Total</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Total Expected Enrolment</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Functional Capacity</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Comments</a:t>
                      </a:r>
                    </a:p>
                  </a:txBody>
                  <a:tcPr marL="9525" marR="9525" marT="9525" marB="0" anchor="ctr">
                    <a:solidFill>
                      <a:srgbClr val="40841D"/>
                    </a:solidFill>
                  </a:tcPr>
                </a:tc>
                <a:extLst>
                  <a:ext uri="{0D108BD9-81ED-4DB2-BD59-A6C34878D82A}">
                    <a16:rowId xmlns:a16="http://schemas.microsoft.com/office/drawing/2014/main" val="1588893487"/>
                  </a:ext>
                </a:extLst>
              </a:tr>
              <a:tr h="529127">
                <a:tc>
                  <a:txBody>
                    <a:bodyPr/>
                    <a:lstStyle/>
                    <a:p>
                      <a:pPr algn="l" fontAlgn="ctr"/>
                      <a:r>
                        <a:rPr lang="en-US" sz="1600" b="0" i="0" u="none" strike="noStrike" dirty="0">
                          <a:solidFill>
                            <a:srgbClr val="000000"/>
                          </a:solidFill>
                          <a:effectLst/>
                          <a:latin typeface="+mj-lt"/>
                        </a:rPr>
                        <a:t>Pinewood</a:t>
                      </a:r>
                    </a:p>
                  </a:txBody>
                  <a:tcPr marL="9525" marR="9525" marT="9525" marB="0" anchor="ctr"/>
                </a:tc>
                <a:tc>
                  <a:txBody>
                    <a:bodyPr/>
                    <a:lstStyle/>
                    <a:p>
                      <a:pPr algn="ctr" fontAlgn="ctr"/>
                      <a:r>
                        <a:rPr lang="en-US" sz="1600" b="0" i="0" u="none" strike="noStrike" dirty="0">
                          <a:solidFill>
                            <a:srgbClr val="000000"/>
                          </a:solidFill>
                          <a:effectLst/>
                          <a:latin typeface="+mj-lt"/>
                        </a:rPr>
                        <a:t>AWES Rural to PES</a:t>
                      </a:r>
                    </a:p>
                  </a:txBody>
                  <a:tcPr marL="9525" marR="9525" marT="9525" marB="0" anchor="ctr"/>
                </a:tc>
                <a:tc>
                  <a:txBody>
                    <a:bodyPr/>
                    <a:lstStyle/>
                    <a:p>
                      <a:pPr algn="ctr" fontAlgn="ctr"/>
                      <a:r>
                        <a:rPr lang="en-US" sz="1600" b="0" i="0" u="none" strike="noStrike" dirty="0">
                          <a:solidFill>
                            <a:srgbClr val="000000"/>
                          </a:solidFill>
                          <a:effectLst/>
                          <a:latin typeface="+mj-lt"/>
                        </a:rPr>
                        <a:t>12</a:t>
                      </a:r>
                    </a:p>
                  </a:txBody>
                  <a:tcPr marL="9525" marR="9525" marT="9525" marB="0" anchor="ctr"/>
                </a:tc>
                <a:tc>
                  <a:txBody>
                    <a:bodyPr/>
                    <a:lstStyle/>
                    <a:p>
                      <a:pPr algn="ctr" fontAlgn="ctr"/>
                      <a:r>
                        <a:rPr lang="en-US" sz="1600" b="0" i="0" u="none" strike="noStrike" dirty="0">
                          <a:solidFill>
                            <a:srgbClr val="000000"/>
                          </a:solidFill>
                          <a:effectLst/>
                          <a:latin typeface="+mj-lt"/>
                        </a:rPr>
                        <a:t>11</a:t>
                      </a:r>
                    </a:p>
                  </a:txBody>
                  <a:tcPr marL="9525" marR="9525" marT="9525" marB="0" anchor="ctr"/>
                </a:tc>
                <a:tc>
                  <a:txBody>
                    <a:bodyPr/>
                    <a:lstStyle/>
                    <a:p>
                      <a:pPr algn="ctr" fontAlgn="ctr"/>
                      <a:r>
                        <a:rPr lang="en-US" sz="1600" b="0" i="0" u="none" strike="noStrike" dirty="0">
                          <a:solidFill>
                            <a:srgbClr val="000000"/>
                          </a:solidFill>
                          <a:effectLst/>
                          <a:latin typeface="+mj-lt"/>
                        </a:rPr>
                        <a:t>23</a:t>
                      </a:r>
                    </a:p>
                  </a:txBody>
                  <a:tcPr marL="9525" marR="9525" marT="9525" marB="0" anchor="ctr"/>
                </a:tc>
                <a:tc>
                  <a:txBody>
                    <a:bodyPr/>
                    <a:lstStyle/>
                    <a:p>
                      <a:pPr algn="ctr" fontAlgn="ctr"/>
                      <a:r>
                        <a:rPr lang="en-US" sz="1600" b="0" i="0" u="none" strike="noStrike" dirty="0">
                          <a:solidFill>
                            <a:srgbClr val="000000"/>
                          </a:solidFill>
                          <a:effectLst/>
                          <a:latin typeface="+mj-lt"/>
                        </a:rPr>
                        <a:t>139</a:t>
                      </a:r>
                    </a:p>
                  </a:txBody>
                  <a:tcPr marL="9525" marR="9525" marT="9525" marB="0" anchor="ctr"/>
                </a:tc>
                <a:tc>
                  <a:txBody>
                    <a:bodyPr/>
                    <a:lstStyle/>
                    <a:p>
                      <a:pPr algn="ctr" fontAlgn="ctr"/>
                      <a:r>
                        <a:rPr lang="en-US" sz="1600" b="0" i="0" u="none" strike="noStrike" dirty="0">
                          <a:solidFill>
                            <a:srgbClr val="000000"/>
                          </a:solidFill>
                          <a:effectLst/>
                          <a:latin typeface="+mj-lt"/>
                        </a:rPr>
                        <a:t>160</a:t>
                      </a:r>
                    </a:p>
                  </a:txBody>
                  <a:tcPr marL="9525" marR="9525" marT="9525" marB="0" anchor="ctr"/>
                </a:tc>
                <a:tc>
                  <a:txBody>
                    <a:bodyPr/>
                    <a:lstStyle/>
                    <a:p>
                      <a:pPr algn="ctr" fontAlgn="ctr"/>
                      <a:r>
                        <a:rPr lang="en-US" sz="1400" b="0" i="0" u="none" strike="noStrike" dirty="0">
                          <a:solidFill>
                            <a:srgbClr val="000000"/>
                          </a:solidFill>
                          <a:effectLst/>
                          <a:latin typeface="+mn-lt"/>
                        </a:rPr>
                        <a:t>2 students per grade</a:t>
                      </a:r>
                    </a:p>
                  </a:txBody>
                  <a:tcPr marL="9525" marR="9525" marT="9525" marB="0" anchor="ctr"/>
                </a:tc>
                <a:extLst>
                  <a:ext uri="{0D108BD9-81ED-4DB2-BD59-A6C34878D82A}">
                    <a16:rowId xmlns:a16="http://schemas.microsoft.com/office/drawing/2014/main" val="3271102082"/>
                  </a:ext>
                </a:extLst>
              </a:tr>
              <a:tr h="529127">
                <a:tc>
                  <a:txBody>
                    <a:bodyPr/>
                    <a:lstStyle/>
                    <a:p>
                      <a:pPr algn="l" fontAlgn="ctr"/>
                      <a:r>
                        <a:rPr lang="en-US" sz="1600" b="0" i="0" u="none" strike="noStrike" dirty="0">
                          <a:solidFill>
                            <a:srgbClr val="000000"/>
                          </a:solidFill>
                          <a:effectLst/>
                          <a:latin typeface="+mj-lt"/>
                        </a:rPr>
                        <a:t>Highlands </a:t>
                      </a:r>
                    </a:p>
                  </a:txBody>
                  <a:tcPr marL="9525" marR="9525" marT="9525" marB="0" anchor="ctr"/>
                </a:tc>
                <a:tc>
                  <a:txBody>
                    <a:bodyPr/>
                    <a:lstStyle/>
                    <a:p>
                      <a:pPr algn="ctr" fontAlgn="ctr"/>
                      <a:r>
                        <a:rPr lang="en-US" sz="1600" b="0" i="0" u="none" strike="noStrike" dirty="0">
                          <a:solidFill>
                            <a:srgbClr val="000000"/>
                          </a:solidFill>
                          <a:effectLst/>
                          <a:latin typeface="+mj-lt"/>
                        </a:rPr>
                        <a:t>AWES East to HES</a:t>
                      </a:r>
                    </a:p>
                  </a:txBody>
                  <a:tcPr marL="9525" marR="9525" marT="9525" marB="0" anchor="ctr"/>
                </a:tc>
                <a:tc>
                  <a:txBody>
                    <a:bodyPr/>
                    <a:lstStyle/>
                    <a:p>
                      <a:pPr algn="ctr" fontAlgn="ctr"/>
                      <a:r>
                        <a:rPr lang="en-US" sz="1600" b="0" i="0" u="none" strike="noStrike" dirty="0">
                          <a:solidFill>
                            <a:srgbClr val="000000"/>
                          </a:solidFill>
                          <a:effectLst/>
                          <a:latin typeface="+mj-lt"/>
                        </a:rPr>
                        <a:t>60</a:t>
                      </a:r>
                    </a:p>
                  </a:txBody>
                  <a:tcPr marL="9525" marR="9525" marT="9525" marB="0" anchor="ctr"/>
                </a:tc>
                <a:tc>
                  <a:txBody>
                    <a:bodyPr/>
                    <a:lstStyle/>
                    <a:p>
                      <a:pPr algn="ctr" fontAlgn="ctr"/>
                      <a:r>
                        <a:rPr lang="en-US" sz="1600" b="0" i="0" u="none" strike="noStrike" dirty="0">
                          <a:solidFill>
                            <a:srgbClr val="000000"/>
                          </a:solidFill>
                          <a:effectLst/>
                          <a:latin typeface="+mj-lt"/>
                        </a:rPr>
                        <a:t>10</a:t>
                      </a:r>
                    </a:p>
                  </a:txBody>
                  <a:tcPr marL="9525" marR="9525" marT="9525" marB="0" anchor="ctr"/>
                </a:tc>
                <a:tc>
                  <a:txBody>
                    <a:bodyPr/>
                    <a:lstStyle/>
                    <a:p>
                      <a:pPr algn="ctr" fontAlgn="ctr"/>
                      <a:r>
                        <a:rPr lang="en-US" sz="1600" b="0" i="0" u="none" strike="noStrike" dirty="0">
                          <a:solidFill>
                            <a:srgbClr val="000000"/>
                          </a:solidFill>
                          <a:effectLst/>
                          <a:latin typeface="+mj-lt"/>
                        </a:rPr>
                        <a:t>70</a:t>
                      </a:r>
                    </a:p>
                  </a:txBody>
                  <a:tcPr marL="9525" marR="9525" marT="9525" marB="0" anchor="ctr"/>
                </a:tc>
                <a:tc>
                  <a:txBody>
                    <a:bodyPr/>
                    <a:lstStyle/>
                    <a:p>
                      <a:pPr algn="ctr" fontAlgn="ctr"/>
                      <a:r>
                        <a:rPr lang="en-US" sz="1600" b="0" i="0" u="none" strike="noStrike" dirty="0">
                          <a:solidFill>
                            <a:srgbClr val="000000"/>
                          </a:solidFill>
                          <a:effectLst/>
                          <a:latin typeface="+mj-lt"/>
                        </a:rPr>
                        <a:t>257</a:t>
                      </a:r>
                    </a:p>
                  </a:txBody>
                  <a:tcPr marL="9525" marR="9525" marT="9525" marB="0" anchor="ctr"/>
                </a:tc>
                <a:tc>
                  <a:txBody>
                    <a:bodyPr/>
                    <a:lstStyle/>
                    <a:p>
                      <a:pPr algn="ctr" fontAlgn="ctr"/>
                      <a:r>
                        <a:rPr lang="en-US" sz="1600" b="0" i="0" u="none" strike="noStrike" dirty="0">
                          <a:solidFill>
                            <a:srgbClr val="000000"/>
                          </a:solidFill>
                          <a:effectLst/>
                          <a:latin typeface="+mj-lt"/>
                        </a:rPr>
                        <a:t>272</a:t>
                      </a:r>
                    </a:p>
                  </a:txBody>
                  <a:tcPr marL="9525" marR="9525" marT="9525" marB="0" anchor="ctr"/>
                </a:tc>
                <a:tc>
                  <a:txBody>
                    <a:bodyPr/>
                    <a:lstStyle/>
                    <a:p>
                      <a:pPr algn="ctr" fontAlgn="ctr"/>
                      <a:r>
                        <a:rPr lang="en-US" sz="1400" b="0" i="0" u="none" strike="noStrike" dirty="0">
                          <a:solidFill>
                            <a:srgbClr val="000000"/>
                          </a:solidFill>
                          <a:effectLst/>
                          <a:latin typeface="+mn-lt"/>
                        </a:rPr>
                        <a:t>8 students per grade</a:t>
                      </a:r>
                    </a:p>
                  </a:txBody>
                  <a:tcPr marL="9525" marR="9525" marT="9525" marB="0" anchor="ctr"/>
                </a:tc>
                <a:extLst>
                  <a:ext uri="{0D108BD9-81ED-4DB2-BD59-A6C34878D82A}">
                    <a16:rowId xmlns:a16="http://schemas.microsoft.com/office/drawing/2014/main" val="2502087165"/>
                  </a:ext>
                </a:extLst>
              </a:tr>
              <a:tr h="529127">
                <a:tc>
                  <a:txBody>
                    <a:bodyPr/>
                    <a:lstStyle/>
                    <a:p>
                      <a:pPr algn="l" fontAlgn="ctr"/>
                      <a:r>
                        <a:rPr lang="en-US" sz="1600" b="0" i="0" u="none" strike="noStrike" dirty="0">
                          <a:solidFill>
                            <a:srgbClr val="000000"/>
                          </a:solidFill>
                          <a:effectLst/>
                          <a:latin typeface="+mj-lt"/>
                        </a:rPr>
                        <a:t>Steeples</a:t>
                      </a:r>
                    </a:p>
                  </a:txBody>
                  <a:tcPr marL="9525" marR="9525" marT="9525" marB="0" anchor="ctr"/>
                </a:tc>
                <a:tc>
                  <a:txBody>
                    <a:bodyPr/>
                    <a:lstStyle/>
                    <a:p>
                      <a:pPr algn="ctr" fontAlgn="ctr"/>
                      <a:r>
                        <a:rPr lang="en-US" sz="1600" b="0" i="0" u="none" strike="noStrike" dirty="0">
                          <a:solidFill>
                            <a:srgbClr val="000000"/>
                          </a:solidFill>
                          <a:effectLst/>
                          <a:latin typeface="+mj-lt"/>
                        </a:rPr>
                        <a:t>AWES North to SES</a:t>
                      </a:r>
                    </a:p>
                  </a:txBody>
                  <a:tcPr marL="9525" marR="9525" marT="9525" marB="0" anchor="ctr"/>
                </a:tc>
                <a:tc>
                  <a:txBody>
                    <a:bodyPr/>
                    <a:lstStyle/>
                    <a:p>
                      <a:pPr algn="ctr" fontAlgn="ctr"/>
                      <a:r>
                        <a:rPr lang="en-US" sz="1600" b="0" i="0" u="none" strike="noStrike" dirty="0">
                          <a:solidFill>
                            <a:srgbClr val="000000"/>
                          </a:solidFill>
                          <a:effectLst/>
                          <a:latin typeface="+mj-lt"/>
                        </a:rPr>
                        <a:t>6</a:t>
                      </a:r>
                    </a:p>
                  </a:txBody>
                  <a:tcPr marL="9525" marR="9525" marT="9525" marB="0" anchor="ctr"/>
                </a:tc>
                <a:tc>
                  <a:txBody>
                    <a:bodyPr/>
                    <a:lstStyle/>
                    <a:p>
                      <a:pPr algn="ctr" fontAlgn="ctr"/>
                      <a:r>
                        <a:rPr lang="en-US" sz="1600" b="0" i="0" u="none" strike="noStrike" dirty="0">
                          <a:solidFill>
                            <a:srgbClr val="000000"/>
                          </a:solidFill>
                          <a:effectLst/>
                          <a:latin typeface="+mj-lt"/>
                        </a:rPr>
                        <a:t>20</a:t>
                      </a:r>
                    </a:p>
                  </a:txBody>
                  <a:tcPr marL="9525" marR="9525" marT="9525" marB="0" anchor="ctr"/>
                </a:tc>
                <a:tc>
                  <a:txBody>
                    <a:bodyPr/>
                    <a:lstStyle/>
                    <a:p>
                      <a:pPr algn="ctr" fontAlgn="ctr"/>
                      <a:r>
                        <a:rPr lang="en-US" sz="1600" b="0" i="0" u="none" strike="noStrike" dirty="0">
                          <a:solidFill>
                            <a:srgbClr val="000000"/>
                          </a:solidFill>
                          <a:effectLst/>
                          <a:latin typeface="+mj-lt"/>
                        </a:rPr>
                        <a:t>26</a:t>
                      </a:r>
                    </a:p>
                  </a:txBody>
                  <a:tcPr marL="9525" marR="9525" marT="9525" marB="0" anchor="ctr"/>
                </a:tc>
                <a:tc>
                  <a:txBody>
                    <a:bodyPr/>
                    <a:lstStyle/>
                    <a:p>
                      <a:pPr algn="ctr" fontAlgn="ctr"/>
                      <a:r>
                        <a:rPr lang="en-US" sz="1600" b="0" i="0" u="none" strike="noStrike" dirty="0">
                          <a:solidFill>
                            <a:srgbClr val="000000"/>
                          </a:solidFill>
                          <a:effectLst/>
                          <a:latin typeface="+mj-lt"/>
                        </a:rPr>
                        <a:t>255</a:t>
                      </a:r>
                    </a:p>
                  </a:txBody>
                  <a:tcPr marL="9525" marR="9525" marT="9525" marB="0" anchor="ctr"/>
                </a:tc>
                <a:tc>
                  <a:txBody>
                    <a:bodyPr/>
                    <a:lstStyle/>
                    <a:p>
                      <a:pPr algn="ctr" fontAlgn="ctr"/>
                      <a:r>
                        <a:rPr lang="en-US" sz="1600" b="0" i="0" u="none" strike="noStrike" dirty="0">
                          <a:solidFill>
                            <a:srgbClr val="000000"/>
                          </a:solidFill>
                          <a:effectLst/>
                          <a:latin typeface="+mj-lt"/>
                        </a:rPr>
                        <a:t>274</a:t>
                      </a:r>
                    </a:p>
                  </a:txBody>
                  <a:tcPr marL="9525" marR="9525" marT="9525" marB="0" anchor="ctr"/>
                </a:tc>
                <a:tc>
                  <a:txBody>
                    <a:bodyPr/>
                    <a:lstStyle/>
                    <a:p>
                      <a:pPr algn="ctr" fontAlgn="ctr"/>
                      <a:r>
                        <a:rPr lang="en-US" sz="1400" b="0" i="0" u="none" strike="noStrike" dirty="0">
                          <a:solidFill>
                            <a:srgbClr val="000000"/>
                          </a:solidFill>
                          <a:effectLst/>
                          <a:latin typeface="+mn-lt"/>
                        </a:rPr>
                        <a:t>&lt;1 student per grade</a:t>
                      </a:r>
                    </a:p>
                  </a:txBody>
                  <a:tcPr marL="9525" marR="9525" marT="9525" marB="0" anchor="ctr"/>
                </a:tc>
                <a:extLst>
                  <a:ext uri="{0D108BD9-81ED-4DB2-BD59-A6C34878D82A}">
                    <a16:rowId xmlns:a16="http://schemas.microsoft.com/office/drawing/2014/main" val="993200407"/>
                  </a:ext>
                </a:extLst>
              </a:tr>
              <a:tr h="529126">
                <a:tc>
                  <a:txBody>
                    <a:bodyPr/>
                    <a:lstStyle/>
                    <a:p>
                      <a:pPr algn="l" fontAlgn="b"/>
                      <a:r>
                        <a:rPr lang="en-US" sz="1600" b="0" i="0" u="none" strike="noStrike" dirty="0">
                          <a:solidFill>
                            <a:srgbClr val="000000"/>
                          </a:solidFill>
                          <a:effectLst/>
                          <a:latin typeface="+mj-lt"/>
                        </a:rPr>
                        <a:t>TM Roberts</a:t>
                      </a:r>
                    </a:p>
                  </a:txBody>
                  <a:tcPr marL="9525" marR="9525" marT="9525" marB="0" anchor="b"/>
                </a:tc>
                <a:tc>
                  <a:txBody>
                    <a:bodyPr/>
                    <a:lstStyle/>
                    <a:p>
                      <a:pPr algn="ctr" fontAlgn="b"/>
                      <a:r>
                        <a:rPr lang="en-US" sz="1600" b="0" i="0" u="none" strike="noStrike" dirty="0">
                          <a:solidFill>
                            <a:srgbClr val="000000"/>
                          </a:solidFill>
                          <a:effectLst/>
                          <a:latin typeface="+mj-lt"/>
                        </a:rPr>
                        <a:t>AWES West to TMRES</a:t>
                      </a:r>
                    </a:p>
                  </a:txBody>
                  <a:tcPr marL="9525" marR="9525" marT="9525" marB="0" anchor="ctr"/>
                </a:tc>
                <a:tc>
                  <a:txBody>
                    <a:bodyPr/>
                    <a:lstStyle/>
                    <a:p>
                      <a:pPr algn="ctr" fontAlgn="b"/>
                      <a:r>
                        <a:rPr lang="en-US" sz="1600" b="0" i="0" u="none" strike="noStrike" dirty="0">
                          <a:solidFill>
                            <a:srgbClr val="000000"/>
                          </a:solidFill>
                          <a:effectLst/>
                          <a:latin typeface="+mj-lt"/>
                        </a:rPr>
                        <a:t>35</a:t>
                      </a:r>
                    </a:p>
                  </a:txBody>
                  <a:tcPr marL="9525" marR="9525" marT="9525" marB="0" anchor="ctr"/>
                </a:tc>
                <a:tc>
                  <a:txBody>
                    <a:bodyPr/>
                    <a:lstStyle/>
                    <a:p>
                      <a:pPr algn="ctr" fontAlgn="b"/>
                      <a:r>
                        <a:rPr lang="en-US" sz="1600" b="0" i="0" u="none" strike="noStrike" dirty="0">
                          <a:solidFill>
                            <a:srgbClr val="000000"/>
                          </a:solidFill>
                          <a:effectLst/>
                          <a:latin typeface="+mj-lt"/>
                        </a:rPr>
                        <a:t>15</a:t>
                      </a:r>
                    </a:p>
                  </a:txBody>
                  <a:tcPr marL="9525" marR="9525" marT="9525" marB="0" anchor="ctr"/>
                </a:tc>
                <a:tc>
                  <a:txBody>
                    <a:bodyPr/>
                    <a:lstStyle/>
                    <a:p>
                      <a:pPr algn="ctr" fontAlgn="b"/>
                      <a:r>
                        <a:rPr lang="en-US" sz="1600" b="0" i="0" u="none" strike="noStrike" dirty="0">
                          <a:solidFill>
                            <a:srgbClr val="000000"/>
                          </a:solidFill>
                          <a:effectLst/>
                          <a:latin typeface="+mj-lt"/>
                        </a:rPr>
                        <a:t>50</a:t>
                      </a:r>
                    </a:p>
                  </a:txBody>
                  <a:tcPr marL="9525" marR="9525" marT="9525" marB="0" anchor="ctr"/>
                </a:tc>
                <a:tc>
                  <a:txBody>
                    <a:bodyPr/>
                    <a:lstStyle/>
                    <a:p>
                      <a:pPr algn="ctr" fontAlgn="b"/>
                      <a:r>
                        <a:rPr lang="en-US" sz="1600" b="0" i="0" u="none" strike="noStrike" dirty="0">
                          <a:solidFill>
                            <a:srgbClr val="000000"/>
                          </a:solidFill>
                          <a:effectLst/>
                          <a:latin typeface="+mj-lt"/>
                        </a:rPr>
                        <a:t>377</a:t>
                      </a:r>
                    </a:p>
                  </a:txBody>
                  <a:tcPr marL="9525" marR="9525" marT="9525" marB="0" anchor="ctr"/>
                </a:tc>
                <a:tc>
                  <a:txBody>
                    <a:bodyPr/>
                    <a:lstStyle/>
                    <a:p>
                      <a:pPr algn="ctr" fontAlgn="b"/>
                      <a:r>
                        <a:rPr lang="en-US" sz="1600" b="0" i="0" u="none" strike="noStrike" dirty="0">
                          <a:solidFill>
                            <a:srgbClr val="000000"/>
                          </a:solidFill>
                          <a:effectLst/>
                          <a:latin typeface="+mj-lt"/>
                        </a:rPr>
                        <a:t>359</a:t>
                      </a:r>
                    </a:p>
                  </a:txBody>
                  <a:tcPr marL="9525" marR="9525" marT="9525" marB="0" anchor="ctr"/>
                </a:tc>
                <a:tc>
                  <a:txBody>
                    <a:bodyPr/>
                    <a:lstStyle/>
                    <a:p>
                      <a:pPr algn="ctr" fontAlgn="b"/>
                      <a:r>
                        <a:rPr lang="en-US" sz="1400" b="0" i="0" u="none" strike="noStrike" dirty="0">
                          <a:solidFill>
                            <a:srgbClr val="000000"/>
                          </a:solidFill>
                          <a:effectLst/>
                          <a:latin typeface="+mn-lt"/>
                        </a:rPr>
                        <a:t>5 students per grade</a:t>
                      </a:r>
                    </a:p>
                  </a:txBody>
                  <a:tcPr marL="9525" marR="9525" marT="9525" marB="0" anchor="ctr"/>
                </a:tc>
                <a:extLst>
                  <a:ext uri="{0D108BD9-81ED-4DB2-BD59-A6C34878D82A}">
                    <a16:rowId xmlns:a16="http://schemas.microsoft.com/office/drawing/2014/main" val="3847797457"/>
                  </a:ext>
                </a:extLst>
              </a:tr>
              <a:tr h="529126">
                <a:tc>
                  <a:txBody>
                    <a:bodyPr/>
                    <a:lstStyle/>
                    <a:p>
                      <a:pPr algn="l" fontAlgn="ctr"/>
                      <a:r>
                        <a:rPr lang="en-US" sz="1600" b="0" i="0" u="none" strike="noStrike" dirty="0">
                          <a:solidFill>
                            <a:srgbClr val="000000"/>
                          </a:solidFill>
                          <a:effectLst/>
                          <a:latin typeface="+mj-lt"/>
                        </a:rPr>
                        <a:t>Gordon Terrace</a:t>
                      </a:r>
                    </a:p>
                  </a:txBody>
                  <a:tcPr marL="9525" marR="9525" marT="9525" marB="0" anchor="ctr"/>
                </a:tc>
                <a:tc>
                  <a:txBody>
                    <a:bodyPr/>
                    <a:lstStyle/>
                    <a:p>
                      <a:pPr algn="ctr" fontAlgn="ctr"/>
                      <a:r>
                        <a:rPr lang="en-US" sz="1600" b="0" i="0" u="none" strike="noStrike" dirty="0">
                          <a:solidFill>
                            <a:srgbClr val="000000"/>
                          </a:solidFill>
                          <a:effectLst/>
                          <a:latin typeface="+mj-lt"/>
                        </a:rPr>
                        <a:t>AWES South to GTES</a:t>
                      </a:r>
                    </a:p>
                  </a:txBody>
                  <a:tcPr marL="9525" marR="9525" marT="9525" marB="0" anchor="ctr"/>
                </a:tc>
                <a:tc>
                  <a:txBody>
                    <a:bodyPr/>
                    <a:lstStyle/>
                    <a:p>
                      <a:pPr algn="ctr" fontAlgn="ctr"/>
                      <a:r>
                        <a:rPr lang="en-US" sz="1600" b="0" i="0" u="none" strike="noStrike" dirty="0">
                          <a:solidFill>
                            <a:srgbClr val="000000"/>
                          </a:solidFill>
                          <a:effectLst/>
                          <a:latin typeface="+mj-lt"/>
                        </a:rPr>
                        <a:t>57</a:t>
                      </a:r>
                    </a:p>
                  </a:txBody>
                  <a:tcPr marL="9525" marR="9525" marT="9525" marB="0" anchor="ctr"/>
                </a:tc>
                <a:tc>
                  <a:txBody>
                    <a:bodyPr/>
                    <a:lstStyle/>
                    <a:p>
                      <a:pPr algn="ctr" fontAlgn="ctr"/>
                      <a:r>
                        <a:rPr lang="en-US" sz="1600" b="0" i="0" u="none" strike="noStrike" dirty="0">
                          <a:solidFill>
                            <a:srgbClr val="000000"/>
                          </a:solidFill>
                          <a:effectLst/>
                          <a:latin typeface="+mj-lt"/>
                        </a:rPr>
                        <a:t>14</a:t>
                      </a:r>
                    </a:p>
                  </a:txBody>
                  <a:tcPr marL="9525" marR="9525" marT="9525" marB="0" anchor="ctr"/>
                </a:tc>
                <a:tc>
                  <a:txBody>
                    <a:bodyPr/>
                    <a:lstStyle/>
                    <a:p>
                      <a:pPr algn="ctr" fontAlgn="ctr"/>
                      <a:r>
                        <a:rPr lang="en-US" sz="1600" b="0" i="0" u="none" strike="noStrike" dirty="0">
                          <a:solidFill>
                            <a:srgbClr val="000000"/>
                          </a:solidFill>
                          <a:effectLst/>
                          <a:latin typeface="+mj-lt"/>
                        </a:rPr>
                        <a:t>71</a:t>
                      </a:r>
                    </a:p>
                  </a:txBody>
                  <a:tcPr marL="9525" marR="9525" marT="9525" marB="0" anchor="ctr"/>
                </a:tc>
                <a:tc>
                  <a:txBody>
                    <a:bodyPr/>
                    <a:lstStyle/>
                    <a:p>
                      <a:pPr algn="ctr" fontAlgn="ctr"/>
                      <a:r>
                        <a:rPr lang="en-US" sz="1600" b="0" i="0" u="none" strike="noStrike" dirty="0">
                          <a:solidFill>
                            <a:srgbClr val="000000"/>
                          </a:solidFill>
                          <a:effectLst/>
                          <a:latin typeface="+mj-lt"/>
                        </a:rPr>
                        <a:t>316</a:t>
                      </a:r>
                    </a:p>
                  </a:txBody>
                  <a:tcPr marL="9525" marR="9525" marT="9525" marB="0" anchor="ctr"/>
                </a:tc>
                <a:tc>
                  <a:txBody>
                    <a:bodyPr/>
                    <a:lstStyle/>
                    <a:p>
                      <a:pPr algn="ctr" fontAlgn="ctr"/>
                      <a:r>
                        <a:rPr lang="en-US" sz="1600" b="0" i="0" u="none" strike="noStrike" dirty="0">
                          <a:solidFill>
                            <a:srgbClr val="000000"/>
                          </a:solidFill>
                          <a:effectLst/>
                          <a:latin typeface="+mj-lt"/>
                        </a:rPr>
                        <a:t>247</a:t>
                      </a:r>
                    </a:p>
                  </a:txBody>
                  <a:tcPr marL="9525" marR="9525" marT="9525" marB="0" anchor="ctr"/>
                </a:tc>
                <a:tc>
                  <a:txBody>
                    <a:bodyPr/>
                    <a:lstStyle/>
                    <a:p>
                      <a:pPr algn="ctr" fontAlgn="ctr"/>
                      <a:r>
                        <a:rPr lang="en-US" sz="1400" b="0" i="0" u="none" strike="noStrike" dirty="0">
                          <a:solidFill>
                            <a:srgbClr val="000000"/>
                          </a:solidFill>
                          <a:effectLst/>
                          <a:latin typeface="+mn-lt"/>
                        </a:rPr>
                        <a:t>8 students per grade</a:t>
                      </a:r>
                    </a:p>
                  </a:txBody>
                  <a:tcPr marL="9525" marR="9525" marT="9525" marB="0" anchor="ctr"/>
                </a:tc>
                <a:extLst>
                  <a:ext uri="{0D108BD9-81ED-4DB2-BD59-A6C34878D82A}">
                    <a16:rowId xmlns:a16="http://schemas.microsoft.com/office/drawing/2014/main" val="2884965731"/>
                  </a:ext>
                </a:extLst>
              </a:tr>
              <a:tr h="529126">
                <a:tc>
                  <a:txBody>
                    <a:bodyPr/>
                    <a:lstStyle/>
                    <a:p>
                      <a:pPr algn="l" fontAlgn="ctr"/>
                      <a:r>
                        <a:rPr lang="en-US" sz="1600" b="0" i="0" u="none" strike="noStrike" dirty="0">
                          <a:solidFill>
                            <a:srgbClr val="000000"/>
                          </a:solidFill>
                          <a:effectLst/>
                          <a:latin typeface="+mj-lt"/>
                        </a:rPr>
                        <a:t>Kootenay Orchards</a:t>
                      </a:r>
                    </a:p>
                  </a:txBody>
                  <a:tcPr marL="9525" marR="9525" marT="9525" marB="0" anchor="ctr"/>
                </a:tc>
                <a:tc>
                  <a:txBody>
                    <a:bodyPr/>
                    <a:lstStyle/>
                    <a:p>
                      <a:pPr algn="ctr" fontAlgn="ctr"/>
                      <a:r>
                        <a:rPr lang="en-US" sz="1600" b="0" i="0" u="none" strike="noStrike" dirty="0">
                          <a:solidFill>
                            <a:srgbClr val="000000"/>
                          </a:solidFill>
                          <a:effectLst/>
                          <a:latin typeface="+mj-lt"/>
                        </a:rPr>
                        <a:t>No change</a:t>
                      </a:r>
                    </a:p>
                  </a:txBody>
                  <a:tcPr marL="9525" marR="9525" marT="9525" marB="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0</a:t>
                      </a:r>
                    </a:p>
                  </a:txBody>
                  <a:tcPr marL="9525" marR="9525" marT="9525" marB="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12</a:t>
                      </a:r>
                    </a:p>
                  </a:txBody>
                  <a:tcPr marL="9525" marR="9525" marT="9525" marB="0" anchor="ctr"/>
                </a:tc>
                <a:tc>
                  <a:txBody>
                    <a:bodyPr/>
                    <a:lstStyle/>
                    <a:p>
                      <a:pPr algn="ctr" fontAlgn="ctr"/>
                      <a:r>
                        <a:rPr lang="en-US" sz="1600" b="0" i="0" u="none" strike="noStrike" dirty="0">
                          <a:solidFill>
                            <a:srgbClr val="000000"/>
                          </a:solidFill>
                          <a:effectLst/>
                          <a:latin typeface="+mj-lt"/>
                        </a:rPr>
                        <a:t>12</a:t>
                      </a:r>
                    </a:p>
                  </a:txBody>
                  <a:tcPr marL="9525" marR="9525" marT="9525" marB="0" anchor="ctr"/>
                </a:tc>
                <a:tc>
                  <a:txBody>
                    <a:bodyPr/>
                    <a:lstStyle/>
                    <a:p>
                      <a:pPr algn="ctr" fontAlgn="ctr"/>
                      <a:r>
                        <a:rPr lang="en-US" sz="1600" b="0" i="0" u="none" strike="noStrike" dirty="0">
                          <a:solidFill>
                            <a:srgbClr val="000000"/>
                          </a:solidFill>
                          <a:effectLst/>
                          <a:latin typeface="+mj-lt"/>
                        </a:rPr>
                        <a:t>229</a:t>
                      </a:r>
                    </a:p>
                  </a:txBody>
                  <a:tcPr marL="9525" marR="9525" marT="9525" marB="0" anchor="ctr"/>
                </a:tc>
                <a:tc>
                  <a:txBody>
                    <a:bodyPr/>
                    <a:lstStyle/>
                    <a:p>
                      <a:pPr algn="ctr" fontAlgn="ctr"/>
                      <a:r>
                        <a:rPr lang="en-US" sz="1600" b="0" i="0" u="none" strike="noStrike" dirty="0">
                          <a:solidFill>
                            <a:srgbClr val="000000"/>
                          </a:solidFill>
                          <a:effectLst/>
                          <a:latin typeface="+mj-lt"/>
                        </a:rPr>
                        <a:t>224</a:t>
                      </a:r>
                    </a:p>
                  </a:txBody>
                  <a:tcPr marL="9525" marR="9525" marT="9525" marB="0" anchor="ctr"/>
                </a:tc>
                <a:tc>
                  <a:txBody>
                    <a:bodyPr/>
                    <a:lstStyle/>
                    <a:p>
                      <a:pPr algn="ctr" fontAlgn="ctr"/>
                      <a:r>
                        <a:rPr lang="en-US" sz="1400" b="0" i="0" u="none" strike="noStrike" dirty="0">
                          <a:solidFill>
                            <a:srgbClr val="000000"/>
                          </a:solidFill>
                          <a:effectLst/>
                          <a:latin typeface="+mn-lt"/>
                        </a:rPr>
                        <a:t>No change</a:t>
                      </a:r>
                    </a:p>
                  </a:txBody>
                  <a:tcPr marL="9525" marR="9525" marT="9525" marB="0" anchor="ctr"/>
                </a:tc>
                <a:extLst>
                  <a:ext uri="{0D108BD9-81ED-4DB2-BD59-A6C34878D82A}">
                    <a16:rowId xmlns:a16="http://schemas.microsoft.com/office/drawing/2014/main" val="245010344"/>
                  </a:ext>
                </a:extLst>
              </a:tr>
              <a:tr h="529126">
                <a:tc>
                  <a:txBody>
                    <a:bodyPr/>
                    <a:lstStyle/>
                    <a:p>
                      <a:pPr algn="l" fontAlgn="ctr"/>
                      <a:r>
                        <a:rPr lang="en-US" sz="1600" b="1" i="0" u="none" strike="noStrike" dirty="0">
                          <a:solidFill>
                            <a:srgbClr val="000000"/>
                          </a:solidFill>
                          <a:effectLst/>
                          <a:latin typeface="+mj-lt"/>
                        </a:rPr>
                        <a:t>Total</a:t>
                      </a:r>
                    </a:p>
                  </a:txBody>
                  <a:tcPr marL="9525" marR="9525" marT="9525" marB="0" anchor="ctr"/>
                </a:tc>
                <a:tc>
                  <a:txBody>
                    <a:bodyPr/>
                    <a:lstStyle/>
                    <a:p>
                      <a:pPr algn="ctr" fontAlgn="ctr"/>
                      <a:endParaRPr lang="en-US" sz="1600" b="0" i="0" u="none" strike="noStrike" dirty="0">
                        <a:solidFill>
                          <a:srgbClr val="000000"/>
                        </a:solidFill>
                        <a:effectLst/>
                        <a:latin typeface="+mj-lt"/>
                      </a:endParaRPr>
                    </a:p>
                  </a:txBody>
                  <a:tcPr marL="9525" marR="9525" marT="9525" marB="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170</a:t>
                      </a:r>
                    </a:p>
                  </a:txBody>
                  <a:tcPr marL="9525" marR="9525" marT="9525" marB="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82</a:t>
                      </a:r>
                    </a:p>
                  </a:txBody>
                  <a:tcPr marL="9525" marR="9525" marT="9525" marB="0" anchor="ctr"/>
                </a:tc>
                <a:tc>
                  <a:txBody>
                    <a:bodyPr/>
                    <a:lstStyle/>
                    <a:p>
                      <a:pPr algn="ctr" fontAlgn="ctr"/>
                      <a:r>
                        <a:rPr lang="en-US" sz="1600" b="0" i="0" u="none" strike="noStrike" dirty="0">
                          <a:solidFill>
                            <a:srgbClr val="000000"/>
                          </a:solidFill>
                          <a:effectLst/>
                          <a:latin typeface="+mj-lt"/>
                        </a:rPr>
                        <a:t>252</a:t>
                      </a:r>
                    </a:p>
                  </a:txBody>
                  <a:tcPr marL="9525" marR="9525" marT="9525" marB="0" anchor="ctr"/>
                </a:tc>
                <a:tc>
                  <a:txBody>
                    <a:bodyPr/>
                    <a:lstStyle/>
                    <a:p>
                      <a:pPr algn="ctr" fontAlgn="ctr"/>
                      <a:r>
                        <a:rPr lang="en-US" sz="1600" b="0" i="0" u="none" strike="noStrike" dirty="0">
                          <a:solidFill>
                            <a:srgbClr val="000000"/>
                          </a:solidFill>
                          <a:effectLst/>
                          <a:latin typeface="+mj-lt"/>
                        </a:rPr>
                        <a:t>1,573</a:t>
                      </a:r>
                    </a:p>
                  </a:txBody>
                  <a:tcPr marL="9525" marR="9525" marT="9525" marB="0" anchor="ctr"/>
                </a:tc>
                <a:tc>
                  <a:txBody>
                    <a:bodyPr/>
                    <a:lstStyle/>
                    <a:p>
                      <a:pPr algn="ctr" fontAlgn="ctr"/>
                      <a:r>
                        <a:rPr lang="en-US" sz="1600" b="0" i="0" u="none" strike="noStrike" dirty="0">
                          <a:solidFill>
                            <a:srgbClr val="000000"/>
                          </a:solidFill>
                          <a:effectLst/>
                          <a:latin typeface="+mj-lt"/>
                        </a:rPr>
                        <a:t>1,536</a:t>
                      </a:r>
                    </a:p>
                  </a:txBody>
                  <a:tcPr marL="9525" marR="9525" marT="9525" marB="0" anchor="ctr"/>
                </a:tc>
                <a:tc>
                  <a:txBody>
                    <a:bodyPr/>
                    <a:lstStyle/>
                    <a:p>
                      <a:pPr algn="ctr" fontAlgn="ctr"/>
                      <a:endParaRPr lang="en-US" sz="16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2653244519"/>
                  </a:ext>
                </a:extLst>
              </a:tr>
            </a:tbl>
          </a:graphicData>
        </a:graphic>
      </p:graphicFrame>
    </p:spTree>
    <p:extLst>
      <p:ext uri="{BB962C8B-B14F-4D97-AF65-F5344CB8AC3E}">
        <p14:creationId xmlns:p14="http://schemas.microsoft.com/office/powerpoint/2010/main" val="471840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103C0-92C9-3201-2DBF-D2958F6CB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E2789-3B45-5A7A-9317-DAB0625CDBE9}"/>
              </a:ext>
            </a:extLst>
          </p:cNvPr>
          <p:cNvSpPr>
            <a:spLocks noGrp="1"/>
          </p:cNvSpPr>
          <p:nvPr>
            <p:ph type="title"/>
          </p:nvPr>
        </p:nvSpPr>
        <p:spPr>
          <a:xfrm>
            <a:off x="838200" y="186058"/>
            <a:ext cx="10515600" cy="1040235"/>
          </a:xfrm>
        </p:spPr>
        <p:txBody>
          <a:bodyPr>
            <a:normAutofit fontScale="90000"/>
          </a:bodyPr>
          <a:lstStyle/>
          <a:p>
            <a:pPr algn="ctr"/>
            <a:r>
              <a:rPr lang="en-CA" sz="4000" b="1" dirty="0"/>
              <a:t>Summary of Proposed Catchment Revision Divided Along 11 Avenue S</a:t>
            </a:r>
          </a:p>
        </p:txBody>
      </p:sp>
      <p:graphicFrame>
        <p:nvGraphicFramePr>
          <p:cNvPr id="5" name="Table 5">
            <a:extLst>
              <a:ext uri="{FF2B5EF4-FFF2-40B4-BE49-F238E27FC236}">
                <a16:creationId xmlns:a16="http://schemas.microsoft.com/office/drawing/2014/main" id="{3D532ACA-70F0-B2F0-BE23-C0AFCA77E359}"/>
              </a:ext>
            </a:extLst>
          </p:cNvPr>
          <p:cNvGraphicFramePr>
            <a:graphicFrameLocks noGrp="1"/>
          </p:cNvGraphicFramePr>
          <p:nvPr>
            <p:ph sz="half" idx="1"/>
          </p:nvPr>
        </p:nvGraphicFramePr>
        <p:xfrm>
          <a:off x="262926" y="1399822"/>
          <a:ext cx="11304678" cy="4752002"/>
        </p:xfrm>
        <a:graphic>
          <a:graphicData uri="http://schemas.openxmlformats.org/drawingml/2006/table">
            <a:tbl>
              <a:tblPr firstRow="1" bandRow="1">
                <a:tableStyleId>{93296810-A885-4BE3-A3E7-6D5BEEA58F35}</a:tableStyleId>
              </a:tblPr>
              <a:tblGrid>
                <a:gridCol w="1725672">
                  <a:extLst>
                    <a:ext uri="{9D8B030D-6E8A-4147-A177-3AD203B41FA5}">
                      <a16:colId xmlns:a16="http://schemas.microsoft.com/office/drawing/2014/main" val="3394718212"/>
                    </a:ext>
                  </a:extLst>
                </a:gridCol>
                <a:gridCol w="1911486">
                  <a:extLst>
                    <a:ext uri="{9D8B030D-6E8A-4147-A177-3AD203B41FA5}">
                      <a16:colId xmlns:a16="http://schemas.microsoft.com/office/drawing/2014/main" val="3039512798"/>
                    </a:ext>
                  </a:extLst>
                </a:gridCol>
                <a:gridCol w="1277920">
                  <a:extLst>
                    <a:ext uri="{9D8B030D-6E8A-4147-A177-3AD203B41FA5}">
                      <a16:colId xmlns:a16="http://schemas.microsoft.com/office/drawing/2014/main" val="2026731551"/>
                    </a:ext>
                  </a:extLst>
                </a:gridCol>
                <a:gridCol w="1277920">
                  <a:extLst>
                    <a:ext uri="{9D8B030D-6E8A-4147-A177-3AD203B41FA5}">
                      <a16:colId xmlns:a16="http://schemas.microsoft.com/office/drawing/2014/main" val="89763289"/>
                    </a:ext>
                  </a:extLst>
                </a:gridCol>
                <a:gridCol w="1277920">
                  <a:extLst>
                    <a:ext uri="{9D8B030D-6E8A-4147-A177-3AD203B41FA5}">
                      <a16:colId xmlns:a16="http://schemas.microsoft.com/office/drawing/2014/main" val="1540499008"/>
                    </a:ext>
                  </a:extLst>
                </a:gridCol>
                <a:gridCol w="1277920">
                  <a:extLst>
                    <a:ext uri="{9D8B030D-6E8A-4147-A177-3AD203B41FA5}">
                      <a16:colId xmlns:a16="http://schemas.microsoft.com/office/drawing/2014/main" val="2702771680"/>
                    </a:ext>
                  </a:extLst>
                </a:gridCol>
                <a:gridCol w="1277920">
                  <a:extLst>
                    <a:ext uri="{9D8B030D-6E8A-4147-A177-3AD203B41FA5}">
                      <a16:colId xmlns:a16="http://schemas.microsoft.com/office/drawing/2014/main" val="1603036638"/>
                    </a:ext>
                  </a:extLst>
                </a:gridCol>
                <a:gridCol w="1277920">
                  <a:extLst>
                    <a:ext uri="{9D8B030D-6E8A-4147-A177-3AD203B41FA5}">
                      <a16:colId xmlns:a16="http://schemas.microsoft.com/office/drawing/2014/main" val="1457065481"/>
                    </a:ext>
                  </a:extLst>
                </a:gridCol>
              </a:tblGrid>
              <a:tr h="1048117">
                <a:tc>
                  <a:txBody>
                    <a:bodyPr/>
                    <a:lstStyle/>
                    <a:p>
                      <a:pPr algn="ctr" fontAlgn="b"/>
                      <a:r>
                        <a:rPr lang="en-US" sz="1600" b="1" i="0" u="none" strike="noStrike" dirty="0">
                          <a:solidFill>
                            <a:schemeClr val="accent6">
                              <a:lumMod val="20000"/>
                              <a:lumOff val="80000"/>
                            </a:schemeClr>
                          </a:solidFill>
                          <a:effectLst/>
                          <a:latin typeface="+mj-lt"/>
                        </a:rPr>
                        <a:t>School</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New Catchment Zone</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Enrolment from Boundary Change</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Enrolment from Out of Catchment Transfers</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Total</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Total Expected Enrolment</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Functional Capacity</a:t>
                      </a:r>
                    </a:p>
                  </a:txBody>
                  <a:tcPr marL="9525" marR="9525" marT="9525" marB="0" anchor="ctr">
                    <a:solidFill>
                      <a:srgbClr val="40841D"/>
                    </a:solidFill>
                  </a:tcPr>
                </a:tc>
                <a:tc>
                  <a:txBody>
                    <a:bodyPr/>
                    <a:lstStyle/>
                    <a:p>
                      <a:pPr algn="ctr" fontAlgn="b"/>
                      <a:r>
                        <a:rPr lang="en-US" sz="1600" b="1" i="0" u="none" strike="noStrike" dirty="0">
                          <a:solidFill>
                            <a:schemeClr val="accent6">
                              <a:lumMod val="20000"/>
                              <a:lumOff val="80000"/>
                            </a:schemeClr>
                          </a:solidFill>
                          <a:effectLst/>
                          <a:latin typeface="+mj-lt"/>
                        </a:rPr>
                        <a:t>Comments</a:t>
                      </a:r>
                    </a:p>
                  </a:txBody>
                  <a:tcPr marL="9525" marR="9525" marT="9525" marB="0" anchor="ctr">
                    <a:solidFill>
                      <a:srgbClr val="40841D"/>
                    </a:solidFill>
                  </a:tcPr>
                </a:tc>
                <a:extLst>
                  <a:ext uri="{0D108BD9-81ED-4DB2-BD59-A6C34878D82A}">
                    <a16:rowId xmlns:a16="http://schemas.microsoft.com/office/drawing/2014/main" val="1588893487"/>
                  </a:ext>
                </a:extLst>
              </a:tr>
              <a:tr h="529127">
                <a:tc>
                  <a:txBody>
                    <a:bodyPr/>
                    <a:lstStyle/>
                    <a:p>
                      <a:pPr algn="l" fontAlgn="ctr"/>
                      <a:r>
                        <a:rPr lang="en-US" sz="1600" b="0" i="0" u="none" strike="noStrike" dirty="0">
                          <a:solidFill>
                            <a:srgbClr val="000000"/>
                          </a:solidFill>
                          <a:effectLst/>
                          <a:latin typeface="+mj-lt"/>
                        </a:rPr>
                        <a:t>Pinewood</a:t>
                      </a:r>
                    </a:p>
                  </a:txBody>
                  <a:tcPr marL="9525" marR="9525" marT="9525" marB="0" anchor="ctr"/>
                </a:tc>
                <a:tc>
                  <a:txBody>
                    <a:bodyPr/>
                    <a:lstStyle/>
                    <a:p>
                      <a:pPr algn="ctr" fontAlgn="ctr"/>
                      <a:r>
                        <a:rPr lang="en-US" sz="1600" b="0" i="0" u="none" strike="noStrike" dirty="0">
                          <a:solidFill>
                            <a:srgbClr val="000000"/>
                          </a:solidFill>
                          <a:effectLst/>
                          <a:latin typeface="+mj-lt"/>
                        </a:rPr>
                        <a:t>AWES Rural to PES</a:t>
                      </a:r>
                    </a:p>
                  </a:txBody>
                  <a:tcPr marL="9525" marR="9525" marT="9525" marB="0" anchor="ctr"/>
                </a:tc>
                <a:tc>
                  <a:txBody>
                    <a:bodyPr/>
                    <a:lstStyle/>
                    <a:p>
                      <a:pPr algn="ctr" fontAlgn="ctr"/>
                      <a:r>
                        <a:rPr lang="en-US" sz="1600" b="0" i="0" u="none" strike="noStrike" dirty="0">
                          <a:solidFill>
                            <a:srgbClr val="000000"/>
                          </a:solidFill>
                          <a:effectLst/>
                          <a:latin typeface="+mj-lt"/>
                        </a:rPr>
                        <a:t>12</a:t>
                      </a:r>
                    </a:p>
                  </a:txBody>
                  <a:tcPr marL="9525" marR="9525" marT="9525" marB="0" anchor="ctr"/>
                </a:tc>
                <a:tc>
                  <a:txBody>
                    <a:bodyPr/>
                    <a:lstStyle/>
                    <a:p>
                      <a:pPr algn="ctr" fontAlgn="ctr"/>
                      <a:r>
                        <a:rPr lang="en-US" sz="1600" b="0" i="0" u="none" strike="noStrike" dirty="0">
                          <a:solidFill>
                            <a:srgbClr val="000000"/>
                          </a:solidFill>
                          <a:effectLst/>
                          <a:latin typeface="+mj-lt"/>
                        </a:rPr>
                        <a:t>11</a:t>
                      </a:r>
                    </a:p>
                  </a:txBody>
                  <a:tcPr marL="9525" marR="9525" marT="9525" marB="0" anchor="ctr"/>
                </a:tc>
                <a:tc>
                  <a:txBody>
                    <a:bodyPr/>
                    <a:lstStyle/>
                    <a:p>
                      <a:pPr algn="ctr" fontAlgn="ctr"/>
                      <a:r>
                        <a:rPr lang="en-US" sz="1600" b="0" i="0" u="none" strike="noStrike" dirty="0">
                          <a:solidFill>
                            <a:srgbClr val="000000"/>
                          </a:solidFill>
                          <a:effectLst/>
                          <a:latin typeface="+mj-lt"/>
                        </a:rPr>
                        <a:t>23</a:t>
                      </a:r>
                    </a:p>
                  </a:txBody>
                  <a:tcPr marL="9525" marR="9525" marT="9525" marB="0" anchor="ctr"/>
                </a:tc>
                <a:tc>
                  <a:txBody>
                    <a:bodyPr/>
                    <a:lstStyle/>
                    <a:p>
                      <a:pPr algn="ctr" fontAlgn="ctr"/>
                      <a:r>
                        <a:rPr lang="en-US" sz="1600" b="0" i="0" u="none" strike="noStrike" dirty="0">
                          <a:solidFill>
                            <a:srgbClr val="000000"/>
                          </a:solidFill>
                          <a:effectLst/>
                          <a:latin typeface="+mj-lt"/>
                        </a:rPr>
                        <a:t>139</a:t>
                      </a:r>
                    </a:p>
                  </a:txBody>
                  <a:tcPr marL="9525" marR="9525" marT="9525" marB="0" anchor="ctr"/>
                </a:tc>
                <a:tc>
                  <a:txBody>
                    <a:bodyPr/>
                    <a:lstStyle/>
                    <a:p>
                      <a:pPr algn="ctr" fontAlgn="ctr"/>
                      <a:r>
                        <a:rPr lang="en-US" sz="1600" b="0" i="0" u="none" strike="noStrike" dirty="0">
                          <a:solidFill>
                            <a:srgbClr val="000000"/>
                          </a:solidFill>
                          <a:effectLst/>
                          <a:latin typeface="+mj-lt"/>
                        </a:rPr>
                        <a:t>160</a:t>
                      </a:r>
                    </a:p>
                  </a:txBody>
                  <a:tcPr marL="9525" marR="9525" marT="9525" marB="0" anchor="ctr"/>
                </a:tc>
                <a:tc>
                  <a:txBody>
                    <a:bodyPr/>
                    <a:lstStyle/>
                    <a:p>
                      <a:pPr algn="ctr" fontAlgn="ctr"/>
                      <a:r>
                        <a:rPr lang="en-US" sz="1400" b="0" i="0" u="none" strike="noStrike" dirty="0">
                          <a:solidFill>
                            <a:srgbClr val="000000"/>
                          </a:solidFill>
                          <a:effectLst/>
                          <a:latin typeface="+mn-lt"/>
                        </a:rPr>
                        <a:t>2 students per grade</a:t>
                      </a:r>
                    </a:p>
                  </a:txBody>
                  <a:tcPr marL="9525" marR="9525" marT="9525" marB="0" anchor="ctr"/>
                </a:tc>
                <a:extLst>
                  <a:ext uri="{0D108BD9-81ED-4DB2-BD59-A6C34878D82A}">
                    <a16:rowId xmlns:a16="http://schemas.microsoft.com/office/drawing/2014/main" val="3271102082"/>
                  </a:ext>
                </a:extLst>
              </a:tr>
              <a:tr h="529127">
                <a:tc>
                  <a:txBody>
                    <a:bodyPr/>
                    <a:lstStyle/>
                    <a:p>
                      <a:pPr algn="l" fontAlgn="ctr"/>
                      <a:r>
                        <a:rPr lang="en-US" sz="1600" b="0" i="0" u="none" strike="noStrike" dirty="0">
                          <a:solidFill>
                            <a:srgbClr val="000000"/>
                          </a:solidFill>
                          <a:effectLst/>
                          <a:latin typeface="+mj-lt"/>
                        </a:rPr>
                        <a:t>Highlands </a:t>
                      </a:r>
                    </a:p>
                  </a:txBody>
                  <a:tcPr marL="9525" marR="9525" marT="9525" marB="0" anchor="ctr"/>
                </a:tc>
                <a:tc>
                  <a:txBody>
                    <a:bodyPr/>
                    <a:lstStyle/>
                    <a:p>
                      <a:pPr algn="ctr" fontAlgn="ctr"/>
                      <a:r>
                        <a:rPr lang="en-US" sz="1600" b="0" i="0" u="none" strike="noStrike" dirty="0">
                          <a:solidFill>
                            <a:srgbClr val="000000"/>
                          </a:solidFill>
                          <a:effectLst/>
                          <a:latin typeface="+mj-lt"/>
                        </a:rPr>
                        <a:t>AWES East to HES</a:t>
                      </a:r>
                    </a:p>
                  </a:txBody>
                  <a:tcPr marL="9525" marR="9525" marT="9525" marB="0" anchor="ctr"/>
                </a:tc>
                <a:tc>
                  <a:txBody>
                    <a:bodyPr/>
                    <a:lstStyle/>
                    <a:p>
                      <a:pPr algn="ctr" fontAlgn="ctr"/>
                      <a:r>
                        <a:rPr lang="en-US" sz="1600" b="0" i="0" u="none" strike="noStrike" dirty="0">
                          <a:solidFill>
                            <a:srgbClr val="000000"/>
                          </a:solidFill>
                          <a:effectLst/>
                          <a:latin typeface="+mj-lt"/>
                        </a:rPr>
                        <a:t>100</a:t>
                      </a:r>
                    </a:p>
                  </a:txBody>
                  <a:tcPr marL="9525" marR="9525" marT="9525" marB="0" anchor="ctr"/>
                </a:tc>
                <a:tc>
                  <a:txBody>
                    <a:bodyPr/>
                    <a:lstStyle/>
                    <a:p>
                      <a:pPr algn="ctr" fontAlgn="ctr"/>
                      <a:r>
                        <a:rPr lang="en-US" sz="1600" b="0" i="0" u="none" strike="noStrike" dirty="0">
                          <a:solidFill>
                            <a:srgbClr val="000000"/>
                          </a:solidFill>
                          <a:effectLst/>
                          <a:latin typeface="+mj-lt"/>
                        </a:rPr>
                        <a:t>10</a:t>
                      </a:r>
                    </a:p>
                  </a:txBody>
                  <a:tcPr marL="9525" marR="9525" marT="9525" marB="0" anchor="ctr"/>
                </a:tc>
                <a:tc>
                  <a:txBody>
                    <a:bodyPr/>
                    <a:lstStyle/>
                    <a:p>
                      <a:pPr algn="ctr" fontAlgn="ctr"/>
                      <a:r>
                        <a:rPr lang="en-US" sz="1600" b="0" i="0" u="none" strike="noStrike" dirty="0">
                          <a:solidFill>
                            <a:srgbClr val="000000"/>
                          </a:solidFill>
                          <a:effectLst/>
                          <a:latin typeface="+mj-lt"/>
                        </a:rPr>
                        <a:t>110</a:t>
                      </a:r>
                    </a:p>
                  </a:txBody>
                  <a:tcPr marL="9525" marR="9525" marT="9525" marB="0" anchor="ctr"/>
                </a:tc>
                <a:tc>
                  <a:txBody>
                    <a:bodyPr/>
                    <a:lstStyle/>
                    <a:p>
                      <a:pPr algn="ctr" fontAlgn="ctr"/>
                      <a:r>
                        <a:rPr lang="en-US" sz="1600" b="0" i="0" u="none" strike="noStrike" dirty="0">
                          <a:solidFill>
                            <a:srgbClr val="000000"/>
                          </a:solidFill>
                          <a:effectLst/>
                          <a:latin typeface="+mj-lt"/>
                        </a:rPr>
                        <a:t>297</a:t>
                      </a:r>
                    </a:p>
                  </a:txBody>
                  <a:tcPr marL="9525" marR="9525" marT="9525" marB="0" anchor="ctr"/>
                </a:tc>
                <a:tc>
                  <a:txBody>
                    <a:bodyPr/>
                    <a:lstStyle/>
                    <a:p>
                      <a:pPr algn="ctr" fontAlgn="ctr"/>
                      <a:r>
                        <a:rPr lang="en-US" sz="1600" b="0" i="0" u="none" strike="noStrike" dirty="0">
                          <a:solidFill>
                            <a:srgbClr val="000000"/>
                          </a:solidFill>
                          <a:effectLst/>
                          <a:latin typeface="+mj-lt"/>
                        </a:rPr>
                        <a:t>272</a:t>
                      </a:r>
                    </a:p>
                  </a:txBody>
                  <a:tcPr marL="9525" marR="9525" marT="9525" marB="0" anchor="ctr"/>
                </a:tc>
                <a:tc>
                  <a:txBody>
                    <a:bodyPr/>
                    <a:lstStyle/>
                    <a:p>
                      <a:pPr algn="ctr" fontAlgn="ctr"/>
                      <a:r>
                        <a:rPr lang="en-US" sz="1400" b="0" i="0" u="none" strike="noStrike" dirty="0">
                          <a:solidFill>
                            <a:srgbClr val="000000"/>
                          </a:solidFill>
                          <a:effectLst/>
                          <a:latin typeface="+mn-lt"/>
                        </a:rPr>
                        <a:t>8 students per grade</a:t>
                      </a:r>
                    </a:p>
                  </a:txBody>
                  <a:tcPr marL="9525" marR="9525" marT="9525" marB="0" anchor="ctr"/>
                </a:tc>
                <a:extLst>
                  <a:ext uri="{0D108BD9-81ED-4DB2-BD59-A6C34878D82A}">
                    <a16:rowId xmlns:a16="http://schemas.microsoft.com/office/drawing/2014/main" val="2502087165"/>
                  </a:ext>
                </a:extLst>
              </a:tr>
              <a:tr h="529127">
                <a:tc>
                  <a:txBody>
                    <a:bodyPr/>
                    <a:lstStyle/>
                    <a:p>
                      <a:pPr algn="l" fontAlgn="ctr"/>
                      <a:r>
                        <a:rPr lang="en-US" sz="1600" b="0" i="0" u="none" strike="noStrike" dirty="0">
                          <a:solidFill>
                            <a:srgbClr val="000000"/>
                          </a:solidFill>
                          <a:effectLst/>
                          <a:latin typeface="+mj-lt"/>
                        </a:rPr>
                        <a:t>Steeples</a:t>
                      </a:r>
                    </a:p>
                  </a:txBody>
                  <a:tcPr marL="9525" marR="9525" marT="9525" marB="0" anchor="ctr"/>
                </a:tc>
                <a:tc>
                  <a:txBody>
                    <a:bodyPr/>
                    <a:lstStyle/>
                    <a:p>
                      <a:pPr algn="ctr" fontAlgn="ctr"/>
                      <a:r>
                        <a:rPr lang="en-US" sz="1600" b="0" i="0" u="none" strike="noStrike" dirty="0">
                          <a:solidFill>
                            <a:srgbClr val="000000"/>
                          </a:solidFill>
                          <a:effectLst/>
                          <a:latin typeface="+mj-lt"/>
                        </a:rPr>
                        <a:t>AWES North to SES</a:t>
                      </a:r>
                    </a:p>
                  </a:txBody>
                  <a:tcPr marL="9525" marR="9525" marT="9525" marB="0" anchor="ctr"/>
                </a:tc>
                <a:tc>
                  <a:txBody>
                    <a:bodyPr/>
                    <a:lstStyle/>
                    <a:p>
                      <a:pPr algn="ctr" fontAlgn="ctr"/>
                      <a:r>
                        <a:rPr lang="en-US" sz="1600" b="0" i="0" u="none" strike="noStrike" dirty="0">
                          <a:solidFill>
                            <a:srgbClr val="000000"/>
                          </a:solidFill>
                          <a:effectLst/>
                          <a:latin typeface="+mj-lt"/>
                        </a:rPr>
                        <a:t>6</a:t>
                      </a:r>
                    </a:p>
                  </a:txBody>
                  <a:tcPr marL="9525" marR="9525" marT="9525" marB="0" anchor="ctr"/>
                </a:tc>
                <a:tc>
                  <a:txBody>
                    <a:bodyPr/>
                    <a:lstStyle/>
                    <a:p>
                      <a:pPr algn="ctr" fontAlgn="ctr"/>
                      <a:r>
                        <a:rPr lang="en-US" sz="1600" b="0" i="0" u="none" strike="noStrike" dirty="0">
                          <a:solidFill>
                            <a:srgbClr val="000000"/>
                          </a:solidFill>
                          <a:effectLst/>
                          <a:latin typeface="+mj-lt"/>
                        </a:rPr>
                        <a:t>20</a:t>
                      </a:r>
                    </a:p>
                  </a:txBody>
                  <a:tcPr marL="9525" marR="9525" marT="9525" marB="0" anchor="ctr"/>
                </a:tc>
                <a:tc>
                  <a:txBody>
                    <a:bodyPr/>
                    <a:lstStyle/>
                    <a:p>
                      <a:pPr algn="ctr" fontAlgn="ctr"/>
                      <a:r>
                        <a:rPr lang="en-US" sz="1600" b="0" i="0" u="none" strike="noStrike" dirty="0">
                          <a:solidFill>
                            <a:srgbClr val="000000"/>
                          </a:solidFill>
                          <a:effectLst/>
                          <a:latin typeface="+mj-lt"/>
                        </a:rPr>
                        <a:t>26</a:t>
                      </a:r>
                    </a:p>
                  </a:txBody>
                  <a:tcPr marL="9525" marR="9525" marT="9525" marB="0" anchor="ctr"/>
                </a:tc>
                <a:tc>
                  <a:txBody>
                    <a:bodyPr/>
                    <a:lstStyle/>
                    <a:p>
                      <a:pPr algn="ctr" fontAlgn="ctr"/>
                      <a:r>
                        <a:rPr lang="en-US" sz="1600" b="0" i="0" u="none" strike="noStrike" dirty="0">
                          <a:solidFill>
                            <a:srgbClr val="000000"/>
                          </a:solidFill>
                          <a:effectLst/>
                          <a:latin typeface="+mj-lt"/>
                        </a:rPr>
                        <a:t>255</a:t>
                      </a:r>
                    </a:p>
                  </a:txBody>
                  <a:tcPr marL="9525" marR="9525" marT="9525" marB="0" anchor="ctr"/>
                </a:tc>
                <a:tc>
                  <a:txBody>
                    <a:bodyPr/>
                    <a:lstStyle/>
                    <a:p>
                      <a:pPr algn="ctr" fontAlgn="ctr"/>
                      <a:r>
                        <a:rPr lang="en-US" sz="1600" b="0" i="0" u="none" strike="noStrike" dirty="0">
                          <a:solidFill>
                            <a:srgbClr val="000000"/>
                          </a:solidFill>
                          <a:effectLst/>
                          <a:latin typeface="+mj-lt"/>
                        </a:rPr>
                        <a:t>274</a:t>
                      </a:r>
                    </a:p>
                  </a:txBody>
                  <a:tcPr marL="9525" marR="9525" marT="9525" marB="0" anchor="ctr"/>
                </a:tc>
                <a:tc>
                  <a:txBody>
                    <a:bodyPr/>
                    <a:lstStyle/>
                    <a:p>
                      <a:pPr algn="ctr" fontAlgn="ctr"/>
                      <a:r>
                        <a:rPr lang="en-US" sz="1400" b="0" i="0" u="none" strike="noStrike" dirty="0">
                          <a:solidFill>
                            <a:srgbClr val="000000"/>
                          </a:solidFill>
                          <a:effectLst/>
                          <a:latin typeface="+mn-lt"/>
                        </a:rPr>
                        <a:t>&lt;1 student per grade</a:t>
                      </a:r>
                    </a:p>
                  </a:txBody>
                  <a:tcPr marL="9525" marR="9525" marT="9525" marB="0" anchor="ctr"/>
                </a:tc>
                <a:extLst>
                  <a:ext uri="{0D108BD9-81ED-4DB2-BD59-A6C34878D82A}">
                    <a16:rowId xmlns:a16="http://schemas.microsoft.com/office/drawing/2014/main" val="993200407"/>
                  </a:ext>
                </a:extLst>
              </a:tr>
              <a:tr h="529126">
                <a:tc>
                  <a:txBody>
                    <a:bodyPr/>
                    <a:lstStyle/>
                    <a:p>
                      <a:pPr algn="l" fontAlgn="b"/>
                      <a:r>
                        <a:rPr lang="en-US" sz="1600" b="0" i="0" u="none" strike="noStrike" dirty="0">
                          <a:solidFill>
                            <a:srgbClr val="000000"/>
                          </a:solidFill>
                          <a:effectLst/>
                          <a:latin typeface="+mj-lt"/>
                        </a:rPr>
                        <a:t>TM Roberts</a:t>
                      </a:r>
                    </a:p>
                  </a:txBody>
                  <a:tcPr marL="9525" marR="9525" marT="9525" marB="0" anchor="b"/>
                </a:tc>
                <a:tc>
                  <a:txBody>
                    <a:bodyPr/>
                    <a:lstStyle/>
                    <a:p>
                      <a:pPr algn="ctr" fontAlgn="b"/>
                      <a:r>
                        <a:rPr lang="en-US" sz="1600" b="0" i="0" u="none" strike="noStrike" dirty="0">
                          <a:solidFill>
                            <a:srgbClr val="000000"/>
                          </a:solidFill>
                          <a:effectLst/>
                          <a:latin typeface="+mj-lt"/>
                        </a:rPr>
                        <a:t>AWES West to TMRES</a:t>
                      </a:r>
                    </a:p>
                  </a:txBody>
                  <a:tcPr marL="9525" marR="9525" marT="9525" marB="0" anchor="ctr"/>
                </a:tc>
                <a:tc>
                  <a:txBody>
                    <a:bodyPr/>
                    <a:lstStyle/>
                    <a:p>
                      <a:pPr algn="ctr" fontAlgn="b"/>
                      <a:r>
                        <a:rPr lang="en-US" sz="1600" b="0" i="0" u="none" strike="noStrike" dirty="0">
                          <a:solidFill>
                            <a:srgbClr val="000000"/>
                          </a:solidFill>
                          <a:effectLst/>
                          <a:latin typeface="+mj-lt"/>
                        </a:rPr>
                        <a:t>22</a:t>
                      </a:r>
                    </a:p>
                  </a:txBody>
                  <a:tcPr marL="9525" marR="9525" marT="9525" marB="0" anchor="ctr"/>
                </a:tc>
                <a:tc>
                  <a:txBody>
                    <a:bodyPr/>
                    <a:lstStyle/>
                    <a:p>
                      <a:pPr algn="ctr" fontAlgn="b"/>
                      <a:r>
                        <a:rPr lang="en-US" sz="1600" b="0" i="0" u="none" strike="noStrike" dirty="0">
                          <a:solidFill>
                            <a:srgbClr val="000000"/>
                          </a:solidFill>
                          <a:effectLst/>
                          <a:latin typeface="+mj-lt"/>
                        </a:rPr>
                        <a:t>15</a:t>
                      </a:r>
                    </a:p>
                  </a:txBody>
                  <a:tcPr marL="9525" marR="9525" marT="9525" marB="0" anchor="ctr"/>
                </a:tc>
                <a:tc>
                  <a:txBody>
                    <a:bodyPr/>
                    <a:lstStyle/>
                    <a:p>
                      <a:pPr algn="ctr" fontAlgn="b"/>
                      <a:r>
                        <a:rPr lang="en-US" sz="1600" b="0" i="0" u="none" strike="noStrike" dirty="0">
                          <a:solidFill>
                            <a:srgbClr val="000000"/>
                          </a:solidFill>
                          <a:effectLst/>
                          <a:latin typeface="+mj-lt"/>
                        </a:rPr>
                        <a:t>37</a:t>
                      </a:r>
                    </a:p>
                  </a:txBody>
                  <a:tcPr marL="9525" marR="9525" marT="9525" marB="0" anchor="ctr"/>
                </a:tc>
                <a:tc>
                  <a:txBody>
                    <a:bodyPr/>
                    <a:lstStyle/>
                    <a:p>
                      <a:pPr algn="ctr" fontAlgn="b"/>
                      <a:r>
                        <a:rPr lang="en-US" sz="1600" b="0" i="0" u="none" strike="noStrike" dirty="0">
                          <a:solidFill>
                            <a:srgbClr val="000000"/>
                          </a:solidFill>
                          <a:effectLst/>
                          <a:latin typeface="+mj-lt"/>
                        </a:rPr>
                        <a:t>364</a:t>
                      </a:r>
                    </a:p>
                  </a:txBody>
                  <a:tcPr marL="9525" marR="9525" marT="9525" marB="0" anchor="ctr"/>
                </a:tc>
                <a:tc>
                  <a:txBody>
                    <a:bodyPr/>
                    <a:lstStyle/>
                    <a:p>
                      <a:pPr algn="ctr" fontAlgn="b"/>
                      <a:r>
                        <a:rPr lang="en-US" sz="1600" b="0" i="0" u="none" strike="noStrike" dirty="0">
                          <a:solidFill>
                            <a:srgbClr val="000000"/>
                          </a:solidFill>
                          <a:effectLst/>
                          <a:latin typeface="+mj-lt"/>
                        </a:rPr>
                        <a:t>359</a:t>
                      </a:r>
                    </a:p>
                  </a:txBody>
                  <a:tcPr marL="9525" marR="9525" marT="9525" marB="0" anchor="ctr"/>
                </a:tc>
                <a:tc>
                  <a:txBody>
                    <a:bodyPr/>
                    <a:lstStyle/>
                    <a:p>
                      <a:pPr algn="ctr" fontAlgn="b"/>
                      <a:r>
                        <a:rPr lang="en-US" sz="1400" b="0" i="0" u="none" strike="noStrike" dirty="0">
                          <a:solidFill>
                            <a:srgbClr val="000000"/>
                          </a:solidFill>
                          <a:effectLst/>
                          <a:latin typeface="+mn-lt"/>
                        </a:rPr>
                        <a:t>5 students per grade</a:t>
                      </a:r>
                    </a:p>
                  </a:txBody>
                  <a:tcPr marL="9525" marR="9525" marT="9525" marB="0" anchor="ctr"/>
                </a:tc>
                <a:extLst>
                  <a:ext uri="{0D108BD9-81ED-4DB2-BD59-A6C34878D82A}">
                    <a16:rowId xmlns:a16="http://schemas.microsoft.com/office/drawing/2014/main" val="3847797457"/>
                  </a:ext>
                </a:extLst>
              </a:tr>
              <a:tr h="529126">
                <a:tc>
                  <a:txBody>
                    <a:bodyPr/>
                    <a:lstStyle/>
                    <a:p>
                      <a:pPr algn="l" fontAlgn="ctr"/>
                      <a:r>
                        <a:rPr lang="en-US" sz="1600" b="0" i="0" u="none" strike="noStrike" dirty="0">
                          <a:solidFill>
                            <a:srgbClr val="000000"/>
                          </a:solidFill>
                          <a:effectLst/>
                          <a:latin typeface="+mj-lt"/>
                        </a:rPr>
                        <a:t>Gordon Terrace</a:t>
                      </a:r>
                    </a:p>
                  </a:txBody>
                  <a:tcPr marL="9525" marR="9525" marT="9525" marB="0" anchor="ctr"/>
                </a:tc>
                <a:tc>
                  <a:txBody>
                    <a:bodyPr/>
                    <a:lstStyle/>
                    <a:p>
                      <a:pPr algn="ctr" fontAlgn="ctr"/>
                      <a:r>
                        <a:rPr lang="en-US" sz="1600" b="0" i="0" u="none" strike="noStrike" dirty="0">
                          <a:solidFill>
                            <a:srgbClr val="000000"/>
                          </a:solidFill>
                          <a:effectLst/>
                          <a:latin typeface="+mj-lt"/>
                        </a:rPr>
                        <a:t>AWES South to GTES</a:t>
                      </a:r>
                    </a:p>
                  </a:txBody>
                  <a:tcPr marL="9525" marR="9525" marT="9525" marB="0" anchor="ctr"/>
                </a:tc>
                <a:tc>
                  <a:txBody>
                    <a:bodyPr/>
                    <a:lstStyle/>
                    <a:p>
                      <a:pPr algn="ctr" fontAlgn="ctr"/>
                      <a:r>
                        <a:rPr lang="en-US" sz="1600" b="0" i="0" u="none" strike="noStrike" dirty="0">
                          <a:solidFill>
                            <a:srgbClr val="000000"/>
                          </a:solidFill>
                          <a:effectLst/>
                          <a:latin typeface="+mj-lt"/>
                        </a:rPr>
                        <a:t>30</a:t>
                      </a:r>
                    </a:p>
                  </a:txBody>
                  <a:tcPr marL="9525" marR="9525" marT="9525" marB="0" anchor="ctr"/>
                </a:tc>
                <a:tc>
                  <a:txBody>
                    <a:bodyPr/>
                    <a:lstStyle/>
                    <a:p>
                      <a:pPr algn="ctr" fontAlgn="ctr"/>
                      <a:r>
                        <a:rPr lang="en-US" sz="1600" b="0" i="0" u="none" strike="noStrike" dirty="0">
                          <a:solidFill>
                            <a:srgbClr val="000000"/>
                          </a:solidFill>
                          <a:effectLst/>
                          <a:latin typeface="+mj-lt"/>
                        </a:rPr>
                        <a:t>14</a:t>
                      </a:r>
                    </a:p>
                  </a:txBody>
                  <a:tcPr marL="9525" marR="9525" marT="9525" marB="0" anchor="ctr"/>
                </a:tc>
                <a:tc>
                  <a:txBody>
                    <a:bodyPr/>
                    <a:lstStyle/>
                    <a:p>
                      <a:pPr algn="ctr" fontAlgn="ctr"/>
                      <a:r>
                        <a:rPr lang="en-US" sz="1600" b="0" i="0" u="none" strike="noStrike" dirty="0">
                          <a:solidFill>
                            <a:srgbClr val="000000"/>
                          </a:solidFill>
                          <a:effectLst/>
                          <a:latin typeface="+mj-lt"/>
                        </a:rPr>
                        <a:t>44</a:t>
                      </a:r>
                    </a:p>
                  </a:txBody>
                  <a:tcPr marL="9525" marR="9525" marT="9525" marB="0" anchor="ctr"/>
                </a:tc>
                <a:tc>
                  <a:txBody>
                    <a:bodyPr/>
                    <a:lstStyle/>
                    <a:p>
                      <a:pPr algn="ctr" fontAlgn="ctr"/>
                      <a:r>
                        <a:rPr lang="en-US" sz="1600" b="0" i="0" u="none" strike="noStrike" dirty="0">
                          <a:solidFill>
                            <a:srgbClr val="000000"/>
                          </a:solidFill>
                          <a:effectLst/>
                          <a:latin typeface="+mj-lt"/>
                        </a:rPr>
                        <a:t>289</a:t>
                      </a:r>
                    </a:p>
                  </a:txBody>
                  <a:tcPr marL="9525" marR="9525" marT="9525" marB="0" anchor="ctr"/>
                </a:tc>
                <a:tc>
                  <a:txBody>
                    <a:bodyPr/>
                    <a:lstStyle/>
                    <a:p>
                      <a:pPr algn="ctr" fontAlgn="ctr"/>
                      <a:r>
                        <a:rPr lang="en-US" sz="1600" b="0" i="0" u="none" strike="noStrike" dirty="0">
                          <a:solidFill>
                            <a:srgbClr val="000000"/>
                          </a:solidFill>
                          <a:effectLst/>
                          <a:latin typeface="+mj-lt"/>
                        </a:rPr>
                        <a:t>247</a:t>
                      </a:r>
                    </a:p>
                  </a:txBody>
                  <a:tcPr marL="9525" marR="9525" marT="9525" marB="0" anchor="ctr"/>
                </a:tc>
                <a:tc>
                  <a:txBody>
                    <a:bodyPr/>
                    <a:lstStyle/>
                    <a:p>
                      <a:pPr algn="ctr" fontAlgn="ctr"/>
                      <a:r>
                        <a:rPr lang="en-US" sz="1400" b="0" i="0" u="none" strike="noStrike" dirty="0">
                          <a:solidFill>
                            <a:srgbClr val="000000"/>
                          </a:solidFill>
                          <a:effectLst/>
                          <a:latin typeface="+mn-lt"/>
                        </a:rPr>
                        <a:t>8 students per grade</a:t>
                      </a:r>
                    </a:p>
                  </a:txBody>
                  <a:tcPr marL="9525" marR="9525" marT="9525" marB="0" anchor="ctr"/>
                </a:tc>
                <a:extLst>
                  <a:ext uri="{0D108BD9-81ED-4DB2-BD59-A6C34878D82A}">
                    <a16:rowId xmlns:a16="http://schemas.microsoft.com/office/drawing/2014/main" val="2884965731"/>
                  </a:ext>
                </a:extLst>
              </a:tr>
              <a:tr h="529126">
                <a:tc>
                  <a:txBody>
                    <a:bodyPr/>
                    <a:lstStyle/>
                    <a:p>
                      <a:pPr algn="l" fontAlgn="ctr"/>
                      <a:r>
                        <a:rPr lang="en-US" sz="1600" b="0" i="0" u="none" strike="noStrike" dirty="0">
                          <a:solidFill>
                            <a:srgbClr val="000000"/>
                          </a:solidFill>
                          <a:effectLst/>
                          <a:latin typeface="+mj-lt"/>
                        </a:rPr>
                        <a:t>Kootenay Orchards</a:t>
                      </a:r>
                    </a:p>
                  </a:txBody>
                  <a:tcPr marL="9525" marR="9525" marT="9525" marB="0" anchor="ctr"/>
                </a:tc>
                <a:tc>
                  <a:txBody>
                    <a:bodyPr/>
                    <a:lstStyle/>
                    <a:p>
                      <a:pPr algn="ctr" fontAlgn="ctr"/>
                      <a:r>
                        <a:rPr lang="en-US" sz="1600" b="0" i="0" u="none" strike="noStrike" dirty="0">
                          <a:solidFill>
                            <a:srgbClr val="000000"/>
                          </a:solidFill>
                          <a:effectLst/>
                          <a:latin typeface="+mj-lt"/>
                        </a:rPr>
                        <a:t>No change</a:t>
                      </a:r>
                    </a:p>
                  </a:txBody>
                  <a:tcPr marL="9525" marR="9525" marT="9525" marB="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0</a:t>
                      </a:r>
                    </a:p>
                  </a:txBody>
                  <a:tcPr marL="9525" marR="9525" marT="9525" marB="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12</a:t>
                      </a:r>
                    </a:p>
                  </a:txBody>
                  <a:tcPr marL="9525" marR="9525" marT="9525" marB="0" anchor="ctr"/>
                </a:tc>
                <a:tc>
                  <a:txBody>
                    <a:bodyPr/>
                    <a:lstStyle/>
                    <a:p>
                      <a:pPr algn="ctr" fontAlgn="ctr"/>
                      <a:r>
                        <a:rPr lang="en-US" sz="1600" b="0" i="0" u="none" strike="noStrike" dirty="0">
                          <a:solidFill>
                            <a:srgbClr val="000000"/>
                          </a:solidFill>
                          <a:effectLst/>
                          <a:latin typeface="+mj-lt"/>
                        </a:rPr>
                        <a:t>12</a:t>
                      </a:r>
                    </a:p>
                  </a:txBody>
                  <a:tcPr marL="9525" marR="9525" marT="9525" marB="0" anchor="ctr"/>
                </a:tc>
                <a:tc>
                  <a:txBody>
                    <a:bodyPr/>
                    <a:lstStyle/>
                    <a:p>
                      <a:pPr algn="ctr" fontAlgn="ctr"/>
                      <a:r>
                        <a:rPr lang="en-US" sz="1600" b="0" i="0" u="none" strike="noStrike" dirty="0">
                          <a:solidFill>
                            <a:srgbClr val="000000"/>
                          </a:solidFill>
                          <a:effectLst/>
                          <a:latin typeface="+mj-lt"/>
                        </a:rPr>
                        <a:t>229</a:t>
                      </a:r>
                    </a:p>
                  </a:txBody>
                  <a:tcPr marL="9525" marR="9525" marT="9525" marB="0" anchor="ctr"/>
                </a:tc>
                <a:tc>
                  <a:txBody>
                    <a:bodyPr/>
                    <a:lstStyle/>
                    <a:p>
                      <a:pPr algn="ctr" fontAlgn="ctr"/>
                      <a:r>
                        <a:rPr lang="en-US" sz="1600" b="0" i="0" u="none" strike="noStrike" dirty="0">
                          <a:solidFill>
                            <a:srgbClr val="000000"/>
                          </a:solidFill>
                          <a:effectLst/>
                          <a:latin typeface="+mj-lt"/>
                        </a:rPr>
                        <a:t>224</a:t>
                      </a:r>
                    </a:p>
                  </a:txBody>
                  <a:tcPr marL="9525" marR="9525" marT="9525" marB="0" anchor="ctr"/>
                </a:tc>
                <a:tc>
                  <a:txBody>
                    <a:bodyPr/>
                    <a:lstStyle/>
                    <a:p>
                      <a:pPr algn="ctr" fontAlgn="ctr"/>
                      <a:r>
                        <a:rPr lang="en-US" sz="1400" b="0" i="0" u="none" strike="noStrike" dirty="0">
                          <a:solidFill>
                            <a:srgbClr val="000000"/>
                          </a:solidFill>
                          <a:effectLst/>
                          <a:latin typeface="+mn-lt"/>
                        </a:rPr>
                        <a:t>No change</a:t>
                      </a:r>
                    </a:p>
                  </a:txBody>
                  <a:tcPr marL="9525" marR="9525" marT="9525" marB="0" anchor="ctr"/>
                </a:tc>
                <a:extLst>
                  <a:ext uri="{0D108BD9-81ED-4DB2-BD59-A6C34878D82A}">
                    <a16:rowId xmlns:a16="http://schemas.microsoft.com/office/drawing/2014/main" val="245010344"/>
                  </a:ext>
                </a:extLst>
              </a:tr>
              <a:tr h="529126">
                <a:tc>
                  <a:txBody>
                    <a:bodyPr/>
                    <a:lstStyle/>
                    <a:p>
                      <a:pPr algn="l" fontAlgn="ctr"/>
                      <a:r>
                        <a:rPr lang="en-US" sz="1600" b="1" i="0" u="none" strike="noStrike" dirty="0">
                          <a:solidFill>
                            <a:srgbClr val="000000"/>
                          </a:solidFill>
                          <a:effectLst/>
                          <a:latin typeface="+mj-lt"/>
                        </a:rPr>
                        <a:t>Total</a:t>
                      </a:r>
                    </a:p>
                  </a:txBody>
                  <a:tcPr marL="9525" marR="9525" marT="9525" marB="0" anchor="ctr"/>
                </a:tc>
                <a:tc>
                  <a:txBody>
                    <a:bodyPr/>
                    <a:lstStyle/>
                    <a:p>
                      <a:pPr algn="ctr" fontAlgn="ctr"/>
                      <a:endParaRPr lang="en-US" sz="1600" b="0" i="0" u="none" strike="noStrike" dirty="0">
                        <a:solidFill>
                          <a:srgbClr val="000000"/>
                        </a:solidFill>
                        <a:effectLst/>
                        <a:latin typeface="+mj-lt"/>
                      </a:endParaRPr>
                    </a:p>
                  </a:txBody>
                  <a:tcPr marL="9525" marR="9525" marT="9525" marB="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170</a:t>
                      </a:r>
                    </a:p>
                  </a:txBody>
                  <a:tcPr marL="9525" marR="9525" marT="9525" marB="0" anchor="ctr"/>
                </a:tc>
                <a:tc>
                  <a:txBody>
                    <a:bodyPr/>
                    <a:lstStyle/>
                    <a:p>
                      <a:pPr marL="0" algn="ctr" defTabSz="914400" rtl="0" eaLnBrk="1" fontAlgn="ctr" latinLnBrk="0" hangingPunct="1"/>
                      <a:r>
                        <a:rPr lang="en-US" sz="1600" b="0" i="0" u="none" strike="noStrike" kern="1200" dirty="0">
                          <a:solidFill>
                            <a:srgbClr val="000000"/>
                          </a:solidFill>
                          <a:effectLst/>
                          <a:latin typeface="+mj-lt"/>
                          <a:ea typeface="+mn-ea"/>
                          <a:cs typeface="+mn-cs"/>
                        </a:rPr>
                        <a:t>82</a:t>
                      </a:r>
                    </a:p>
                  </a:txBody>
                  <a:tcPr marL="9525" marR="9525" marT="9525" marB="0" anchor="ctr"/>
                </a:tc>
                <a:tc>
                  <a:txBody>
                    <a:bodyPr/>
                    <a:lstStyle/>
                    <a:p>
                      <a:pPr algn="ctr" fontAlgn="ctr"/>
                      <a:r>
                        <a:rPr lang="en-US" sz="1600" b="0" i="0" u="none" strike="noStrike" dirty="0">
                          <a:solidFill>
                            <a:srgbClr val="000000"/>
                          </a:solidFill>
                          <a:effectLst/>
                          <a:latin typeface="+mj-lt"/>
                        </a:rPr>
                        <a:t>252</a:t>
                      </a:r>
                    </a:p>
                  </a:txBody>
                  <a:tcPr marL="9525" marR="9525" marT="9525" marB="0" anchor="ctr"/>
                </a:tc>
                <a:tc>
                  <a:txBody>
                    <a:bodyPr/>
                    <a:lstStyle/>
                    <a:p>
                      <a:pPr algn="ctr" fontAlgn="ctr"/>
                      <a:r>
                        <a:rPr lang="en-US" sz="1600" b="0" i="0" u="none" strike="noStrike" dirty="0">
                          <a:solidFill>
                            <a:srgbClr val="000000"/>
                          </a:solidFill>
                          <a:effectLst/>
                          <a:latin typeface="+mj-lt"/>
                        </a:rPr>
                        <a:t>1,573</a:t>
                      </a:r>
                    </a:p>
                  </a:txBody>
                  <a:tcPr marL="9525" marR="9525" marT="9525" marB="0" anchor="ctr"/>
                </a:tc>
                <a:tc>
                  <a:txBody>
                    <a:bodyPr/>
                    <a:lstStyle/>
                    <a:p>
                      <a:pPr algn="ctr" fontAlgn="ctr"/>
                      <a:r>
                        <a:rPr lang="en-US" sz="1600" b="0" i="0" u="none" strike="noStrike" dirty="0">
                          <a:solidFill>
                            <a:srgbClr val="000000"/>
                          </a:solidFill>
                          <a:effectLst/>
                          <a:latin typeface="+mj-lt"/>
                        </a:rPr>
                        <a:t>1,536</a:t>
                      </a:r>
                    </a:p>
                  </a:txBody>
                  <a:tcPr marL="9525" marR="9525" marT="9525" marB="0" anchor="ctr"/>
                </a:tc>
                <a:tc>
                  <a:txBody>
                    <a:bodyPr/>
                    <a:lstStyle/>
                    <a:p>
                      <a:pPr algn="ctr" fontAlgn="ctr"/>
                      <a:endParaRPr lang="en-US" sz="16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2653244519"/>
                  </a:ext>
                </a:extLst>
              </a:tr>
            </a:tbl>
          </a:graphicData>
        </a:graphic>
      </p:graphicFrame>
    </p:spTree>
    <p:extLst>
      <p:ext uri="{BB962C8B-B14F-4D97-AF65-F5344CB8AC3E}">
        <p14:creationId xmlns:p14="http://schemas.microsoft.com/office/powerpoint/2010/main" val="98306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4B65-5954-2A3D-3529-1676C52798EC}"/>
              </a:ext>
            </a:extLst>
          </p:cNvPr>
          <p:cNvSpPr>
            <a:spLocks noGrp="1"/>
          </p:cNvSpPr>
          <p:nvPr>
            <p:ph type="title"/>
          </p:nvPr>
        </p:nvSpPr>
        <p:spPr>
          <a:xfrm>
            <a:off x="549633" y="137020"/>
            <a:ext cx="11018520" cy="824155"/>
          </a:xfrm>
        </p:spPr>
        <p:txBody>
          <a:bodyPr anchor="b">
            <a:normAutofit fontScale="90000"/>
          </a:bodyPr>
          <a:lstStyle/>
          <a:p>
            <a:pPr algn="ctr"/>
            <a:r>
              <a:rPr lang="en-CA" sz="5400" b="1" dirty="0"/>
              <a:t>School Utilizations (2029/2030)</a:t>
            </a:r>
          </a:p>
        </p:txBody>
      </p:sp>
      <p:graphicFrame>
        <p:nvGraphicFramePr>
          <p:cNvPr id="3" name="Table 2">
            <a:extLst>
              <a:ext uri="{FF2B5EF4-FFF2-40B4-BE49-F238E27FC236}">
                <a16:creationId xmlns:a16="http://schemas.microsoft.com/office/drawing/2014/main" id="{29AA50AD-6A38-EDEE-F54E-C7E140D603E1}"/>
              </a:ext>
            </a:extLst>
          </p:cNvPr>
          <p:cNvGraphicFramePr>
            <a:graphicFrameLocks noGrp="1"/>
          </p:cNvGraphicFramePr>
          <p:nvPr>
            <p:extLst>
              <p:ext uri="{D42A27DB-BD31-4B8C-83A1-F6EECF244321}">
                <p14:modId xmlns:p14="http://schemas.microsoft.com/office/powerpoint/2010/main" val="3157320699"/>
              </p:ext>
            </p:extLst>
          </p:nvPr>
        </p:nvGraphicFramePr>
        <p:xfrm>
          <a:off x="759346" y="1156724"/>
          <a:ext cx="10670260" cy="5019679"/>
        </p:xfrm>
        <a:graphic>
          <a:graphicData uri="http://schemas.openxmlformats.org/drawingml/2006/table">
            <a:tbl>
              <a:tblPr firstRow="1" bandRow="1">
                <a:tableStyleId>{93296810-A885-4BE3-A3E7-6D5BEEA58F35}</a:tableStyleId>
              </a:tblPr>
              <a:tblGrid>
                <a:gridCol w="3808880">
                  <a:extLst>
                    <a:ext uri="{9D8B030D-6E8A-4147-A177-3AD203B41FA5}">
                      <a16:colId xmlns:a16="http://schemas.microsoft.com/office/drawing/2014/main" val="3408308321"/>
                    </a:ext>
                  </a:extLst>
                </a:gridCol>
                <a:gridCol w="1241293">
                  <a:extLst>
                    <a:ext uri="{9D8B030D-6E8A-4147-A177-3AD203B41FA5}">
                      <a16:colId xmlns:a16="http://schemas.microsoft.com/office/drawing/2014/main" val="1092531313"/>
                    </a:ext>
                  </a:extLst>
                </a:gridCol>
                <a:gridCol w="1918769">
                  <a:extLst>
                    <a:ext uri="{9D8B030D-6E8A-4147-A177-3AD203B41FA5}">
                      <a16:colId xmlns:a16="http://schemas.microsoft.com/office/drawing/2014/main" val="1820860850"/>
                    </a:ext>
                  </a:extLst>
                </a:gridCol>
                <a:gridCol w="1873055">
                  <a:extLst>
                    <a:ext uri="{9D8B030D-6E8A-4147-A177-3AD203B41FA5}">
                      <a16:colId xmlns:a16="http://schemas.microsoft.com/office/drawing/2014/main" val="3068165760"/>
                    </a:ext>
                  </a:extLst>
                </a:gridCol>
                <a:gridCol w="1828263">
                  <a:extLst>
                    <a:ext uri="{9D8B030D-6E8A-4147-A177-3AD203B41FA5}">
                      <a16:colId xmlns:a16="http://schemas.microsoft.com/office/drawing/2014/main" val="511809301"/>
                    </a:ext>
                  </a:extLst>
                </a:gridCol>
              </a:tblGrid>
              <a:tr h="1218469">
                <a:tc>
                  <a:txBody>
                    <a:bodyPr/>
                    <a:lstStyle/>
                    <a:p>
                      <a:pPr algn="ctr"/>
                      <a:r>
                        <a:rPr lang="en-CA" dirty="0"/>
                        <a:t>School</a:t>
                      </a:r>
                    </a:p>
                  </a:txBody>
                  <a:tcPr anchor="b">
                    <a:solidFill>
                      <a:srgbClr val="40841D"/>
                    </a:solidFill>
                  </a:tcPr>
                </a:tc>
                <a:tc>
                  <a:txBody>
                    <a:bodyPr/>
                    <a:lstStyle/>
                    <a:p>
                      <a:pPr algn="ctr"/>
                      <a:r>
                        <a:rPr lang="en-CA" dirty="0"/>
                        <a:t>Official Capacity</a:t>
                      </a:r>
                    </a:p>
                  </a:txBody>
                  <a:tcPr anchor="b">
                    <a:solidFill>
                      <a:srgbClr val="40841D"/>
                    </a:solidFill>
                  </a:tcPr>
                </a:tc>
                <a:tc>
                  <a:txBody>
                    <a:bodyPr/>
                    <a:lstStyle/>
                    <a:p>
                      <a:pPr algn="ctr"/>
                      <a:r>
                        <a:rPr lang="en-CA" dirty="0"/>
                        <a:t>Functional Capacity (Occupied by K-12 Students)</a:t>
                      </a:r>
                    </a:p>
                  </a:txBody>
                  <a:tcPr anchor="b">
                    <a:solidFill>
                      <a:srgbClr val="40841D"/>
                    </a:solidFill>
                  </a:tcPr>
                </a:tc>
                <a:tc>
                  <a:txBody>
                    <a:bodyPr/>
                    <a:lstStyle/>
                    <a:p>
                      <a:pPr algn="ctr"/>
                      <a:r>
                        <a:rPr lang="en-CA" dirty="0"/>
                        <a:t>2030/31 Enrolment</a:t>
                      </a:r>
                    </a:p>
                  </a:txBody>
                  <a:tcPr anchor="b">
                    <a:solidFill>
                      <a:srgbClr val="40841D"/>
                    </a:solidFill>
                  </a:tcPr>
                </a:tc>
                <a:tc>
                  <a:txBody>
                    <a:bodyPr/>
                    <a:lstStyle/>
                    <a:p>
                      <a:pPr algn="ctr"/>
                      <a:r>
                        <a:rPr lang="en-CA" dirty="0"/>
                        <a:t>% of Functional Capacity</a:t>
                      </a:r>
                    </a:p>
                  </a:txBody>
                  <a:tcPr anchor="b">
                    <a:solidFill>
                      <a:srgbClr val="40841D"/>
                    </a:solidFill>
                  </a:tcPr>
                </a:tc>
                <a:extLst>
                  <a:ext uri="{0D108BD9-81ED-4DB2-BD59-A6C34878D82A}">
                    <a16:rowId xmlns:a16="http://schemas.microsoft.com/office/drawing/2014/main" val="1307089383"/>
                  </a:ext>
                </a:extLst>
              </a:tr>
              <a:tr h="380121">
                <a:tc>
                  <a:txBody>
                    <a:bodyPr/>
                    <a:lstStyle/>
                    <a:p>
                      <a:r>
                        <a:rPr lang="en-CA" dirty="0"/>
                        <a:t>Amy Woodland</a:t>
                      </a:r>
                    </a:p>
                  </a:txBody>
                  <a:tcPr/>
                </a:tc>
                <a:tc>
                  <a:txBody>
                    <a:bodyPr/>
                    <a:lstStyle/>
                    <a:p>
                      <a:pPr algn="ctr"/>
                      <a:r>
                        <a:rPr lang="en-CA" dirty="0"/>
                        <a:t>-</a:t>
                      </a:r>
                    </a:p>
                  </a:txBody>
                  <a:tcPr anchor="b"/>
                </a:tc>
                <a:tc>
                  <a:txBody>
                    <a:bodyPr/>
                    <a:lstStyle/>
                    <a:p>
                      <a:pPr algn="ctr"/>
                      <a:r>
                        <a:rPr lang="en-CA" dirty="0"/>
                        <a:t>-</a:t>
                      </a:r>
                    </a:p>
                  </a:txBody>
                  <a:tcPr anchor="b"/>
                </a:tc>
                <a:tc>
                  <a:txBody>
                    <a:bodyPr/>
                    <a:lstStyle/>
                    <a:p>
                      <a:pPr algn="ctr"/>
                      <a:r>
                        <a:rPr lang="en-CA" dirty="0"/>
                        <a:t>-</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0.00%</a:t>
                      </a:r>
                    </a:p>
                  </a:txBody>
                  <a:tcPr marL="9525" marR="9525" marT="9525" marB="0" anchor="ctr"/>
                </a:tc>
                <a:extLst>
                  <a:ext uri="{0D108BD9-81ED-4DB2-BD59-A6C34878D82A}">
                    <a16:rowId xmlns:a16="http://schemas.microsoft.com/office/drawing/2014/main" val="1155831063"/>
                  </a:ext>
                </a:extLst>
              </a:tr>
              <a:tr h="380121">
                <a:tc>
                  <a:txBody>
                    <a:bodyPr/>
                    <a:lstStyle/>
                    <a:p>
                      <a:r>
                        <a:rPr lang="en-CA" dirty="0"/>
                        <a:t>Gordon Terrace</a:t>
                      </a:r>
                    </a:p>
                  </a:txBody>
                  <a:tcPr/>
                </a:tc>
                <a:tc>
                  <a:txBody>
                    <a:bodyPr/>
                    <a:lstStyle/>
                    <a:p>
                      <a:pPr algn="ctr"/>
                      <a:r>
                        <a:rPr lang="en-CA" dirty="0"/>
                        <a:t>265</a:t>
                      </a:r>
                    </a:p>
                  </a:txBody>
                  <a:tcPr anchor="b"/>
                </a:tc>
                <a:tc>
                  <a:txBody>
                    <a:bodyPr/>
                    <a:lstStyle/>
                    <a:p>
                      <a:pPr algn="ctr"/>
                      <a:r>
                        <a:rPr lang="en-CA" dirty="0"/>
                        <a:t>247</a:t>
                      </a:r>
                    </a:p>
                  </a:txBody>
                  <a:tcPr anchor="b"/>
                </a:tc>
                <a:tc>
                  <a:txBody>
                    <a:bodyPr/>
                    <a:lstStyle/>
                    <a:p>
                      <a:pPr algn="ctr"/>
                      <a:r>
                        <a:rPr lang="en-CA" dirty="0"/>
                        <a:t>289.000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90.28%</a:t>
                      </a:r>
                    </a:p>
                  </a:txBody>
                  <a:tcPr marL="9525" marR="9525" marT="9525" marB="0" anchor="ctr"/>
                </a:tc>
                <a:extLst>
                  <a:ext uri="{0D108BD9-81ED-4DB2-BD59-A6C34878D82A}">
                    <a16:rowId xmlns:a16="http://schemas.microsoft.com/office/drawing/2014/main" val="444760685"/>
                  </a:ext>
                </a:extLst>
              </a:tr>
              <a:tr h="380121">
                <a:tc>
                  <a:txBody>
                    <a:bodyPr/>
                    <a:lstStyle/>
                    <a:p>
                      <a:r>
                        <a:rPr lang="en-CA" dirty="0"/>
                        <a:t>Highlands</a:t>
                      </a:r>
                    </a:p>
                  </a:txBody>
                  <a:tcPr/>
                </a:tc>
                <a:tc>
                  <a:txBody>
                    <a:bodyPr/>
                    <a:lstStyle/>
                    <a:p>
                      <a:pPr algn="ctr"/>
                      <a:r>
                        <a:rPr lang="en-CA" dirty="0"/>
                        <a:t>265</a:t>
                      </a:r>
                    </a:p>
                  </a:txBody>
                  <a:tcPr anchor="b"/>
                </a:tc>
                <a:tc>
                  <a:txBody>
                    <a:bodyPr/>
                    <a:lstStyle/>
                    <a:p>
                      <a:pPr algn="ctr"/>
                      <a:r>
                        <a:rPr lang="en-CA" dirty="0"/>
                        <a:t>247</a:t>
                      </a:r>
                    </a:p>
                  </a:txBody>
                  <a:tcPr anchor="b"/>
                </a:tc>
                <a:tc>
                  <a:txBody>
                    <a:bodyPr/>
                    <a:lstStyle/>
                    <a:p>
                      <a:pPr algn="ctr"/>
                      <a:r>
                        <a:rPr lang="en-CA" dirty="0"/>
                        <a:t>146.000</a:t>
                      </a:r>
                    </a:p>
                  </a:txBody>
                  <a:tcPr anchor="b"/>
                </a:tc>
                <a:tc>
                  <a:txBody>
                    <a:bodyPr/>
                    <a:lstStyle/>
                    <a:p>
                      <a:pPr algn="ctr" rtl="0" fontAlgn="ctr"/>
                      <a:r>
                        <a:rPr lang="en-US" sz="1800" b="0" i="0" u="none" strike="noStrike" dirty="0">
                          <a:solidFill>
                            <a:srgbClr val="FF0000"/>
                          </a:solidFill>
                          <a:effectLst/>
                          <a:latin typeface="Arial" panose="020B0604020202020204" pitchFamily="34" charset="0"/>
                        </a:rPr>
                        <a:t>59.11%</a:t>
                      </a:r>
                    </a:p>
                  </a:txBody>
                  <a:tcPr marL="9525" marR="9525" marT="9525" marB="0" anchor="ctr"/>
                </a:tc>
                <a:extLst>
                  <a:ext uri="{0D108BD9-81ED-4DB2-BD59-A6C34878D82A}">
                    <a16:rowId xmlns:a16="http://schemas.microsoft.com/office/drawing/2014/main" val="2730721545"/>
                  </a:ext>
                </a:extLst>
              </a:tr>
              <a:tr h="380121">
                <a:tc>
                  <a:txBody>
                    <a:bodyPr/>
                    <a:lstStyle/>
                    <a:p>
                      <a:r>
                        <a:rPr lang="en-CA" dirty="0"/>
                        <a:t>Kootenay Orchards</a:t>
                      </a:r>
                    </a:p>
                  </a:txBody>
                  <a:tcPr/>
                </a:tc>
                <a:tc>
                  <a:txBody>
                    <a:bodyPr/>
                    <a:lstStyle/>
                    <a:p>
                      <a:pPr algn="ctr"/>
                      <a:r>
                        <a:rPr lang="en-CA" dirty="0"/>
                        <a:t>240</a:t>
                      </a:r>
                    </a:p>
                  </a:txBody>
                  <a:tcPr anchor="b"/>
                </a:tc>
                <a:tc>
                  <a:txBody>
                    <a:bodyPr/>
                    <a:lstStyle/>
                    <a:p>
                      <a:pPr algn="ctr"/>
                      <a:r>
                        <a:rPr lang="en-CA" dirty="0"/>
                        <a:t>224</a:t>
                      </a:r>
                    </a:p>
                  </a:txBody>
                  <a:tcPr anchor="b"/>
                </a:tc>
                <a:tc>
                  <a:txBody>
                    <a:bodyPr/>
                    <a:lstStyle/>
                    <a:p>
                      <a:pPr algn="ctr"/>
                      <a:r>
                        <a:rPr lang="en-CA" dirty="0"/>
                        <a:t>215.000</a:t>
                      </a:r>
                    </a:p>
                  </a:txBody>
                  <a:tcPr anchor="b"/>
                </a:tc>
                <a:tc>
                  <a:txBody>
                    <a:bodyPr/>
                    <a:lstStyle/>
                    <a:p>
                      <a:pPr algn="ctr" rtl="0" fontAlgn="ctr"/>
                      <a:r>
                        <a:rPr lang="en-US" sz="1800" b="0" i="0" u="none" strike="noStrike" dirty="0">
                          <a:solidFill>
                            <a:srgbClr val="FF0000"/>
                          </a:solidFill>
                          <a:effectLst/>
                          <a:latin typeface="Arial" panose="020B0604020202020204" pitchFamily="34" charset="0"/>
                        </a:rPr>
                        <a:t>95.98%</a:t>
                      </a:r>
                    </a:p>
                  </a:txBody>
                  <a:tcPr marL="9525" marR="9525" marT="9525" marB="0" anchor="ctr"/>
                </a:tc>
                <a:extLst>
                  <a:ext uri="{0D108BD9-81ED-4DB2-BD59-A6C34878D82A}">
                    <a16:rowId xmlns:a16="http://schemas.microsoft.com/office/drawing/2014/main" val="3499279640"/>
                  </a:ext>
                </a:extLst>
              </a:tr>
              <a:tr h="380121">
                <a:tc>
                  <a:txBody>
                    <a:bodyPr/>
                    <a:lstStyle/>
                    <a:p>
                      <a:r>
                        <a:rPr lang="en-CA" dirty="0"/>
                        <a:t>Pinewood </a:t>
                      </a:r>
                    </a:p>
                  </a:txBody>
                  <a:tcPr/>
                </a:tc>
                <a:tc>
                  <a:txBody>
                    <a:bodyPr/>
                    <a:lstStyle/>
                    <a:p>
                      <a:pPr algn="ctr"/>
                      <a:r>
                        <a:rPr lang="en-CA" dirty="0"/>
                        <a:t>145</a:t>
                      </a:r>
                    </a:p>
                  </a:txBody>
                  <a:tcPr anchor="b"/>
                </a:tc>
                <a:tc>
                  <a:txBody>
                    <a:bodyPr/>
                    <a:lstStyle/>
                    <a:p>
                      <a:pPr algn="ctr"/>
                      <a:r>
                        <a:rPr lang="en-CA" dirty="0"/>
                        <a:t>135</a:t>
                      </a:r>
                    </a:p>
                  </a:txBody>
                  <a:tcPr anchor="b"/>
                </a:tc>
                <a:tc>
                  <a:txBody>
                    <a:bodyPr/>
                    <a:lstStyle/>
                    <a:p>
                      <a:pPr algn="ctr"/>
                      <a:r>
                        <a:rPr lang="en-CA" dirty="0"/>
                        <a:t>139.000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68.89%</a:t>
                      </a:r>
                    </a:p>
                  </a:txBody>
                  <a:tcPr marL="9525" marR="9525" marT="9525" marB="0" anchor="ctr"/>
                </a:tc>
                <a:extLst>
                  <a:ext uri="{0D108BD9-81ED-4DB2-BD59-A6C34878D82A}">
                    <a16:rowId xmlns:a16="http://schemas.microsoft.com/office/drawing/2014/main" val="692754616"/>
                  </a:ext>
                </a:extLst>
              </a:tr>
              <a:tr h="380121">
                <a:tc>
                  <a:txBody>
                    <a:bodyPr/>
                    <a:lstStyle/>
                    <a:p>
                      <a:r>
                        <a:rPr lang="en-CA" dirty="0"/>
                        <a:t>Steeples</a:t>
                      </a:r>
                    </a:p>
                  </a:txBody>
                  <a:tcPr/>
                </a:tc>
                <a:tc>
                  <a:txBody>
                    <a:bodyPr/>
                    <a:lstStyle/>
                    <a:p>
                      <a:pPr algn="ctr"/>
                      <a:r>
                        <a:rPr lang="en-CA" dirty="0"/>
                        <a:t>240</a:t>
                      </a:r>
                    </a:p>
                  </a:txBody>
                  <a:tcPr anchor="b"/>
                </a:tc>
                <a:tc>
                  <a:txBody>
                    <a:bodyPr/>
                    <a:lstStyle/>
                    <a:p>
                      <a:pPr algn="ctr"/>
                      <a:r>
                        <a:rPr lang="en-CA" dirty="0"/>
                        <a:t>224</a:t>
                      </a:r>
                    </a:p>
                  </a:txBody>
                  <a:tcPr anchor="b"/>
                </a:tc>
                <a:tc>
                  <a:txBody>
                    <a:bodyPr/>
                    <a:lstStyle/>
                    <a:p>
                      <a:pPr algn="ctr"/>
                      <a:r>
                        <a:rPr lang="en-CA" dirty="0"/>
                        <a:t>241.000</a:t>
                      </a:r>
                    </a:p>
                  </a:txBody>
                  <a:tcPr anchor="b"/>
                </a:tc>
                <a:tc>
                  <a:txBody>
                    <a:bodyPr/>
                    <a:lstStyle/>
                    <a:p>
                      <a:pPr algn="ctr" rtl="0" fontAlgn="ctr"/>
                      <a:r>
                        <a:rPr lang="en-US" sz="1800" b="0" i="0" u="none" strike="noStrike" dirty="0">
                          <a:solidFill>
                            <a:srgbClr val="FF0000"/>
                          </a:solidFill>
                          <a:effectLst/>
                          <a:latin typeface="Arial" panose="020B0604020202020204" pitchFamily="34" charset="0"/>
                        </a:rPr>
                        <a:t>107.59%</a:t>
                      </a:r>
                    </a:p>
                  </a:txBody>
                  <a:tcPr marL="9525" marR="9525" marT="9525" marB="0" anchor="ctr"/>
                </a:tc>
                <a:extLst>
                  <a:ext uri="{0D108BD9-81ED-4DB2-BD59-A6C34878D82A}">
                    <a16:rowId xmlns:a16="http://schemas.microsoft.com/office/drawing/2014/main" val="528285490"/>
                  </a:ext>
                </a:extLst>
              </a:tr>
              <a:tr h="380121">
                <a:tc>
                  <a:txBody>
                    <a:bodyPr/>
                    <a:lstStyle/>
                    <a:p>
                      <a:r>
                        <a:rPr lang="en-CA" dirty="0"/>
                        <a:t>TM Roberts</a:t>
                      </a:r>
                    </a:p>
                  </a:txBody>
                  <a:tcPr/>
                </a:tc>
                <a:tc>
                  <a:txBody>
                    <a:bodyPr/>
                    <a:lstStyle/>
                    <a:p>
                      <a:pPr algn="ctr"/>
                      <a:r>
                        <a:rPr lang="en-CA" dirty="0"/>
                        <a:t>385</a:t>
                      </a:r>
                    </a:p>
                  </a:txBody>
                  <a:tcPr anchor="b"/>
                </a:tc>
                <a:tc>
                  <a:txBody>
                    <a:bodyPr/>
                    <a:lstStyle/>
                    <a:p>
                      <a:pPr algn="ctr"/>
                      <a:r>
                        <a:rPr lang="en-CA" dirty="0"/>
                        <a:t>359</a:t>
                      </a:r>
                    </a:p>
                  </a:txBody>
                  <a:tcPr anchor="b"/>
                </a:tc>
                <a:tc>
                  <a:txBody>
                    <a:bodyPr/>
                    <a:lstStyle/>
                    <a:p>
                      <a:pPr algn="ctr"/>
                      <a:r>
                        <a:rPr lang="en-CA" dirty="0"/>
                        <a:t>349.000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97.21%</a:t>
                      </a:r>
                    </a:p>
                  </a:txBody>
                  <a:tcPr marL="9525" marR="9525" marT="9525" marB="0" anchor="ctr"/>
                </a:tc>
                <a:extLst>
                  <a:ext uri="{0D108BD9-81ED-4DB2-BD59-A6C34878D82A}">
                    <a16:rowId xmlns:a16="http://schemas.microsoft.com/office/drawing/2014/main" val="379287722"/>
                  </a:ext>
                </a:extLst>
              </a:tr>
              <a:tr h="380121">
                <a:tc>
                  <a:txBody>
                    <a:bodyPr/>
                    <a:lstStyle/>
                    <a:p>
                      <a:r>
                        <a:rPr lang="en-CA" dirty="0"/>
                        <a:t>Parkland Middle</a:t>
                      </a:r>
                    </a:p>
                  </a:txBody>
                  <a:tcPr/>
                </a:tc>
                <a:tc>
                  <a:txBody>
                    <a:bodyPr/>
                    <a:lstStyle/>
                    <a:p>
                      <a:pPr algn="ctr"/>
                      <a:r>
                        <a:rPr lang="en-CA" dirty="0"/>
                        <a:t>600</a:t>
                      </a:r>
                    </a:p>
                  </a:txBody>
                  <a:tcPr anchor="b"/>
                </a:tc>
                <a:tc>
                  <a:txBody>
                    <a:bodyPr/>
                    <a:lstStyle/>
                    <a:p>
                      <a:pPr algn="ctr"/>
                      <a:r>
                        <a:rPr lang="en-CA" dirty="0"/>
                        <a:t>600</a:t>
                      </a:r>
                    </a:p>
                  </a:txBody>
                  <a:tcPr anchor="b"/>
                </a:tc>
                <a:tc>
                  <a:txBody>
                    <a:bodyPr/>
                    <a:lstStyle/>
                    <a:p>
                      <a:pPr algn="ctr"/>
                      <a:r>
                        <a:rPr lang="en-CA" dirty="0"/>
                        <a:t>416.000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69.33%</a:t>
                      </a:r>
                    </a:p>
                  </a:txBody>
                  <a:tcPr marL="9525" marR="9525" marT="9525" marB="0" anchor="ctr"/>
                </a:tc>
                <a:extLst>
                  <a:ext uri="{0D108BD9-81ED-4DB2-BD59-A6C34878D82A}">
                    <a16:rowId xmlns:a16="http://schemas.microsoft.com/office/drawing/2014/main" val="2262100756"/>
                  </a:ext>
                </a:extLst>
              </a:tr>
              <a:tr h="380121">
                <a:tc>
                  <a:txBody>
                    <a:bodyPr/>
                    <a:lstStyle/>
                    <a:p>
                      <a:r>
                        <a:rPr lang="en-CA" dirty="0"/>
                        <a:t>Laurie Middle</a:t>
                      </a:r>
                    </a:p>
                  </a:txBody>
                  <a:tcPr/>
                </a:tc>
                <a:tc>
                  <a:txBody>
                    <a:bodyPr/>
                    <a:lstStyle/>
                    <a:p>
                      <a:pPr algn="ctr"/>
                      <a:r>
                        <a:rPr lang="en-CA" dirty="0"/>
                        <a:t>500</a:t>
                      </a:r>
                    </a:p>
                  </a:txBody>
                  <a:tcPr anchor="b"/>
                </a:tc>
                <a:tc>
                  <a:txBody>
                    <a:bodyPr/>
                    <a:lstStyle/>
                    <a:p>
                      <a:pPr algn="ctr"/>
                      <a:r>
                        <a:rPr lang="en-CA" dirty="0"/>
                        <a:t>500</a:t>
                      </a:r>
                    </a:p>
                  </a:txBody>
                  <a:tcPr anchor="b"/>
                </a:tc>
                <a:tc>
                  <a:txBody>
                    <a:bodyPr/>
                    <a:lstStyle/>
                    <a:p>
                      <a:pPr algn="ctr"/>
                      <a:r>
                        <a:rPr lang="en-CA" dirty="0"/>
                        <a:t>321.000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64.20%</a:t>
                      </a:r>
                    </a:p>
                  </a:txBody>
                  <a:tcPr marL="9525" marR="9525" marT="9525" marB="0" anchor="ctr"/>
                </a:tc>
                <a:extLst>
                  <a:ext uri="{0D108BD9-81ED-4DB2-BD59-A6C34878D82A}">
                    <a16:rowId xmlns:a16="http://schemas.microsoft.com/office/drawing/2014/main" val="2013514180"/>
                  </a:ext>
                </a:extLst>
              </a:tr>
              <a:tr h="380121">
                <a:tc>
                  <a:txBody>
                    <a:bodyPr/>
                    <a:lstStyle/>
                    <a:p>
                      <a:r>
                        <a:rPr lang="en-CA" dirty="0"/>
                        <a:t>Mount Baker</a:t>
                      </a:r>
                    </a:p>
                  </a:txBody>
                  <a:tcPr/>
                </a:tc>
                <a:tc>
                  <a:txBody>
                    <a:bodyPr/>
                    <a:lstStyle/>
                    <a:p>
                      <a:pPr algn="ctr"/>
                      <a:r>
                        <a:rPr lang="en-CA" dirty="0"/>
                        <a:t>850</a:t>
                      </a:r>
                    </a:p>
                  </a:txBody>
                  <a:tcPr anchor="b"/>
                </a:tc>
                <a:tc>
                  <a:txBody>
                    <a:bodyPr/>
                    <a:lstStyle/>
                    <a:p>
                      <a:pPr algn="ctr"/>
                      <a:r>
                        <a:rPr lang="en-CA" dirty="0"/>
                        <a:t>850</a:t>
                      </a:r>
                    </a:p>
                  </a:txBody>
                  <a:tcPr anchor="b"/>
                </a:tc>
                <a:tc>
                  <a:txBody>
                    <a:bodyPr/>
                    <a:lstStyle/>
                    <a:p>
                      <a:pPr algn="ctr"/>
                      <a:r>
                        <a:rPr lang="en-CA" dirty="0"/>
                        <a:t>808.000</a:t>
                      </a:r>
                    </a:p>
                  </a:txBody>
                  <a:tcPr anchor="b"/>
                </a:tc>
                <a:tc>
                  <a:txBody>
                    <a:bodyPr/>
                    <a:lstStyle/>
                    <a:p>
                      <a:pPr algn="ctr" rtl="0" fontAlgn="ctr"/>
                      <a:r>
                        <a:rPr lang="en-US" sz="1800" b="0" i="0" u="none" strike="noStrike" dirty="0">
                          <a:solidFill>
                            <a:srgbClr val="000000"/>
                          </a:solidFill>
                          <a:effectLst/>
                          <a:latin typeface="Arial" panose="020B0604020202020204" pitchFamily="34" charset="0"/>
                        </a:rPr>
                        <a:t>95.06%</a:t>
                      </a:r>
                    </a:p>
                  </a:txBody>
                  <a:tcPr marL="9525" marR="9525" marT="9525" marB="0" anchor="ctr"/>
                </a:tc>
                <a:extLst>
                  <a:ext uri="{0D108BD9-81ED-4DB2-BD59-A6C34878D82A}">
                    <a16:rowId xmlns:a16="http://schemas.microsoft.com/office/drawing/2014/main" val="2202831553"/>
                  </a:ext>
                </a:extLst>
              </a:tr>
            </a:tbl>
          </a:graphicData>
        </a:graphic>
      </p:graphicFrame>
      <p:sp>
        <p:nvSpPr>
          <p:cNvPr id="4" name="TextBox 3">
            <a:extLst>
              <a:ext uri="{FF2B5EF4-FFF2-40B4-BE49-F238E27FC236}">
                <a16:creationId xmlns:a16="http://schemas.microsoft.com/office/drawing/2014/main" id="{34A4F5E0-AD67-4A77-AC75-A625CD9C2D3A}"/>
              </a:ext>
            </a:extLst>
          </p:cNvPr>
          <p:cNvSpPr txBox="1"/>
          <p:nvPr/>
        </p:nvSpPr>
        <p:spPr>
          <a:xfrm>
            <a:off x="8380521" y="6507703"/>
            <a:ext cx="3164772" cy="307777"/>
          </a:xfrm>
          <a:prstGeom prst="rect">
            <a:avLst/>
          </a:prstGeom>
          <a:noFill/>
        </p:spPr>
        <p:txBody>
          <a:bodyPr wrap="square" rtlCol="0">
            <a:spAutoFit/>
          </a:bodyPr>
          <a:lstStyle/>
          <a:p>
            <a:r>
              <a:rPr lang="en-CA" sz="1400" dirty="0"/>
              <a:t>Information Source: Baragar Systems</a:t>
            </a:r>
          </a:p>
        </p:txBody>
      </p:sp>
    </p:spTree>
    <p:extLst>
      <p:ext uri="{BB962C8B-B14F-4D97-AF65-F5344CB8AC3E}">
        <p14:creationId xmlns:p14="http://schemas.microsoft.com/office/powerpoint/2010/main" val="3603162042"/>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1D2E43-F714-12C0-DBEE-BBA1731F052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8CDCB04-0EA6-81C6-F230-3E084FD1E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681A69-DF2B-18E4-2925-A41360C5A7E2}"/>
              </a:ext>
            </a:extLst>
          </p:cNvPr>
          <p:cNvSpPr>
            <a:spLocks noGrp="1"/>
          </p:cNvSpPr>
          <p:nvPr>
            <p:ph type="title"/>
          </p:nvPr>
        </p:nvSpPr>
        <p:spPr>
          <a:xfrm>
            <a:off x="640079" y="1247320"/>
            <a:ext cx="5164001" cy="1034890"/>
          </a:xfrm>
        </p:spPr>
        <p:txBody>
          <a:bodyPr vert="horz" lIns="91440" tIns="45720" rIns="91440" bIns="45720" rtlCol="0" anchor="b">
            <a:normAutofit/>
          </a:bodyPr>
          <a:lstStyle/>
          <a:p>
            <a:r>
              <a:rPr lang="en-US" sz="3400" b="1" dirty="0"/>
              <a:t>Housekeeping from </a:t>
            </a:r>
            <a:br>
              <a:rPr lang="en-US" sz="3400" b="1" dirty="0"/>
            </a:br>
            <a:r>
              <a:rPr lang="en-US" sz="3400" b="1" dirty="0"/>
              <a:t>February 2024</a:t>
            </a:r>
          </a:p>
        </p:txBody>
      </p:sp>
      <p:sp>
        <p:nvSpPr>
          <p:cNvPr id="22" name="sketchy line">
            <a:extLst>
              <a:ext uri="{FF2B5EF4-FFF2-40B4-BE49-F238E27FC236}">
                <a16:creationId xmlns:a16="http://schemas.microsoft.com/office/drawing/2014/main" id="{773CC49E-15F9-8398-7F5C-6FEC2301C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7016F1-6165-1DDC-97EF-40D25AC2E6A7}"/>
              </a:ext>
            </a:extLst>
          </p:cNvPr>
          <p:cNvSpPr txBox="1"/>
          <p:nvPr/>
        </p:nvSpPr>
        <p:spPr>
          <a:xfrm>
            <a:off x="640080" y="2872899"/>
            <a:ext cx="5068262" cy="3320668"/>
          </a:xfrm>
          <a:prstGeom prst="rect">
            <a:avLst/>
          </a:prstGeom>
        </p:spPr>
        <p:txBody>
          <a:bodyPr vert="horz" lIns="91440" tIns="45720" rIns="91440" bIns="45720" rtlCol="0">
            <a:normAutofit/>
          </a:bodyPr>
          <a:lstStyle/>
          <a:p>
            <a:pPr lvl="0">
              <a:lnSpc>
                <a:spcPct val="90000"/>
              </a:lnSpc>
              <a:spcAft>
                <a:spcPts val="600"/>
              </a:spcAft>
            </a:pPr>
            <a:r>
              <a:rPr lang="en-US" sz="2000" dirty="0"/>
              <a:t>A small pocket was overlooked with the boundary changes in February 2024.</a:t>
            </a:r>
          </a:p>
          <a:p>
            <a:pPr marL="285750" lvl="0" indent="-285750" algn="just">
              <a:lnSpc>
                <a:spcPct val="90000"/>
              </a:lnSpc>
              <a:spcAft>
                <a:spcPts val="600"/>
              </a:spcAft>
              <a:buFont typeface="Arial" panose="020B0604020202020204" pitchFamily="34" charset="0"/>
              <a:buChar char="•"/>
            </a:pPr>
            <a:r>
              <a:rPr lang="en-US" sz="2000" dirty="0"/>
              <a:t>The address is 2404-12 Avenue South which is a dead-end road. </a:t>
            </a:r>
          </a:p>
          <a:p>
            <a:pPr marL="285750" lvl="0" indent="-285750" algn="just">
              <a:lnSpc>
                <a:spcPct val="90000"/>
              </a:lnSpc>
              <a:spcAft>
                <a:spcPts val="600"/>
              </a:spcAft>
              <a:buFont typeface="Arial" panose="020B0604020202020204" pitchFamily="34" charset="0"/>
              <a:buChar char="•"/>
            </a:pPr>
            <a:r>
              <a:rPr lang="en-US" sz="2000" dirty="0"/>
              <a:t>The catchment change only affects the last 3 houses on this road. </a:t>
            </a:r>
          </a:p>
          <a:p>
            <a:pPr marL="285750" lvl="0" indent="-285750" algn="just">
              <a:lnSpc>
                <a:spcPct val="90000"/>
              </a:lnSpc>
              <a:spcAft>
                <a:spcPts val="600"/>
              </a:spcAft>
              <a:buFont typeface="Arial" panose="020B0604020202020204" pitchFamily="34" charset="0"/>
              <a:buChar char="•"/>
            </a:pPr>
            <a:endParaRPr lang="en-US" sz="2000" dirty="0"/>
          </a:p>
          <a:p>
            <a:pPr lvl="0" algn="just">
              <a:lnSpc>
                <a:spcPct val="90000"/>
              </a:lnSpc>
              <a:spcAft>
                <a:spcPts val="600"/>
              </a:spcAft>
            </a:pPr>
            <a:r>
              <a:rPr lang="en-US" sz="2000" dirty="0"/>
              <a:t>The District has reviewed this change and has realized it was an oversight. </a:t>
            </a:r>
          </a:p>
        </p:txBody>
      </p:sp>
      <p:pic>
        <p:nvPicPr>
          <p:cNvPr id="3" name="Picture 2">
            <a:extLst>
              <a:ext uri="{FF2B5EF4-FFF2-40B4-BE49-F238E27FC236}">
                <a16:creationId xmlns:a16="http://schemas.microsoft.com/office/drawing/2014/main" id="{D251A380-31E2-C280-1C30-B173997D2C50}"/>
              </a:ext>
            </a:extLst>
          </p:cNvPr>
          <p:cNvPicPr>
            <a:picLocks noChangeAspect="1"/>
          </p:cNvPicPr>
          <p:nvPr/>
        </p:nvPicPr>
        <p:blipFill>
          <a:blip r:embed="rId2"/>
          <a:stretch>
            <a:fillRect/>
          </a:stretch>
        </p:blipFill>
        <p:spPr>
          <a:xfrm>
            <a:off x="6974209" y="0"/>
            <a:ext cx="5267090" cy="3952371"/>
          </a:xfrm>
          <a:prstGeom prst="rect">
            <a:avLst/>
          </a:prstGeom>
        </p:spPr>
      </p:pic>
      <p:pic>
        <p:nvPicPr>
          <p:cNvPr id="5" name="Picture 4">
            <a:extLst>
              <a:ext uri="{FF2B5EF4-FFF2-40B4-BE49-F238E27FC236}">
                <a16:creationId xmlns:a16="http://schemas.microsoft.com/office/drawing/2014/main" id="{89EC7F71-6A23-502E-4DE6-8F1FBE48F969}"/>
              </a:ext>
            </a:extLst>
          </p:cNvPr>
          <p:cNvPicPr>
            <a:picLocks noChangeAspect="1"/>
          </p:cNvPicPr>
          <p:nvPr/>
        </p:nvPicPr>
        <p:blipFill>
          <a:blip r:embed="rId3"/>
          <a:stretch>
            <a:fillRect/>
          </a:stretch>
        </p:blipFill>
        <p:spPr>
          <a:xfrm>
            <a:off x="6974209" y="3133816"/>
            <a:ext cx="5267090" cy="3724183"/>
          </a:xfrm>
          <a:prstGeom prst="rect">
            <a:avLst/>
          </a:prstGeom>
        </p:spPr>
      </p:pic>
    </p:spTree>
    <p:extLst>
      <p:ext uri="{BB962C8B-B14F-4D97-AF65-F5344CB8AC3E}">
        <p14:creationId xmlns:p14="http://schemas.microsoft.com/office/powerpoint/2010/main" val="173039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C8B035-1A98-BC95-1C2A-E2E14FDCF84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07BB18-0A17-610E-2F0C-243F7A2A2071}"/>
              </a:ext>
            </a:extLst>
          </p:cNvPr>
          <p:cNvSpPr>
            <a:spLocks noGrp="1"/>
          </p:cNvSpPr>
          <p:nvPr>
            <p:ph type="title"/>
          </p:nvPr>
        </p:nvSpPr>
        <p:spPr>
          <a:xfrm>
            <a:off x="5297762" y="329184"/>
            <a:ext cx="6251110" cy="1783080"/>
          </a:xfrm>
        </p:spPr>
        <p:txBody>
          <a:bodyPr anchor="b">
            <a:normAutofit/>
          </a:bodyPr>
          <a:lstStyle/>
          <a:p>
            <a:r>
              <a:rPr lang="en-CA" sz="5400" b="1" dirty="0"/>
              <a:t>Background</a:t>
            </a:r>
          </a:p>
        </p:txBody>
      </p:sp>
      <p:pic>
        <p:nvPicPr>
          <p:cNvPr id="23" name="Picture 22">
            <a:extLst>
              <a:ext uri="{FF2B5EF4-FFF2-40B4-BE49-F238E27FC236}">
                <a16:creationId xmlns:a16="http://schemas.microsoft.com/office/drawing/2014/main" id="{37338DF3-700F-23EC-2FD5-6E7E866912B6}"/>
              </a:ext>
            </a:extLst>
          </p:cNvPr>
          <p:cNvPicPr>
            <a:picLocks noChangeAspect="1"/>
          </p:cNvPicPr>
          <p:nvPr/>
        </p:nvPicPr>
        <p:blipFill>
          <a:blip r:embed="rId2">
            <a:extLst>
              <a:ext uri="{28A0092B-C50C-407E-A947-70E740481C1C}">
                <a14:useLocalDpi xmlns:a14="http://schemas.microsoft.com/office/drawing/2010/main" val="0"/>
              </a:ext>
            </a:extLst>
          </a:blip>
          <a:srcRect l="16044" r="1604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a:extLst>
              <a:ext uri="{FF2B5EF4-FFF2-40B4-BE49-F238E27FC236}">
                <a16:creationId xmlns:a16="http://schemas.microsoft.com/office/drawing/2014/main" id="{43D6125E-0384-1445-352A-B8FA954BFA80}"/>
              </a:ext>
            </a:extLst>
          </p:cNvPr>
          <p:cNvSpPr>
            <a:spLocks noGrp="1"/>
          </p:cNvSpPr>
          <p:nvPr>
            <p:ph idx="1"/>
          </p:nvPr>
        </p:nvSpPr>
        <p:spPr>
          <a:xfrm>
            <a:off x="5297762" y="2706624"/>
            <a:ext cx="6251110" cy="3483864"/>
          </a:xfrm>
        </p:spPr>
        <p:txBody>
          <a:bodyPr>
            <a:normAutofit/>
          </a:bodyPr>
          <a:lstStyle/>
          <a:p>
            <a:r>
              <a:rPr lang="en-US" sz="1900" dirty="0"/>
              <a:t>On June 30, 2024, Amy Woodland Elementary experienced a fire that resulted in significant damage to the building and, as a result, will not be available for K-12 operations for the foreseeable future. </a:t>
            </a:r>
          </a:p>
          <a:p>
            <a:pPr marL="0" indent="0">
              <a:buNone/>
            </a:pPr>
            <a:endParaRPr lang="en-US" sz="1900" dirty="0"/>
          </a:p>
          <a:p>
            <a:r>
              <a:rPr lang="en-US" sz="1900" dirty="0"/>
              <a:t>The District anticipates this problem will persist for at least the next three to five years which creates the immediate need to revise the Amy Woodland catchment boundary to best support the displaced students with the goal of providing stability for their elementary tenure. </a:t>
            </a:r>
          </a:p>
        </p:txBody>
      </p:sp>
    </p:spTree>
    <p:extLst>
      <p:ext uri="{BB962C8B-B14F-4D97-AF65-F5344CB8AC3E}">
        <p14:creationId xmlns:p14="http://schemas.microsoft.com/office/powerpoint/2010/main" val="42661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EED992-CBF6-1442-8CB0-8D01841F0601}"/>
              </a:ext>
            </a:extLst>
          </p:cNvPr>
          <p:cNvSpPr>
            <a:spLocks noGrp="1"/>
          </p:cNvSpPr>
          <p:nvPr>
            <p:ph type="title"/>
          </p:nvPr>
        </p:nvSpPr>
        <p:spPr>
          <a:xfrm>
            <a:off x="6739128" y="638089"/>
            <a:ext cx="4818888" cy="1476801"/>
          </a:xfrm>
        </p:spPr>
        <p:txBody>
          <a:bodyPr anchor="b">
            <a:normAutofit/>
          </a:bodyPr>
          <a:lstStyle/>
          <a:p>
            <a:r>
              <a:rPr lang="en-CA" sz="5400" b="1" dirty="0"/>
              <a:t>Purpose</a:t>
            </a:r>
          </a:p>
        </p:txBody>
      </p:sp>
      <p:pic>
        <p:nvPicPr>
          <p:cNvPr id="7" name="Graphic 6" descr="Schoolhouse">
            <a:extLst>
              <a:ext uri="{FF2B5EF4-FFF2-40B4-BE49-F238E27FC236}">
                <a16:creationId xmlns:a16="http://schemas.microsoft.com/office/drawing/2014/main" id="{69CB9AA8-EDA3-F03B-1356-E69F95838E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936" y="699516"/>
            <a:ext cx="5458968" cy="5458968"/>
          </a:xfrm>
          <a:prstGeom prst="rect">
            <a:avLst/>
          </a:prstGeom>
        </p:spPr>
      </p:pic>
      <p:sp>
        <p:nvSpPr>
          <p:cNvPr id="39"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72B9B18-CBA1-218C-9F6B-5C0DE134F67F}"/>
              </a:ext>
            </a:extLst>
          </p:cNvPr>
          <p:cNvSpPr>
            <a:spLocks noGrp="1"/>
          </p:cNvSpPr>
          <p:nvPr>
            <p:ph idx="1"/>
          </p:nvPr>
        </p:nvSpPr>
        <p:spPr>
          <a:xfrm>
            <a:off x="6739128" y="2664886"/>
            <a:ext cx="4818888" cy="3550789"/>
          </a:xfrm>
        </p:spPr>
        <p:txBody>
          <a:bodyPr anchor="t">
            <a:normAutofit/>
          </a:bodyPr>
          <a:lstStyle/>
          <a:p>
            <a:pPr algn="just">
              <a:buFont typeface="Arial" panose="020B0604020202020204" pitchFamily="34" charset="0"/>
              <a:buChar char="•"/>
            </a:pPr>
            <a:r>
              <a:rPr lang="en-US" sz="2000" b="0" i="0" dirty="0">
                <a:solidFill>
                  <a:srgbClr val="242424"/>
                </a:solidFill>
                <a:effectLst/>
              </a:rPr>
              <a:t>The District was approved by the School Protection Program (SPP) to engage a consultant for the catchment boundary review process, funded through insurance.</a:t>
            </a:r>
          </a:p>
          <a:p>
            <a:pPr marL="0" indent="0" algn="just">
              <a:buNone/>
            </a:pPr>
            <a:endParaRPr lang="en-US" dirty="0"/>
          </a:p>
          <a:p>
            <a:pPr algn="just">
              <a:buFont typeface="Arial" panose="020B0604020202020204" pitchFamily="34" charset="0"/>
              <a:buChar char="•"/>
            </a:pPr>
            <a:r>
              <a:rPr lang="en-US" sz="2000" b="0" i="0" dirty="0">
                <a:solidFill>
                  <a:srgbClr val="242424"/>
                </a:solidFill>
                <a:effectLst/>
              </a:rPr>
              <a:t>The goal is to find immediate short-term solutions to ensure displaced students have consistency over the next three to five years while advocating for a replacement school.</a:t>
            </a:r>
          </a:p>
        </p:txBody>
      </p:sp>
    </p:spTree>
    <p:extLst>
      <p:ext uri="{BB962C8B-B14F-4D97-AF65-F5344CB8AC3E}">
        <p14:creationId xmlns:p14="http://schemas.microsoft.com/office/powerpoint/2010/main" val="228749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66B8-4573-FEF6-3A46-B4FF2360F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47551-DEA3-6C57-5BC6-B99D2F1EFA55}"/>
              </a:ext>
            </a:extLst>
          </p:cNvPr>
          <p:cNvSpPr>
            <a:spLocks noGrp="1"/>
          </p:cNvSpPr>
          <p:nvPr>
            <p:ph type="title"/>
          </p:nvPr>
        </p:nvSpPr>
        <p:spPr>
          <a:xfrm>
            <a:off x="6739128" y="638089"/>
            <a:ext cx="4818888" cy="1476801"/>
          </a:xfrm>
        </p:spPr>
        <p:txBody>
          <a:bodyPr anchor="b">
            <a:normAutofit/>
          </a:bodyPr>
          <a:lstStyle/>
          <a:p>
            <a:r>
              <a:rPr lang="en-CA" sz="5400" b="1" dirty="0"/>
              <a:t>Goals</a:t>
            </a:r>
          </a:p>
        </p:txBody>
      </p:sp>
      <p:pic>
        <p:nvPicPr>
          <p:cNvPr id="7" name="Graphic 6" descr="Presentation with checklist outline">
            <a:extLst>
              <a:ext uri="{FF2B5EF4-FFF2-40B4-BE49-F238E27FC236}">
                <a16:creationId xmlns:a16="http://schemas.microsoft.com/office/drawing/2014/main" id="{6EEBD02E-9632-D41B-DC8C-4B8ECA21388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30936" y="699516"/>
            <a:ext cx="5458968" cy="5458968"/>
          </a:xfrm>
          <a:prstGeom prst="rect">
            <a:avLst/>
          </a:prstGeom>
        </p:spPr>
      </p:pic>
      <p:sp>
        <p:nvSpPr>
          <p:cNvPr id="3" name="Content Placeholder 2">
            <a:extLst>
              <a:ext uri="{FF2B5EF4-FFF2-40B4-BE49-F238E27FC236}">
                <a16:creationId xmlns:a16="http://schemas.microsoft.com/office/drawing/2014/main" id="{B43D289A-6C75-E83E-2D15-CED42D719F95}"/>
              </a:ext>
            </a:extLst>
          </p:cNvPr>
          <p:cNvSpPr>
            <a:spLocks noGrp="1"/>
          </p:cNvSpPr>
          <p:nvPr>
            <p:ph idx="1"/>
          </p:nvPr>
        </p:nvSpPr>
        <p:spPr>
          <a:xfrm>
            <a:off x="6739128" y="2664886"/>
            <a:ext cx="4818888" cy="3855649"/>
          </a:xfrm>
        </p:spPr>
        <p:txBody>
          <a:bodyPr anchor="t">
            <a:normAutofit fontScale="85000" lnSpcReduction="20000"/>
          </a:bodyPr>
          <a:lstStyle/>
          <a:p>
            <a:pPr marL="0" indent="0" algn="just">
              <a:buNone/>
            </a:pPr>
            <a:r>
              <a:rPr lang="en-US" sz="2200" dirty="0"/>
              <a:t>A proposed revision will consider the following key criteria:</a:t>
            </a:r>
          </a:p>
          <a:p>
            <a:pPr algn="just"/>
            <a:r>
              <a:rPr lang="en-US" sz="2200" dirty="0"/>
              <a:t>Current students allowed to stay at their current school (e.g. Grade 1 will stay in Highlands for Grade 2)</a:t>
            </a:r>
          </a:p>
          <a:p>
            <a:pPr algn="just"/>
            <a:r>
              <a:rPr lang="en-US" sz="2200" dirty="0"/>
              <a:t>Walkability</a:t>
            </a:r>
          </a:p>
          <a:p>
            <a:pPr algn="just"/>
            <a:r>
              <a:rPr lang="en-US" sz="2200" dirty="0"/>
              <a:t>No crossing railroads</a:t>
            </a:r>
          </a:p>
          <a:p>
            <a:pPr algn="just"/>
            <a:r>
              <a:rPr lang="en-US" sz="2200" dirty="0"/>
              <a:t>Consideration for main roads</a:t>
            </a:r>
          </a:p>
          <a:p>
            <a:r>
              <a:rPr lang="en-US" sz="2200" dirty="0"/>
              <a:t>Consideration for natural obstructions (e.g. rivers)</a:t>
            </a:r>
          </a:p>
          <a:p>
            <a:r>
              <a:rPr lang="en-US" sz="2200" dirty="0"/>
              <a:t>No changes to Middle School catchment areas</a:t>
            </a:r>
          </a:p>
          <a:p>
            <a:r>
              <a:rPr lang="en-US" sz="2200" dirty="0"/>
              <a:t>Providing transportation where criteria cannot be met</a:t>
            </a:r>
          </a:p>
        </p:txBody>
      </p:sp>
      <p:sp>
        <p:nvSpPr>
          <p:cNvPr id="4" name="sketch line">
            <a:extLst>
              <a:ext uri="{FF2B5EF4-FFF2-40B4-BE49-F238E27FC236}">
                <a16:creationId xmlns:a16="http://schemas.microsoft.com/office/drawing/2014/main" id="{FA252479-EC22-7B40-A6F2-37CD4127D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210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95CB8604-86EE-B468-3F68-38803360D09F}"/>
              </a:ext>
            </a:extLst>
          </p:cNvPr>
          <p:cNvSpPr>
            <a:spLocks noGrp="1"/>
          </p:cNvSpPr>
          <p:nvPr>
            <p:ph type="title"/>
          </p:nvPr>
        </p:nvSpPr>
        <p:spPr>
          <a:xfrm>
            <a:off x="5297762" y="329184"/>
            <a:ext cx="6251110" cy="1783080"/>
          </a:xfrm>
        </p:spPr>
        <p:txBody>
          <a:bodyPr anchor="b">
            <a:normAutofit fontScale="90000"/>
          </a:bodyPr>
          <a:lstStyle/>
          <a:p>
            <a:r>
              <a:rPr lang="en-CA" sz="5400" b="1" dirty="0"/>
              <a:t>Internal Process for Decision Making</a:t>
            </a:r>
          </a:p>
        </p:txBody>
      </p:sp>
      <p:pic>
        <p:nvPicPr>
          <p:cNvPr id="14" name="Picture 13" descr="Desks in empty classroom">
            <a:extLst>
              <a:ext uri="{FF2B5EF4-FFF2-40B4-BE49-F238E27FC236}">
                <a16:creationId xmlns:a16="http://schemas.microsoft.com/office/drawing/2014/main" id="{1908D6F1-1547-D0F0-D2B7-7AB5DBBF3B2D}"/>
              </a:ext>
            </a:extLst>
          </p:cNvPr>
          <p:cNvPicPr>
            <a:picLocks noChangeAspect="1"/>
          </p:cNvPicPr>
          <p:nvPr/>
        </p:nvPicPr>
        <p:blipFill rotWithShape="1">
          <a:blip r:embed="rId2"/>
          <a:srcRect l="26221" r="2284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99FA3142-0C01-DD4C-5780-5118C218AB60}"/>
              </a:ext>
            </a:extLst>
          </p:cNvPr>
          <p:cNvSpPr>
            <a:spLocks noGrp="1"/>
          </p:cNvSpPr>
          <p:nvPr>
            <p:ph idx="1"/>
          </p:nvPr>
        </p:nvSpPr>
        <p:spPr>
          <a:xfrm>
            <a:off x="5297761" y="2706623"/>
            <a:ext cx="6732052" cy="3887123"/>
          </a:xfrm>
        </p:spPr>
        <p:txBody>
          <a:bodyPr>
            <a:normAutofit lnSpcReduction="10000"/>
          </a:bodyPr>
          <a:lstStyle/>
          <a:p>
            <a:pPr marL="0" lvl="0" indent="0">
              <a:buNone/>
            </a:pPr>
            <a:r>
              <a:rPr lang="en-US" b="1" dirty="0">
                <a:effectLst/>
                <a:latin typeface="Arial" panose="020B0604020202020204" pitchFamily="34" charset="0"/>
                <a:ea typeface="Calibri" panose="020F0502020204030204" pitchFamily="34" charset="0"/>
                <a:cs typeface="Times New Roman" panose="02020603050405020304" pitchFamily="18" charset="0"/>
              </a:rPr>
              <a:t>Legislation – School Act</a:t>
            </a:r>
            <a:endParaRPr lang="en-CA" b="1" dirty="0">
              <a:effectLst/>
              <a:latin typeface="Arial" panose="020B0604020202020204" pitchFamily="34" charset="0"/>
              <a:ea typeface="Calibri" panose="020F0502020204030204" pitchFamily="34" charset="0"/>
              <a:cs typeface="Times New Roman" panose="02020603050405020304" pitchFamily="18" charset="0"/>
            </a:endParaRPr>
          </a:p>
          <a:p>
            <a:pPr indent="0">
              <a:buNone/>
            </a:pPr>
            <a:r>
              <a:rPr lang="en-US" sz="2400" i="1" dirty="0">
                <a:effectLst/>
                <a:latin typeface="Arial" panose="020B0604020202020204" pitchFamily="34" charset="0"/>
                <a:ea typeface="Calibri" panose="020F0502020204030204" pitchFamily="34" charset="0"/>
                <a:cs typeface="Times New Roman" panose="02020603050405020304" pitchFamily="18" charset="0"/>
              </a:rPr>
              <a:t>Excerpt 75.1</a:t>
            </a:r>
            <a:endParaRPr lang="en-CA" sz="2400" i="1" dirty="0">
              <a:effectLst/>
              <a:latin typeface="Arial" panose="020B060402020202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r>
              <a:rPr lang="en-US" sz="2400" i="1" dirty="0">
                <a:effectLst/>
                <a:latin typeface="Arial" panose="020B0604020202020204" pitchFamily="34" charset="0"/>
                <a:ea typeface="Calibri" panose="020F0502020204030204" pitchFamily="34" charset="0"/>
                <a:cs typeface="Times New Roman" panose="02020603050405020304" pitchFamily="18" charset="0"/>
              </a:rPr>
              <a:t>A board must establish for each school in its school district, except for a Provincial resource program, a catchment area consisting of a geographical area around the school that includes all or part of the school district.</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pPr marL="457200" lvl="0" indent="-457200">
              <a:spcAft>
                <a:spcPts val="1000"/>
              </a:spcAft>
              <a:buFont typeface="+mj-lt"/>
              <a:buAutoNum type="arabicPeriod"/>
            </a:pPr>
            <a:r>
              <a:rPr lang="en-US" sz="2400" i="1" dirty="0">
                <a:effectLst/>
                <a:latin typeface="Arial" panose="020B0604020202020204" pitchFamily="34" charset="0"/>
                <a:ea typeface="Calibri" panose="020F0502020204030204" pitchFamily="34" charset="0"/>
                <a:cs typeface="Times New Roman" panose="02020603050405020304" pitchFamily="18" charset="0"/>
              </a:rPr>
              <a:t>A board may amend the catchment area established for a school under subsection (1).</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endParaRPr lang="en-CA" sz="600" dirty="0"/>
          </a:p>
        </p:txBody>
      </p:sp>
    </p:spTree>
    <p:extLst>
      <p:ext uri="{BB962C8B-B14F-4D97-AF65-F5344CB8AC3E}">
        <p14:creationId xmlns:p14="http://schemas.microsoft.com/office/powerpoint/2010/main" val="1578058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95CB8604-86EE-B468-3F68-38803360D09F}"/>
              </a:ext>
            </a:extLst>
          </p:cNvPr>
          <p:cNvSpPr>
            <a:spLocks noGrp="1"/>
          </p:cNvSpPr>
          <p:nvPr>
            <p:ph type="title"/>
          </p:nvPr>
        </p:nvSpPr>
        <p:spPr>
          <a:xfrm>
            <a:off x="5297762" y="329184"/>
            <a:ext cx="6251110" cy="1783080"/>
          </a:xfrm>
        </p:spPr>
        <p:txBody>
          <a:bodyPr anchor="b">
            <a:normAutofit fontScale="90000"/>
          </a:bodyPr>
          <a:lstStyle/>
          <a:p>
            <a:r>
              <a:rPr lang="en-CA" sz="5400" b="1" dirty="0"/>
              <a:t>Internal Process for Decision Making</a:t>
            </a:r>
          </a:p>
        </p:txBody>
      </p:sp>
      <p:pic>
        <p:nvPicPr>
          <p:cNvPr id="14" name="Picture 13">
            <a:extLst>
              <a:ext uri="{FF2B5EF4-FFF2-40B4-BE49-F238E27FC236}">
                <a16:creationId xmlns:a16="http://schemas.microsoft.com/office/drawing/2014/main" id="{1908D6F1-1547-D0F0-D2B7-7AB5DBBF3B2D}"/>
              </a:ext>
            </a:extLst>
          </p:cNvPr>
          <p:cNvPicPr>
            <a:picLocks noChangeAspect="1"/>
          </p:cNvPicPr>
          <p:nvPr/>
        </p:nvPicPr>
        <p:blipFill>
          <a:blip r:embed="rId2">
            <a:extLst>
              <a:ext uri="{28A0092B-C50C-407E-A947-70E740481C1C}">
                <a14:useLocalDpi xmlns:a14="http://schemas.microsoft.com/office/drawing/2010/main" val="0"/>
              </a:ext>
            </a:extLst>
          </a:blip>
          <a:srcRect l="16044" r="1604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Content Placeholder 1">
            <a:extLst>
              <a:ext uri="{FF2B5EF4-FFF2-40B4-BE49-F238E27FC236}">
                <a16:creationId xmlns:a16="http://schemas.microsoft.com/office/drawing/2014/main" id="{30903996-F38E-85CB-A91D-89CC27ABD0DC}"/>
              </a:ext>
            </a:extLst>
          </p:cNvPr>
          <p:cNvGraphicFramePr>
            <a:graphicFrameLocks noGrp="1"/>
          </p:cNvGraphicFramePr>
          <p:nvPr>
            <p:ph idx="1"/>
            <p:extLst>
              <p:ext uri="{D42A27DB-BD31-4B8C-83A1-F6EECF244321}">
                <p14:modId xmlns:p14="http://schemas.microsoft.com/office/powerpoint/2010/main" val="1471050330"/>
              </p:ext>
            </p:extLst>
          </p:nvPr>
        </p:nvGraphicFramePr>
        <p:xfrm>
          <a:off x="4865615" y="2337508"/>
          <a:ext cx="7113863"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136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8A60-893A-5027-FE57-17F75F5DAEB8}"/>
              </a:ext>
            </a:extLst>
          </p:cNvPr>
          <p:cNvSpPr>
            <a:spLocks noGrp="1"/>
          </p:cNvSpPr>
          <p:nvPr>
            <p:ph type="title"/>
          </p:nvPr>
        </p:nvSpPr>
        <p:spPr/>
        <p:txBody>
          <a:bodyPr/>
          <a:lstStyle/>
          <a:p>
            <a:pPr algn="ctr"/>
            <a:r>
              <a:rPr lang="en-CA" b="1" dirty="0"/>
              <a:t>Proposed Timeline</a:t>
            </a:r>
          </a:p>
        </p:txBody>
      </p:sp>
      <p:sp>
        <p:nvSpPr>
          <p:cNvPr id="6" name="Rectangle 2">
            <a:extLst>
              <a:ext uri="{FF2B5EF4-FFF2-40B4-BE49-F238E27FC236}">
                <a16:creationId xmlns:a16="http://schemas.microsoft.com/office/drawing/2014/main" id="{23B6C6F2-0D83-A539-09DD-F00AF9200D17}"/>
              </a:ext>
            </a:extLst>
          </p:cNvPr>
          <p:cNvSpPr>
            <a:spLocks noChangeArrowheads="1"/>
          </p:cNvSpPr>
          <p:nvPr/>
        </p:nvSpPr>
        <p:spPr bwMode="auto">
          <a:xfrm>
            <a:off x="2524125" y="2085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7" name="Diagram 6">
            <a:extLst>
              <a:ext uri="{FF2B5EF4-FFF2-40B4-BE49-F238E27FC236}">
                <a16:creationId xmlns:a16="http://schemas.microsoft.com/office/drawing/2014/main" id="{DD601F30-9761-7CD8-919F-7AFCB8457DE3}"/>
              </a:ext>
            </a:extLst>
          </p:cNvPr>
          <p:cNvGraphicFramePr>
            <a:graphicFrameLocks/>
          </p:cNvGraphicFramePr>
          <p:nvPr>
            <p:extLst>
              <p:ext uri="{D42A27DB-BD31-4B8C-83A1-F6EECF244321}">
                <p14:modId xmlns:p14="http://schemas.microsoft.com/office/powerpoint/2010/main" val="31333818"/>
              </p:ext>
            </p:extLst>
          </p:nvPr>
        </p:nvGraphicFramePr>
        <p:xfrm>
          <a:off x="1252538" y="1476384"/>
          <a:ext cx="9686925" cy="5016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a:extLst>
              <a:ext uri="{FF2B5EF4-FFF2-40B4-BE49-F238E27FC236}">
                <a16:creationId xmlns:a16="http://schemas.microsoft.com/office/drawing/2014/main" id="{98FFF806-CB56-281B-6CD3-7B4720BC4778}"/>
              </a:ext>
            </a:extLst>
          </p:cNvPr>
          <p:cNvSpPr>
            <a:spLocks noChangeArrowheads="1"/>
          </p:cNvSpPr>
          <p:nvPr/>
        </p:nvSpPr>
        <p:spPr bwMode="auto">
          <a:xfrm>
            <a:off x="2524125" y="6543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Tree>
    <p:extLst>
      <p:ext uri="{BB962C8B-B14F-4D97-AF65-F5344CB8AC3E}">
        <p14:creationId xmlns:p14="http://schemas.microsoft.com/office/powerpoint/2010/main" val="2851626685"/>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3396</TotalTime>
  <Words>1627</Words>
  <Application>Microsoft Office PowerPoint</Application>
  <PresentationFormat>Widescreen</PresentationFormat>
  <Paragraphs>555</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Amy Woodland Catchment Boundary Revisions  November 28, 2024</vt:lpstr>
      <vt:lpstr>Agenda</vt:lpstr>
      <vt:lpstr>Housekeeping from  February 2024</vt:lpstr>
      <vt:lpstr>Background</vt:lpstr>
      <vt:lpstr>Purpose</vt:lpstr>
      <vt:lpstr>Goals</vt:lpstr>
      <vt:lpstr>Internal Process for Decision Making</vt:lpstr>
      <vt:lpstr>Internal Process for Decision Making</vt:lpstr>
      <vt:lpstr>Proposed Timeline</vt:lpstr>
      <vt:lpstr>School Utilizations (2024/2025)</vt:lpstr>
      <vt:lpstr>Proposed Short-Term Revisions for New Kindergarten Students</vt:lpstr>
      <vt:lpstr>Amend Existing Amy Woodland Catchment Down  14 Avenue South</vt:lpstr>
      <vt:lpstr>PowerPoint Presentation</vt:lpstr>
      <vt:lpstr>Summary of Proposed Catchment Revision Divided Along 14 Avenue S</vt:lpstr>
      <vt:lpstr>PowerPoint Presentation</vt:lpstr>
      <vt:lpstr>Split Existing Amy Woodland Catchment Down  11 Avenue South</vt:lpstr>
      <vt:lpstr>PowerPoint Presentation</vt:lpstr>
      <vt:lpstr>Summary of Proposed Catchment Revision Divided Along 11 Avenue S</vt:lpstr>
      <vt:lpstr>PowerPoint Presentation</vt:lpstr>
      <vt:lpstr>Conclusion</vt:lpstr>
      <vt:lpstr>Question and Answer Period</vt:lpstr>
      <vt:lpstr>School Utilizations (2038/2039) without boundary revisions</vt:lpstr>
      <vt:lpstr>Revised School Utilizations (2038/2039) with boundary revisions</vt:lpstr>
      <vt:lpstr>Summary of Proposed Catchment Revision Divided Along 14 Avenue S</vt:lpstr>
      <vt:lpstr>Summary of Proposed Catchment Revision Divided Along 11 Avenue S</vt:lpstr>
      <vt:lpstr>School Utilizations (2029/2030)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Catchment Boundary Area Amendment Plan</dc:title>
  <dc:creator>Jane Nixon</dc:creator>
  <cp:keywords>Final for Engagement Night</cp:keywords>
  <cp:lastModifiedBy>Jane Nixon</cp:lastModifiedBy>
  <cp:revision>171</cp:revision>
  <cp:lastPrinted>2024-11-28T23:56:48Z</cp:lastPrinted>
  <dcterms:created xsi:type="dcterms:W3CDTF">2023-07-12T17:25:17Z</dcterms:created>
  <dcterms:modified xsi:type="dcterms:W3CDTF">2024-11-29T00:02:46Z</dcterms:modified>
</cp:coreProperties>
</file>