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379" r:id="rId13"/>
    <p:sldId id="269" r:id="rId14"/>
    <p:sldId id="273" r:id="rId15"/>
    <p:sldId id="275" r:id="rId16"/>
    <p:sldId id="276" r:id="rId17"/>
    <p:sldId id="279" r:id="rId18"/>
    <p:sldId id="281" r:id="rId19"/>
    <p:sldId id="380" r:id="rId20"/>
    <p:sldId id="282" r:id="rId21"/>
    <p:sldId id="283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6" r:id="rId31"/>
    <p:sldId id="298" r:id="rId32"/>
    <p:sldId id="384" r:id="rId33"/>
    <p:sldId id="305" r:id="rId34"/>
    <p:sldId id="309" r:id="rId35"/>
    <p:sldId id="310" r:id="rId36"/>
    <p:sldId id="311" r:id="rId37"/>
    <p:sldId id="312" r:id="rId38"/>
    <p:sldId id="313" r:id="rId39"/>
    <p:sldId id="316" r:id="rId40"/>
    <p:sldId id="317" r:id="rId41"/>
    <p:sldId id="318" r:id="rId42"/>
    <p:sldId id="319" r:id="rId43"/>
    <p:sldId id="381" r:id="rId44"/>
    <p:sldId id="321" r:id="rId45"/>
    <p:sldId id="323" r:id="rId46"/>
    <p:sldId id="324" r:id="rId47"/>
    <p:sldId id="325" r:id="rId48"/>
    <p:sldId id="326" r:id="rId49"/>
    <p:sldId id="327" r:id="rId50"/>
    <p:sldId id="329" r:id="rId51"/>
    <p:sldId id="330" r:id="rId52"/>
    <p:sldId id="331" r:id="rId53"/>
    <p:sldId id="332" r:id="rId54"/>
    <p:sldId id="333" r:id="rId55"/>
    <p:sldId id="334" r:id="rId56"/>
    <p:sldId id="335" r:id="rId57"/>
    <p:sldId id="382" r:id="rId58"/>
    <p:sldId id="336" r:id="rId59"/>
    <p:sldId id="337" r:id="rId60"/>
    <p:sldId id="338" r:id="rId61"/>
    <p:sldId id="339" r:id="rId62"/>
    <p:sldId id="341" r:id="rId63"/>
    <p:sldId id="342" r:id="rId64"/>
    <p:sldId id="344" r:id="rId65"/>
    <p:sldId id="345" r:id="rId66"/>
    <p:sldId id="348" r:id="rId67"/>
    <p:sldId id="349" r:id="rId68"/>
    <p:sldId id="350" r:id="rId69"/>
    <p:sldId id="351" r:id="rId70"/>
    <p:sldId id="352" r:id="rId71"/>
    <p:sldId id="353" r:id="rId72"/>
    <p:sldId id="355" r:id="rId73"/>
    <p:sldId id="357" r:id="rId74"/>
    <p:sldId id="383" r:id="rId75"/>
    <p:sldId id="363" r:id="rId76"/>
    <p:sldId id="364" r:id="rId77"/>
    <p:sldId id="366" r:id="rId78"/>
    <p:sldId id="367" r:id="rId79"/>
    <p:sldId id="368" r:id="rId80"/>
    <p:sldId id="370" r:id="rId81"/>
    <p:sldId id="371" r:id="rId82"/>
    <p:sldId id="374" r:id="rId83"/>
    <p:sldId id="373" r:id="rId84"/>
    <p:sldId id="377" r:id="rId85"/>
    <p:sldId id="375" r:id="rId86"/>
    <p:sldId id="376" r:id="rId87"/>
    <p:sldId id="378" r:id="rId88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9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38687-36C3-0740-5F6D-EDC16FB0D7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5208AE-2553-24C6-A624-6376DC653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417BF-2241-2C4A-973C-E12331BFD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35E7C-34D6-4399-BA59-22A697D88E3A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34C5E-F9D1-BA84-370C-BB2748B65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07C38-775C-936B-7B06-0330FE06D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6246B-4F86-4DF5-93B2-6244749E7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239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AAEFA-CB64-A8C2-B7D8-7E24F45A4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224567-1134-685F-96B8-2D859F86CE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62CF6-7C8E-CA49-130E-A9618BEC4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35E7C-34D6-4399-BA59-22A697D88E3A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7881FA-43AF-2EE9-42C0-23F191291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3D23A-064C-8A39-6838-1A6511BB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6246B-4F86-4DF5-93B2-6244749E7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1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9305F3-190A-3FF9-2940-4E5B75BF49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175F2-53E4-E327-9B56-D8031BA582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E3DBF-BE86-F977-7793-2C0B90692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35E7C-34D6-4399-BA59-22A697D88E3A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DE0583-C291-665A-7203-7413837F3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5826E-3A77-0BBC-309E-B7B9CA75A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6246B-4F86-4DF5-93B2-6244749E7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92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CA443-8E7E-9C90-9E22-A8D44A494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CFD8FE-6BD2-DF58-3E7F-DDE3F4D07D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3019B-C800-0EE3-2BCD-A58DBAA35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35E7C-34D6-4399-BA59-22A697D88E3A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8DD77-2A49-7B87-6F82-6E436E559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D67DE2-2B79-E50F-DD07-950799C9A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6246B-4F86-4DF5-93B2-6244749E7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912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112C7-50CC-0C4B-6CFE-4B05BA977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98FD1A-8F3E-734D-9B50-802F7F8F9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247683-702D-2BC3-3746-205F3F58D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35E7C-34D6-4399-BA59-22A697D88E3A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F6AFC-4D36-A9DE-0DEF-419D4BDBC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5A1D6-954B-28E6-81B3-CEA0B868F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6246B-4F86-4DF5-93B2-6244749E7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76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B47C1-B323-8A57-C4FA-D3B276412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0C8E7-ED2B-F344-3366-9FC72ADD6B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B1A624-0FD3-CA7D-6233-4173F93C84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B3C774-6893-3592-A2F0-31E11B289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35E7C-34D6-4399-BA59-22A697D88E3A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9196A2-FFCF-98D5-15B2-9D2D19068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EF849E-655A-A0B7-C623-149CDD85E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6246B-4F86-4DF5-93B2-6244749E7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800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CFBC7-9DDD-1109-17E7-250F1AB7C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564E8D-04C7-86C7-5DF3-D987177463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25AB24-31CC-0B8C-AC41-11CA9942D9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B4AF14-38EC-64CA-A4D6-46220317E0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DD985B-A98E-02ED-D065-FBD16AD66C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21AF65-7108-7AF1-5A0D-F0F937C82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35E7C-34D6-4399-BA59-22A697D88E3A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BAA46D-ACCA-A074-E5DF-B8E55AFD4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724E98-B0C0-E724-8279-AD7D095F6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6246B-4F86-4DF5-93B2-6244749E7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441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D133B-9903-C714-A2DC-DD58D2A57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B32F03-E41B-0963-4B8F-967CD50B2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35E7C-34D6-4399-BA59-22A697D88E3A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8FF4CD-13CB-42CE-FF3A-6E1EADE38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C8F7BF-5C9A-B1AA-E177-8421F9F63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6246B-4F86-4DF5-93B2-6244749E7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421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F350F0-0069-951A-0D9E-CD24EB2D9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35E7C-34D6-4399-BA59-22A697D88E3A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5AFDDE-A7BC-1C2F-4739-0B3CAFCA1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A629A-1B63-D1E9-A31C-7BA8AE445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6246B-4F86-4DF5-93B2-6244749E7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676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D7685-2A0A-8C05-F0E4-6071F42A8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FCF3A-1BE1-BD02-C766-5F113BBF1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05F284-B1CE-916C-0DF8-9DB6C4FACE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842DF5-C926-8F2A-95C5-EF762E1D1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35E7C-34D6-4399-BA59-22A697D88E3A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37436D-EBE3-27E5-3543-E51BC3760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C8F873-AB49-E272-713A-2EF3869EB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6246B-4F86-4DF5-93B2-6244749E7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977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895C9-14A1-3529-185F-58D617D81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3A4B62-7817-3C12-F3AD-7E85FE94FB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0B8492-008D-69EC-7E95-0E3112023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D3FB5C-0411-BEF0-5089-4D74617E7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35E7C-34D6-4399-BA59-22A697D88E3A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736BE8-A594-6F91-FF14-539ED6ACE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36252-CF49-0E6B-F97D-16C1C56C3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6246B-4F86-4DF5-93B2-6244749E7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0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F65262-F5FE-FB4A-6B85-85B2B3E37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6E649B-B76C-37DF-B811-E4F573AD5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7EF344-9B8A-EC95-980A-1B34BDFEF8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35E7C-34D6-4399-BA59-22A697D88E3A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369BE-0049-34ED-2D12-126D0EAC4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A15054-C690-313D-7CA5-2F8E72A4C7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6246B-4F86-4DF5-93B2-6244749E7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784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3.png"/><Relationship Id="rId4" Type="http://schemas.openxmlformats.org/officeDocument/2006/relationships/image" Target="../media/image112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7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5.jpg"/><Relationship Id="rId5" Type="http://schemas.openxmlformats.org/officeDocument/2006/relationships/image" Target="../media/image134.jpg"/><Relationship Id="rId4" Type="http://schemas.openxmlformats.org/officeDocument/2006/relationships/image" Target="../media/image13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8722A-2051-272E-2BFF-D9C8DCF437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2026 Awards Night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C3D352-0330-67D5-BB60-2E02C8830E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 MBSS office</a:t>
            </a:r>
          </a:p>
        </p:txBody>
      </p:sp>
    </p:spTree>
    <p:extLst>
      <p:ext uri="{BB962C8B-B14F-4D97-AF65-F5344CB8AC3E}">
        <p14:creationId xmlns:p14="http://schemas.microsoft.com/office/powerpoint/2010/main" val="509444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058">
            <a:extLst>
              <a:ext uri="{FF2B5EF4-FFF2-40B4-BE49-F238E27FC236}">
                <a16:creationId xmlns:a16="http://schemas.microsoft.com/office/drawing/2014/main" id="{F0D3194D-555E-872F-A49C-3A5CFFE187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611E589-7A7E-0EC3-532A-3687FC24A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Alan Boden Second Language Scholarship</a:t>
            </a:r>
            <a:br>
              <a:rPr lang="en-US" sz="3200" dirty="0"/>
            </a:br>
            <a:r>
              <a:rPr lang="en-US" sz="3200" dirty="0"/>
              <a:t>	</a:t>
            </a:r>
            <a:r>
              <a:rPr lang="en-US" sz="1800" dirty="0"/>
              <a:t>-Kate McInnes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19640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064">
            <a:extLst>
              <a:ext uri="{FF2B5EF4-FFF2-40B4-BE49-F238E27FC236}">
                <a16:creationId xmlns:a16="http://schemas.microsoft.com/office/drawing/2014/main" id="{ED0E8D9D-BCA1-565A-76F9-61229908B9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" b="17303"/>
          <a:stretch>
            <a:fillRect/>
          </a:stretch>
        </p:blipFill>
        <p:spPr>
          <a:xfrm>
            <a:off x="1049815" y="643466"/>
            <a:ext cx="10092370" cy="557106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C6766A0-4F30-E194-ED3E-8D3538F33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197" y="-4487594"/>
            <a:ext cx="11154703" cy="11156683"/>
          </a:xfrm>
        </p:spPr>
        <p:txBody>
          <a:bodyPr/>
          <a:lstStyle/>
          <a:p>
            <a:pPr algn="r"/>
            <a:r>
              <a:rPr lang="en-US" dirty="0"/>
              <a:t>Columbia Power Bursary</a:t>
            </a:r>
            <a:br>
              <a:rPr lang="en-US" dirty="0"/>
            </a:br>
            <a:r>
              <a:rPr lang="en-US" sz="1800" dirty="0"/>
              <a:t>Ava </a:t>
            </a:r>
            <a:r>
              <a:rPr lang="en-US" sz="1800" dirty="0" err="1"/>
              <a:t>Murtack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186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19B320-EC95-1297-66E6-7BB88EFCD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3F2F06-E8F7-D652-A656-3A892CC89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Cranbrook Community Theatre Award</a:t>
            </a:r>
            <a:br>
              <a:rPr lang="en-US" dirty="0"/>
            </a:br>
            <a:r>
              <a:rPr lang="en-US" sz="1800" dirty="0"/>
              <a:t>Constantine Fisk</a:t>
            </a:r>
          </a:p>
        </p:txBody>
      </p:sp>
    </p:spTree>
    <p:extLst>
      <p:ext uri="{BB962C8B-B14F-4D97-AF65-F5344CB8AC3E}">
        <p14:creationId xmlns:p14="http://schemas.microsoft.com/office/powerpoint/2010/main" val="732690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DSC_0076 (1)">
            <a:extLst>
              <a:ext uri="{FF2B5EF4-FFF2-40B4-BE49-F238E27FC236}">
                <a16:creationId xmlns:a16="http://schemas.microsoft.com/office/drawing/2014/main" id="{FECCC72B-71C5-58BC-6F35-5984A4DB80D3}"/>
              </a:ext>
            </a:extLst>
          </p:cNvPr>
          <p:cNvPicPr>
            <a:picLocks noGrp="1" noChangeAspect="1"/>
          </p:cNvPicPr>
          <p:nvPr isPhoto="1">
            <p:ph sz="half" idx="1"/>
          </p:nvPr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75" t="8175" r="8054"/>
          <a:stretch>
            <a:fillRect/>
          </a:stretch>
        </p:blipFill>
        <p:spPr>
          <a:xfrm>
            <a:off x="285749" y="634999"/>
            <a:ext cx="4356101" cy="3031331"/>
          </a:xfrm>
          <a:prstGeom prst="rect">
            <a:avLst/>
          </a:prstGeom>
        </p:spPr>
      </p:pic>
      <p:pic>
        <p:nvPicPr>
          <p:cNvPr id="10" name="Content Placeholder 9" descr="DSC_0080">
            <a:extLst>
              <a:ext uri="{FF2B5EF4-FFF2-40B4-BE49-F238E27FC236}">
                <a16:creationId xmlns:a16="http://schemas.microsoft.com/office/drawing/2014/main" id="{B53935DF-6B28-50B2-0534-DF4978F0205E}"/>
              </a:ext>
            </a:extLst>
          </p:cNvPr>
          <p:cNvPicPr>
            <a:picLocks noGrp="1" noChangeAspect="1"/>
          </p:cNvPicPr>
          <p:nvPr isPhoto="1">
            <p:ph sz="half" idx="2"/>
          </p:nvPr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33" t="12744" r="9863"/>
          <a:stretch>
            <a:fillRect/>
          </a:stretch>
        </p:blipFill>
        <p:spPr>
          <a:xfrm>
            <a:off x="285749" y="3695570"/>
            <a:ext cx="4356101" cy="2997160"/>
          </a:xfrm>
          <a:prstGeom prst="rect">
            <a:avLst/>
          </a:prstGeom>
        </p:spPr>
      </p:pic>
      <p:pic>
        <p:nvPicPr>
          <p:cNvPr id="12" name="Picture 11" descr="DSC_0081">
            <a:extLst>
              <a:ext uri="{FF2B5EF4-FFF2-40B4-BE49-F238E27FC236}">
                <a16:creationId xmlns:a16="http://schemas.microsoft.com/office/drawing/2014/main" id="{CFD9D5FA-3B91-2547-B82E-1CAC75A825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296" r="7186"/>
          <a:stretch>
            <a:fillRect/>
          </a:stretch>
        </p:blipFill>
        <p:spPr>
          <a:xfrm>
            <a:off x="8089900" y="886490"/>
            <a:ext cx="4044950" cy="280908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F9AA6CD-61FA-0A30-AAC3-3A2E4E8B9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/>
              <a:t>Cranbrook Firefighters I.A.F.F Local 1253 Scholarship</a:t>
            </a:r>
            <a:endParaRPr lang="en-US" sz="3200" dirty="0"/>
          </a:p>
        </p:txBody>
      </p:sp>
      <p:pic>
        <p:nvPicPr>
          <p:cNvPr id="14" name="Picture 13" descr="DSC_0085">
            <a:extLst>
              <a:ext uri="{FF2B5EF4-FFF2-40B4-BE49-F238E27FC236}">
                <a16:creationId xmlns:a16="http://schemas.microsoft.com/office/drawing/2014/main" id="{0297977A-6ED0-EED3-E9BC-9A8AC57715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519" t="23797" r="21296"/>
          <a:stretch>
            <a:fillRect/>
          </a:stretch>
        </p:blipFill>
        <p:spPr>
          <a:xfrm>
            <a:off x="4311649" y="2395074"/>
            <a:ext cx="4106107" cy="34659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733E57-AEBA-6675-0AB8-BB9F1BDA1F0D}"/>
              </a:ext>
            </a:extLst>
          </p:cNvPr>
          <p:cNvSpPr txBox="1"/>
          <p:nvPr/>
        </p:nvSpPr>
        <p:spPr>
          <a:xfrm>
            <a:off x="8661400" y="3975100"/>
            <a:ext cx="32448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Hanna Bodnarchuk</a:t>
            </a:r>
          </a:p>
          <a:p>
            <a:r>
              <a:rPr lang="en-CA" dirty="0"/>
              <a:t>Nolan Driver</a:t>
            </a:r>
          </a:p>
          <a:p>
            <a:r>
              <a:rPr lang="en-CA" dirty="0"/>
              <a:t>Paige Relkoff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690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430D436-5A9B-0378-99AB-CCDF8A518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Cranbrook Garden Club Scholarship</a:t>
            </a:r>
            <a:b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	</a:t>
            </a:r>
            <a:r>
              <a:rPr 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Finnlay </a:t>
            </a:r>
            <a:r>
              <a:rPr lang="en-US" sz="1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Teetaert</a:t>
            </a:r>
            <a:r>
              <a:rPr lang="en-US" sz="1800" dirty="0"/>
              <a:t> and Tripp Rothwell</a:t>
            </a:r>
            <a:endParaRPr lang="en-US" sz="5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DSC_0097">
            <a:extLst>
              <a:ext uri="{FF2B5EF4-FFF2-40B4-BE49-F238E27FC236}">
                <a16:creationId xmlns:a16="http://schemas.microsoft.com/office/drawing/2014/main" id="{C37C45CE-D083-CBC5-1A56-C0431ED05F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0" b="3"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3" name="Picture 2" descr="DSC_0093">
            <a:extLst>
              <a:ext uri="{FF2B5EF4-FFF2-40B4-BE49-F238E27FC236}">
                <a16:creationId xmlns:a16="http://schemas.microsoft.com/office/drawing/2014/main" id="{20287AE5-19E5-878C-FE04-44EF56E1C2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0" b="3"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55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02">
            <a:extLst>
              <a:ext uri="{FF2B5EF4-FFF2-40B4-BE49-F238E27FC236}">
                <a16:creationId xmlns:a16="http://schemas.microsoft.com/office/drawing/2014/main" id="{24D43ED8-14B6-5A28-930E-9E1D3C18CD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F95AB3D-B56B-B577-B762-54FBE4549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Cranbrook Rotary Interact Club Scholarship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D138C96-1AE3-04C9-2416-D665E71480A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dirty="0"/>
              <a:t>Anna Adrian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562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DSC_0116">
            <a:extLst>
              <a:ext uri="{FF2B5EF4-FFF2-40B4-BE49-F238E27FC236}">
                <a16:creationId xmlns:a16="http://schemas.microsoft.com/office/drawing/2014/main" id="{6B316647-6BAD-52A2-9DBA-B1F6CFE907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84" b="1"/>
          <a:stretch>
            <a:fillRect/>
          </a:stretch>
        </p:blipFill>
        <p:spPr>
          <a:xfrm>
            <a:off x="5093377" y="1255396"/>
            <a:ext cx="6455156" cy="4347208"/>
          </a:xfrm>
          <a:prstGeom prst="rect">
            <a:avLst/>
          </a:prstGeom>
        </p:spPr>
      </p:pic>
      <p:pic>
        <p:nvPicPr>
          <p:cNvPr id="5" name="Picture 4" descr="DSC_0113">
            <a:extLst>
              <a:ext uri="{FF2B5EF4-FFF2-40B4-BE49-F238E27FC236}">
                <a16:creationId xmlns:a16="http://schemas.microsoft.com/office/drawing/2014/main" id="{E2F3E54B-4268-4F4D-ED17-FCE475E656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6" b="-5"/>
          <a:stretch>
            <a:fillRect/>
          </a:stretch>
        </p:blipFill>
        <p:spPr>
          <a:xfrm>
            <a:off x="643467" y="3509433"/>
            <a:ext cx="4010830" cy="2705099"/>
          </a:xfrm>
          <a:prstGeom prst="rect">
            <a:avLst/>
          </a:prstGeom>
        </p:spPr>
      </p:pic>
      <p:pic>
        <p:nvPicPr>
          <p:cNvPr id="3" name="Picture 2" descr="DSC_0107">
            <a:extLst>
              <a:ext uri="{FF2B5EF4-FFF2-40B4-BE49-F238E27FC236}">
                <a16:creationId xmlns:a16="http://schemas.microsoft.com/office/drawing/2014/main" id="{6FAAF5EE-0ADC-D720-D143-D901AC4C36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47" t="18454" r="13645" b="-2"/>
          <a:stretch>
            <a:fillRect/>
          </a:stretch>
        </p:blipFill>
        <p:spPr>
          <a:xfrm>
            <a:off x="643467" y="642197"/>
            <a:ext cx="4010830" cy="27050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76113E-FB5A-CA4D-D506-5D3AE83800BC}"/>
              </a:ext>
            </a:extLst>
          </p:cNvPr>
          <p:cNvSpPr txBox="1"/>
          <p:nvPr/>
        </p:nvSpPr>
        <p:spPr>
          <a:xfrm>
            <a:off x="4737100" y="642197"/>
            <a:ext cx="6811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Cristoforo Colombo Lodge Scholarship (1980)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106E9B-1F55-E8AB-C4D2-B8A06F83AB2F}"/>
              </a:ext>
            </a:extLst>
          </p:cNvPr>
          <p:cNvSpPr txBox="1"/>
          <p:nvPr/>
        </p:nvSpPr>
        <p:spPr>
          <a:xfrm>
            <a:off x="5143500" y="5765800"/>
            <a:ext cx="6405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Mia Molnar and Avaiah Pelletier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621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DSC_0127">
            <a:extLst>
              <a:ext uri="{FF2B5EF4-FFF2-40B4-BE49-F238E27FC236}">
                <a16:creationId xmlns:a16="http://schemas.microsoft.com/office/drawing/2014/main" id="{B26B16F2-2543-BD9E-CD1D-3DD5630B67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57" r="14065" b="1"/>
          <a:stretch>
            <a:fillRect/>
          </a:stretch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3" name="Picture 2" descr="DSC_0122">
            <a:extLst>
              <a:ext uri="{FF2B5EF4-FFF2-40B4-BE49-F238E27FC236}">
                <a16:creationId xmlns:a16="http://schemas.microsoft.com/office/drawing/2014/main" id="{5AFFA1A4-0DF5-8C85-8B80-7655C73042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186" r="15864" b="1"/>
          <a:stretch>
            <a:fillRect/>
          </a:stretch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D004DC-B6A6-B57E-19C9-09957E9DD240}"/>
              </a:ext>
            </a:extLst>
          </p:cNvPr>
          <p:cNvSpPr txBox="1"/>
          <p:nvPr/>
        </p:nvSpPr>
        <p:spPr>
          <a:xfrm>
            <a:off x="444390" y="279400"/>
            <a:ext cx="115019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err="1"/>
              <a:t>Cst</a:t>
            </a:r>
            <a:r>
              <a:rPr lang="en-CA" sz="3200" dirty="0"/>
              <a:t> Katie Forgeron Awards</a:t>
            </a:r>
          </a:p>
          <a:p>
            <a:r>
              <a:rPr lang="en-CA" sz="3200" dirty="0"/>
              <a:t>	</a:t>
            </a:r>
            <a:r>
              <a:rPr lang="en-CA" dirty="0"/>
              <a:t>Dyllan Hopkin and Mariah Whitney Smith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03458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35">
            <a:extLst>
              <a:ext uri="{FF2B5EF4-FFF2-40B4-BE49-F238E27FC236}">
                <a16:creationId xmlns:a16="http://schemas.microsoft.com/office/drawing/2014/main" id="{539491EF-E310-F826-560A-BB50BAFEBA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7D5F4A3-CFE3-DC31-75E9-194D1232C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CUPE 4165 Bursary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17D40E-8193-AF8C-1345-29C8D7727E1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dirty="0"/>
              <a:t>Kaitlyn Teindl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5198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4B4D6-0015-F93C-31B7-C3B9C47BF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CUPE Local 4165 Indigenous Bursary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A6F3FE3-0C2D-EC43-E61A-A33605D99E5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761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04FF56-6DD1-4350-46D8-C52919E4066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Paige Parnell</a:t>
            </a:r>
          </a:p>
        </p:txBody>
      </p:sp>
    </p:spTree>
    <p:extLst>
      <p:ext uri="{BB962C8B-B14F-4D97-AF65-F5344CB8AC3E}">
        <p14:creationId xmlns:p14="http://schemas.microsoft.com/office/powerpoint/2010/main" val="220347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4FC671D-6287-0F44-C77B-7F23F2ED6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Cranbrook Badminton Club Bursaries</a:t>
            </a:r>
          </a:p>
        </p:txBody>
      </p:sp>
      <p:pic>
        <p:nvPicPr>
          <p:cNvPr id="8" name="Content Placeholder 7" descr="DSC_0015">
            <a:extLst>
              <a:ext uri="{FF2B5EF4-FFF2-40B4-BE49-F238E27FC236}">
                <a16:creationId xmlns:a16="http://schemas.microsoft.com/office/drawing/2014/main" id="{18A8D179-016A-89F2-C293-09EB050E7064}"/>
              </a:ext>
            </a:extLst>
          </p:cNvPr>
          <p:cNvPicPr>
            <a:picLocks noGrp="1" noChangeAspect="1"/>
          </p:cNvPicPr>
          <p:nvPr isPhoto="1">
            <p:ph sz="half" idx="1"/>
          </p:nvPr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398" y="1825625"/>
            <a:ext cx="4811204" cy="4351338"/>
          </a:xfrm>
          <a:prstGeom prst="rect">
            <a:avLst/>
          </a:prstGeom>
        </p:spPr>
      </p:pic>
      <p:pic>
        <p:nvPicPr>
          <p:cNvPr id="10" name="Content Placeholder 9" descr="DSC_0008">
            <a:extLst>
              <a:ext uri="{FF2B5EF4-FFF2-40B4-BE49-F238E27FC236}">
                <a16:creationId xmlns:a16="http://schemas.microsoft.com/office/drawing/2014/main" id="{722D0211-654D-8CCC-F4BF-613855423B69}"/>
              </a:ext>
            </a:extLst>
          </p:cNvPr>
          <p:cNvPicPr>
            <a:picLocks noGrp="1" noChangeAspect="1"/>
          </p:cNvPicPr>
          <p:nvPr isPhoto="1">
            <p:ph sz="half" idx="2"/>
          </p:nvPr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89" r="10955"/>
          <a:stretch>
            <a:fillRect/>
          </a:stretch>
        </p:blipFill>
        <p:spPr>
          <a:xfrm>
            <a:off x="6096000" y="2274093"/>
            <a:ext cx="4616450" cy="39028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EDA08B-2C99-209B-094A-9A1A42732083}"/>
              </a:ext>
            </a:extLst>
          </p:cNvPr>
          <p:cNvSpPr txBox="1"/>
          <p:nvPr/>
        </p:nvSpPr>
        <p:spPr>
          <a:xfrm>
            <a:off x="2171700" y="1943100"/>
            <a:ext cx="2254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Rhys Denyes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6B7A07-D7AD-DB22-819B-8838FD28939A}"/>
              </a:ext>
            </a:extLst>
          </p:cNvPr>
          <p:cNvSpPr txBox="1"/>
          <p:nvPr/>
        </p:nvSpPr>
        <p:spPr>
          <a:xfrm>
            <a:off x="7480300" y="1904761"/>
            <a:ext cx="2254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Cyrene Pecpec</a:t>
            </a:r>
          </a:p>
        </p:txBody>
      </p:sp>
    </p:spTree>
    <p:extLst>
      <p:ext uri="{BB962C8B-B14F-4D97-AF65-F5344CB8AC3E}">
        <p14:creationId xmlns:p14="http://schemas.microsoft.com/office/powerpoint/2010/main" val="6555973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47">
            <a:extLst>
              <a:ext uri="{FF2B5EF4-FFF2-40B4-BE49-F238E27FC236}">
                <a16:creationId xmlns:a16="http://schemas.microsoft.com/office/drawing/2014/main" id="{6EF82E76-1752-83F4-DFCB-93535E2046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E7E280B-27C4-69BA-3DE4-7E9FDE55D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 dirty="0"/>
              <a:t>East Kootenay Labour District Council Award</a:t>
            </a:r>
            <a:br>
              <a:rPr lang="en-CA" sz="3200" dirty="0"/>
            </a:br>
            <a:r>
              <a:rPr lang="en-CA" sz="3200" dirty="0"/>
              <a:t>	</a:t>
            </a:r>
            <a:r>
              <a:rPr lang="en-CA" sz="1800" dirty="0"/>
              <a:t>Josh Hong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46532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_0160">
            <a:extLst>
              <a:ext uri="{FF2B5EF4-FFF2-40B4-BE49-F238E27FC236}">
                <a16:creationId xmlns:a16="http://schemas.microsoft.com/office/drawing/2014/main" id="{BDE8F69E-F665-22C7-2741-CB66F88EE2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350" r="10915" b="-1"/>
          <a:stretch>
            <a:fillRect/>
          </a:stretch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5" name="Picture 4" descr="DSC_0157">
            <a:extLst>
              <a:ext uri="{FF2B5EF4-FFF2-40B4-BE49-F238E27FC236}">
                <a16:creationId xmlns:a16="http://schemas.microsoft.com/office/drawing/2014/main" id="{E95AC18D-A8AC-1555-A7D2-F7EE0793B0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06" b="-4"/>
          <a:stretch>
            <a:fillRect/>
          </a:stretch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3" name="Picture 2" descr="DSC_0152">
            <a:extLst>
              <a:ext uri="{FF2B5EF4-FFF2-40B4-BE49-F238E27FC236}">
                <a16:creationId xmlns:a16="http://schemas.microsoft.com/office/drawing/2014/main" id="{D687B89C-5CE5-76B5-7A90-73B64E0D14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06" b="-4"/>
          <a:stretch>
            <a:fillRect/>
          </a:stretch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F87D08F-C357-289E-BAE8-874F78288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117475"/>
            <a:ext cx="10515600" cy="1325563"/>
          </a:xfrm>
        </p:spPr>
        <p:txBody>
          <a:bodyPr>
            <a:normAutofit/>
          </a:bodyPr>
          <a:lstStyle/>
          <a:p>
            <a:r>
              <a:rPr lang="en-CA" sz="3200" dirty="0"/>
              <a:t>Fashion and Design Award</a:t>
            </a:r>
            <a:br>
              <a:rPr lang="en-CA" sz="3200" dirty="0"/>
            </a:br>
            <a:r>
              <a:rPr lang="en-CA" sz="3200" dirty="0"/>
              <a:t>	</a:t>
            </a:r>
            <a:r>
              <a:rPr lang="en-CA" sz="1800" dirty="0"/>
              <a:t>Ashlyn McKay and Kaiya Ewen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328880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69">
            <a:extLst>
              <a:ext uri="{FF2B5EF4-FFF2-40B4-BE49-F238E27FC236}">
                <a16:creationId xmlns:a16="http://schemas.microsoft.com/office/drawing/2014/main" id="{0DFBFF75-CCF9-751A-AA35-FD2E72BD42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1D434B7-268F-4645-E00E-EA8BAE106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Highlands School Award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3F94272-6ABF-5980-43E3-17989E1DB19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dirty="0"/>
              <a:t>Sydney </a:t>
            </a:r>
            <a:r>
              <a:rPr lang="en-CA" dirty="0" err="1"/>
              <a:t>Westle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9822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73">
            <a:extLst>
              <a:ext uri="{FF2B5EF4-FFF2-40B4-BE49-F238E27FC236}">
                <a16:creationId xmlns:a16="http://schemas.microsoft.com/office/drawing/2014/main" id="{095245F6-3798-EC65-5A5F-286C606578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48057AD-B6DF-7C6A-4E22-2FB5B4FF4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 dirty="0"/>
              <a:t>Kenton Barber Memorial  Award</a:t>
            </a:r>
            <a:br>
              <a:rPr lang="en-CA" sz="3200" dirty="0"/>
            </a:br>
            <a:r>
              <a:rPr lang="en-CA" sz="3200" dirty="0"/>
              <a:t>	</a:t>
            </a:r>
            <a:r>
              <a:rPr lang="en-CA" sz="1800" dirty="0"/>
              <a:t>Nicholas Jantz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16397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78">
            <a:extLst>
              <a:ext uri="{FF2B5EF4-FFF2-40B4-BE49-F238E27FC236}">
                <a16:creationId xmlns:a16="http://schemas.microsoft.com/office/drawing/2014/main" id="{77BE1A82-B169-7563-9ABE-DCF61E2286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289E349-5632-8BDE-1C07-6505A8756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 dirty="0"/>
              <a:t>Key City Theatre Society Scholarship</a:t>
            </a:r>
            <a:br>
              <a:rPr lang="en-CA" sz="3200" dirty="0"/>
            </a:br>
            <a:r>
              <a:rPr lang="en-CA" sz="3200" dirty="0"/>
              <a:t>	</a:t>
            </a:r>
            <a:r>
              <a:rPr lang="en-CA" sz="1800" dirty="0"/>
              <a:t>Jaina Skene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671751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87">
            <a:extLst>
              <a:ext uri="{FF2B5EF4-FFF2-40B4-BE49-F238E27FC236}">
                <a16:creationId xmlns:a16="http://schemas.microsoft.com/office/drawing/2014/main" id="{B59C5FD4-CA78-230E-3120-B9A2794006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49C59BF-02E6-6F60-ED9E-9D14BD6BD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 dirty="0"/>
              <a:t>Kootenay Country Fair Bursary</a:t>
            </a:r>
            <a:br>
              <a:rPr lang="en-CA" sz="3200" dirty="0"/>
            </a:br>
            <a:r>
              <a:rPr lang="en-CA" sz="3200" dirty="0"/>
              <a:t>	</a:t>
            </a:r>
            <a:r>
              <a:rPr lang="en-CA" sz="1800" dirty="0"/>
              <a:t>Katara Reynolds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536720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94">
            <a:extLst>
              <a:ext uri="{FF2B5EF4-FFF2-40B4-BE49-F238E27FC236}">
                <a16:creationId xmlns:a16="http://schemas.microsoft.com/office/drawing/2014/main" id="{4FE4747C-BDF3-9F9B-11B7-E992B2006B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AE28BF6-1405-D6BF-4892-1430654A3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 dirty="0"/>
              <a:t>Kootenay Orchards PAC Bursary</a:t>
            </a:r>
            <a:br>
              <a:rPr lang="en-CA" sz="3200" dirty="0"/>
            </a:br>
            <a:r>
              <a:rPr lang="en-CA" sz="3200" dirty="0"/>
              <a:t>	</a:t>
            </a:r>
            <a:r>
              <a:rPr lang="en-CA" sz="1800" dirty="0"/>
              <a:t>Brooklyn Corner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548556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99">
            <a:extLst>
              <a:ext uri="{FF2B5EF4-FFF2-40B4-BE49-F238E27FC236}">
                <a16:creationId xmlns:a16="http://schemas.microsoft.com/office/drawing/2014/main" id="{DAE1E014-8FBE-5F80-DEB4-3EC249D0F9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0979C9E-24FD-DAC0-522B-3AE7941C9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 dirty="0"/>
              <a:t>Kootenay Tax Services Scholarship</a:t>
            </a:r>
            <a:br>
              <a:rPr lang="en-CA" sz="3200" dirty="0"/>
            </a:br>
            <a:r>
              <a:rPr lang="en-CA" sz="3200" dirty="0"/>
              <a:t>	</a:t>
            </a:r>
            <a:r>
              <a:rPr lang="en-CA" sz="1800" dirty="0"/>
              <a:t>Sarah Johnson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849700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03">
            <a:extLst>
              <a:ext uri="{FF2B5EF4-FFF2-40B4-BE49-F238E27FC236}">
                <a16:creationId xmlns:a16="http://schemas.microsoft.com/office/drawing/2014/main" id="{D754812B-362F-3994-697D-F00598094F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E60C10C-1824-B34B-FD1C-B3ED2F49E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50" y="158751"/>
            <a:ext cx="11207750" cy="1531938"/>
          </a:xfrm>
        </p:spPr>
        <p:txBody>
          <a:bodyPr>
            <a:normAutofit/>
          </a:bodyPr>
          <a:lstStyle/>
          <a:p>
            <a:r>
              <a:rPr lang="en-CA" sz="3200" dirty="0"/>
              <a:t>Ladies Auxiliary to FOE #3032 Regis Jacobson Memorial Bursary</a:t>
            </a:r>
            <a:br>
              <a:rPr lang="en-CA" sz="3200" dirty="0"/>
            </a:br>
            <a:r>
              <a:rPr lang="en-CA" sz="1800" dirty="0"/>
              <a:t>	Brylie James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17049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DSC_0213">
            <a:extLst>
              <a:ext uri="{FF2B5EF4-FFF2-40B4-BE49-F238E27FC236}">
                <a16:creationId xmlns:a16="http://schemas.microsoft.com/office/drawing/2014/main" id="{C34FCB62-6F60-1372-9CC2-83CA18D935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4" r="27381" b="-1"/>
          <a:stretch>
            <a:fillRect/>
          </a:stretch>
        </p:blipFill>
        <p:spPr>
          <a:xfrm>
            <a:off x="7533130" y="2524243"/>
            <a:ext cx="4657346" cy="4333756"/>
          </a:xfrm>
          <a:prstGeom prst="rect">
            <a:avLst/>
          </a:prstGeom>
        </p:spPr>
      </p:pic>
      <p:pic>
        <p:nvPicPr>
          <p:cNvPr id="3" name="Picture 2" descr="DSC_0207">
            <a:extLst>
              <a:ext uri="{FF2B5EF4-FFF2-40B4-BE49-F238E27FC236}">
                <a16:creationId xmlns:a16="http://schemas.microsoft.com/office/drawing/2014/main" id="{66975B8D-B10A-66A4-7806-A63ED1B5EB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06" b="-4"/>
          <a:stretch>
            <a:fillRect/>
          </a:stretch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7" name="Picture 6" descr="DSC_0216">
            <a:extLst>
              <a:ext uri="{FF2B5EF4-FFF2-40B4-BE49-F238E27FC236}">
                <a16:creationId xmlns:a16="http://schemas.microsoft.com/office/drawing/2014/main" id="{27E30310-89DA-37FF-7EB2-8317AD0B8A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06" b="-4"/>
          <a:stretch>
            <a:fillRect/>
          </a:stretch>
        </p:blipFill>
        <p:spPr>
          <a:xfrm>
            <a:off x="90456" y="431798"/>
            <a:ext cx="7352217" cy="52832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CA433C-EF99-CA71-7432-37D35A558B07}"/>
              </a:ext>
            </a:extLst>
          </p:cNvPr>
          <p:cNvSpPr txBox="1"/>
          <p:nvPr/>
        </p:nvSpPr>
        <p:spPr>
          <a:xfrm>
            <a:off x="165100" y="184150"/>
            <a:ext cx="7289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Lifetouch Canada Scholarships</a:t>
            </a:r>
          </a:p>
          <a:p>
            <a:r>
              <a:rPr lang="en-CA" dirty="0"/>
              <a:t>	Ava </a:t>
            </a:r>
            <a:r>
              <a:rPr lang="en-CA" dirty="0" err="1"/>
              <a:t>Murtack</a:t>
            </a:r>
            <a:r>
              <a:rPr lang="en-CA" dirty="0"/>
              <a:t> and Tate Portman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996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018">
            <a:extLst>
              <a:ext uri="{FF2B5EF4-FFF2-40B4-BE49-F238E27FC236}">
                <a16:creationId xmlns:a16="http://schemas.microsoft.com/office/drawing/2014/main" id="{A92F9E98-D58A-FAA3-53DA-EAF8D48462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224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7B42F36-B3C1-4247-AF36-090F0134E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"/>
            <a:ext cx="12188952" cy="6857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F131A2-E574-4D95-A322-C5FF0B64E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solidFill>
                  <a:srgbClr val="000000"/>
                </a:solidFill>
                <a:latin typeface="Times-Roman"/>
              </a:rPr>
              <a:t>FamilyID=Office_ArchiveTorn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72D9926-8054-9A21-1FC0-C079DC83E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382" y="5559491"/>
            <a:ext cx="8804444" cy="100404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3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MBSS Principal Awards</a:t>
            </a:r>
            <a:br>
              <a:rPr lang="en-US" sz="33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33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	Brooke Niedermayer, Chase </a:t>
            </a:r>
            <a:r>
              <a:rPr lang="en-US" sz="33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Spyksma</a:t>
            </a:r>
            <a:r>
              <a:rPr lang="en-US" sz="33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and Arron Welch</a:t>
            </a:r>
          </a:p>
        </p:txBody>
      </p:sp>
      <p:pic>
        <p:nvPicPr>
          <p:cNvPr id="3" name="Picture 2" descr="DSC_0228">
            <a:extLst>
              <a:ext uri="{FF2B5EF4-FFF2-40B4-BE49-F238E27FC236}">
                <a16:creationId xmlns:a16="http://schemas.microsoft.com/office/drawing/2014/main" id="{54DD6C0B-4452-D561-4EE8-698FFAF1E6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152" r="25682" b="3"/>
          <a:stretch>
            <a:fillRect/>
          </a:stretch>
        </p:blipFill>
        <p:spPr>
          <a:xfrm>
            <a:off x="4038601" y="10"/>
            <a:ext cx="4079551" cy="5121732"/>
          </a:xfrm>
          <a:custGeom>
            <a:avLst/>
            <a:gdLst/>
            <a:ahLst/>
            <a:cxnLst/>
            <a:rect l="l" t="t" r="r" b="b"/>
            <a:pathLst>
              <a:path w="4079551" h="5121742">
                <a:moveTo>
                  <a:pt x="0" y="0"/>
                </a:moveTo>
                <a:lnTo>
                  <a:pt x="1995194" y="0"/>
                </a:lnTo>
                <a:lnTo>
                  <a:pt x="2066032" y="17448"/>
                </a:lnTo>
                <a:cubicBezTo>
                  <a:pt x="2128997" y="23966"/>
                  <a:pt x="2110147" y="27214"/>
                  <a:pt x="2159511" y="26888"/>
                </a:cubicBezTo>
                <a:cubicBezTo>
                  <a:pt x="2164432" y="26525"/>
                  <a:pt x="2173850" y="35708"/>
                  <a:pt x="2192911" y="33431"/>
                </a:cubicBezTo>
                <a:cubicBezTo>
                  <a:pt x="2223081" y="37362"/>
                  <a:pt x="2206425" y="48416"/>
                  <a:pt x="2245068" y="52056"/>
                </a:cubicBezTo>
                <a:cubicBezTo>
                  <a:pt x="2241495" y="55478"/>
                  <a:pt x="2279354" y="53783"/>
                  <a:pt x="2283002" y="65933"/>
                </a:cubicBezTo>
                <a:cubicBezTo>
                  <a:pt x="2299420" y="69803"/>
                  <a:pt x="2324641" y="73066"/>
                  <a:pt x="2343575" y="75274"/>
                </a:cubicBezTo>
                <a:cubicBezTo>
                  <a:pt x="2371943" y="81224"/>
                  <a:pt x="2386065" y="87641"/>
                  <a:pt x="2390257" y="91880"/>
                </a:cubicBezTo>
                <a:cubicBezTo>
                  <a:pt x="2418657" y="98611"/>
                  <a:pt x="2415586" y="99822"/>
                  <a:pt x="2452878" y="114104"/>
                </a:cubicBezTo>
                <a:cubicBezTo>
                  <a:pt x="2474763" y="108974"/>
                  <a:pt x="2493568" y="120070"/>
                  <a:pt x="2502728" y="130204"/>
                </a:cubicBezTo>
                <a:cubicBezTo>
                  <a:pt x="2527501" y="139804"/>
                  <a:pt x="2581310" y="162727"/>
                  <a:pt x="2616700" y="165762"/>
                </a:cubicBezTo>
                <a:cubicBezTo>
                  <a:pt x="2670822" y="165032"/>
                  <a:pt x="2655678" y="176304"/>
                  <a:pt x="2679757" y="184874"/>
                </a:cubicBezTo>
                <a:cubicBezTo>
                  <a:pt x="2698501" y="195527"/>
                  <a:pt x="2695893" y="186329"/>
                  <a:pt x="2715454" y="199796"/>
                </a:cubicBezTo>
                <a:lnTo>
                  <a:pt x="2751684" y="215417"/>
                </a:lnTo>
                <a:lnTo>
                  <a:pt x="2795379" y="239878"/>
                </a:lnTo>
                <a:lnTo>
                  <a:pt x="2805381" y="246602"/>
                </a:lnTo>
                <a:cubicBezTo>
                  <a:pt x="2810511" y="246626"/>
                  <a:pt x="2813766" y="247045"/>
                  <a:pt x="2815845" y="247782"/>
                </a:cubicBezTo>
                <a:cubicBezTo>
                  <a:pt x="2815896" y="247881"/>
                  <a:pt x="2815949" y="247980"/>
                  <a:pt x="2816000" y="248079"/>
                </a:cubicBezTo>
                <a:lnTo>
                  <a:pt x="2830764" y="251040"/>
                </a:lnTo>
                <a:cubicBezTo>
                  <a:pt x="2847879" y="251404"/>
                  <a:pt x="2882218" y="277370"/>
                  <a:pt x="2898472" y="276678"/>
                </a:cubicBezTo>
                <a:cubicBezTo>
                  <a:pt x="2905647" y="293133"/>
                  <a:pt x="2902453" y="265766"/>
                  <a:pt x="2929804" y="280704"/>
                </a:cubicBezTo>
                <a:cubicBezTo>
                  <a:pt x="2941996" y="282696"/>
                  <a:pt x="2947122" y="284716"/>
                  <a:pt x="2957338" y="286247"/>
                </a:cubicBezTo>
                <a:cubicBezTo>
                  <a:pt x="2957479" y="286667"/>
                  <a:pt x="2990960" y="289467"/>
                  <a:pt x="2991101" y="289887"/>
                </a:cubicBezTo>
                <a:lnTo>
                  <a:pt x="3015504" y="293980"/>
                </a:lnTo>
                <a:lnTo>
                  <a:pt x="3021078" y="296051"/>
                </a:lnTo>
                <a:lnTo>
                  <a:pt x="3053567" y="292851"/>
                </a:lnTo>
                <a:lnTo>
                  <a:pt x="3069787" y="292672"/>
                </a:lnTo>
                <a:lnTo>
                  <a:pt x="3075539" y="289579"/>
                </a:lnTo>
                <a:cubicBezTo>
                  <a:pt x="3081105" y="287930"/>
                  <a:pt x="3088240" y="287741"/>
                  <a:pt x="3098888" y="290860"/>
                </a:cubicBezTo>
                <a:lnTo>
                  <a:pt x="3101129" y="292153"/>
                </a:lnTo>
                <a:lnTo>
                  <a:pt x="3133932" y="286561"/>
                </a:lnTo>
                <a:cubicBezTo>
                  <a:pt x="3140944" y="284784"/>
                  <a:pt x="3168952" y="294171"/>
                  <a:pt x="3174858" y="290616"/>
                </a:cubicBezTo>
                <a:cubicBezTo>
                  <a:pt x="3230764" y="295457"/>
                  <a:pt x="3264969" y="278925"/>
                  <a:pt x="3333227" y="290351"/>
                </a:cubicBezTo>
                <a:cubicBezTo>
                  <a:pt x="3378919" y="294938"/>
                  <a:pt x="3404596" y="294841"/>
                  <a:pt x="3434083" y="298450"/>
                </a:cubicBezTo>
                <a:cubicBezTo>
                  <a:pt x="3463570" y="302059"/>
                  <a:pt x="3491152" y="308462"/>
                  <a:pt x="3510149" y="312007"/>
                </a:cubicBezTo>
                <a:cubicBezTo>
                  <a:pt x="3529146" y="315552"/>
                  <a:pt x="3524019" y="317217"/>
                  <a:pt x="3548064" y="319723"/>
                </a:cubicBezTo>
                <a:cubicBezTo>
                  <a:pt x="3572109" y="322229"/>
                  <a:pt x="3631075" y="320322"/>
                  <a:pt x="3654421" y="327043"/>
                </a:cubicBezTo>
                <a:cubicBezTo>
                  <a:pt x="3679638" y="326359"/>
                  <a:pt x="3682937" y="337391"/>
                  <a:pt x="3696714" y="336075"/>
                </a:cubicBezTo>
                <a:cubicBezTo>
                  <a:pt x="3767949" y="352546"/>
                  <a:pt x="3827292" y="349618"/>
                  <a:pt x="3913983" y="346950"/>
                </a:cubicBezTo>
                <a:cubicBezTo>
                  <a:pt x="3971130" y="351831"/>
                  <a:pt x="3970098" y="354607"/>
                  <a:pt x="3995145" y="357420"/>
                </a:cubicBezTo>
                <a:cubicBezTo>
                  <a:pt x="4002790" y="360247"/>
                  <a:pt x="4006581" y="350414"/>
                  <a:pt x="4013468" y="354306"/>
                </a:cubicBezTo>
                <a:lnTo>
                  <a:pt x="4048834" y="359505"/>
                </a:lnTo>
                <a:lnTo>
                  <a:pt x="4074799" y="369645"/>
                </a:lnTo>
                <a:lnTo>
                  <a:pt x="4079551" y="370898"/>
                </a:lnTo>
                <a:lnTo>
                  <a:pt x="4079551" y="5121742"/>
                </a:lnTo>
                <a:lnTo>
                  <a:pt x="4068742" y="5113500"/>
                </a:lnTo>
                <a:cubicBezTo>
                  <a:pt x="4063338" y="5107661"/>
                  <a:pt x="4059868" y="5101409"/>
                  <a:pt x="4058894" y="5094665"/>
                </a:cubicBezTo>
                <a:cubicBezTo>
                  <a:pt x="3987852" y="5077156"/>
                  <a:pt x="4047488" y="5077984"/>
                  <a:pt x="3952029" y="5063154"/>
                </a:cubicBezTo>
                <a:cubicBezTo>
                  <a:pt x="3867363" y="5050598"/>
                  <a:pt x="3615061" y="5028910"/>
                  <a:pt x="3557637" y="5010001"/>
                </a:cubicBezTo>
                <a:cubicBezTo>
                  <a:pt x="3479990" y="5000422"/>
                  <a:pt x="3519950" y="4999882"/>
                  <a:pt x="3486145" y="5005680"/>
                </a:cubicBezTo>
                <a:cubicBezTo>
                  <a:pt x="3429218" y="5014226"/>
                  <a:pt x="3425986" y="4996913"/>
                  <a:pt x="3388517" y="4998135"/>
                </a:cubicBezTo>
                <a:cubicBezTo>
                  <a:pt x="3332792" y="4985135"/>
                  <a:pt x="3225211" y="4978839"/>
                  <a:pt x="3151800" y="4964999"/>
                </a:cubicBezTo>
                <a:cubicBezTo>
                  <a:pt x="3089955" y="4955605"/>
                  <a:pt x="3078013" y="4941781"/>
                  <a:pt x="3017820" y="4936923"/>
                </a:cubicBezTo>
                <a:cubicBezTo>
                  <a:pt x="2983861" y="4928606"/>
                  <a:pt x="2965335" y="4947639"/>
                  <a:pt x="2948051" y="4915098"/>
                </a:cubicBezTo>
                <a:cubicBezTo>
                  <a:pt x="2926332" y="4902193"/>
                  <a:pt x="2886343" y="4901643"/>
                  <a:pt x="2850186" y="4894812"/>
                </a:cubicBezTo>
                <a:cubicBezTo>
                  <a:pt x="2832001" y="4893294"/>
                  <a:pt x="2812810" y="4898744"/>
                  <a:pt x="2773357" y="4888477"/>
                </a:cubicBezTo>
                <a:cubicBezTo>
                  <a:pt x="2743350" y="4880689"/>
                  <a:pt x="2708497" y="4865066"/>
                  <a:pt x="2705025" y="4886289"/>
                </a:cubicBezTo>
                <a:cubicBezTo>
                  <a:pt x="2674575" y="4858628"/>
                  <a:pt x="2685763" y="4877642"/>
                  <a:pt x="2646233" y="4877189"/>
                </a:cubicBezTo>
                <a:cubicBezTo>
                  <a:pt x="2543240" y="4848149"/>
                  <a:pt x="2501889" y="4866909"/>
                  <a:pt x="2424169" y="4851885"/>
                </a:cubicBezTo>
                <a:cubicBezTo>
                  <a:pt x="2404486" y="4833480"/>
                  <a:pt x="2400682" y="4878338"/>
                  <a:pt x="2350685" y="4835310"/>
                </a:cubicBezTo>
                <a:cubicBezTo>
                  <a:pt x="2346969" y="4837458"/>
                  <a:pt x="2324430" y="4815003"/>
                  <a:pt x="2309189" y="4809282"/>
                </a:cubicBezTo>
                <a:cubicBezTo>
                  <a:pt x="2293948" y="4803561"/>
                  <a:pt x="2272811" y="4801970"/>
                  <a:pt x="2259235" y="4800986"/>
                </a:cubicBezTo>
                <a:cubicBezTo>
                  <a:pt x="2245658" y="4800001"/>
                  <a:pt x="2243609" y="4803372"/>
                  <a:pt x="2227729" y="4803372"/>
                </a:cubicBezTo>
                <a:cubicBezTo>
                  <a:pt x="2211848" y="4803372"/>
                  <a:pt x="2190174" y="4790407"/>
                  <a:pt x="2160878" y="4813279"/>
                </a:cubicBezTo>
                <a:cubicBezTo>
                  <a:pt x="2146951" y="4811561"/>
                  <a:pt x="2155252" y="4798893"/>
                  <a:pt x="2144167" y="4793069"/>
                </a:cubicBezTo>
                <a:cubicBezTo>
                  <a:pt x="2138625" y="4790157"/>
                  <a:pt x="2130209" y="4787368"/>
                  <a:pt x="2121162" y="4784859"/>
                </a:cubicBezTo>
                <a:lnTo>
                  <a:pt x="2094401" y="4778344"/>
                </a:lnTo>
                <a:lnTo>
                  <a:pt x="2094882" y="4776919"/>
                </a:lnTo>
                <a:cubicBezTo>
                  <a:pt x="2092677" y="4775558"/>
                  <a:pt x="2089097" y="4774323"/>
                  <a:pt x="2087794" y="4774223"/>
                </a:cubicBezTo>
                <a:cubicBezTo>
                  <a:pt x="2086491" y="4774123"/>
                  <a:pt x="2087466" y="4775159"/>
                  <a:pt x="2094371" y="4778337"/>
                </a:cubicBezTo>
                <a:lnTo>
                  <a:pt x="2094401" y="4778344"/>
                </a:lnTo>
                <a:lnTo>
                  <a:pt x="2093715" y="4780377"/>
                </a:lnTo>
                <a:cubicBezTo>
                  <a:pt x="2089515" y="4780985"/>
                  <a:pt x="2080286" y="4780711"/>
                  <a:pt x="2062375" y="4778549"/>
                </a:cubicBezTo>
                <a:cubicBezTo>
                  <a:pt x="2042674" y="4771181"/>
                  <a:pt x="2014477" y="4774492"/>
                  <a:pt x="1994248" y="4768862"/>
                </a:cubicBezTo>
                <a:cubicBezTo>
                  <a:pt x="1974019" y="4763231"/>
                  <a:pt x="1952871" y="4755713"/>
                  <a:pt x="1937256" y="4751678"/>
                </a:cubicBezTo>
                <a:cubicBezTo>
                  <a:pt x="1907785" y="4744300"/>
                  <a:pt x="1899543" y="4740617"/>
                  <a:pt x="1881810" y="4737737"/>
                </a:cubicBezTo>
                <a:cubicBezTo>
                  <a:pt x="1864077" y="4734858"/>
                  <a:pt x="1845240" y="4734501"/>
                  <a:pt x="1830859" y="4734403"/>
                </a:cubicBezTo>
                <a:cubicBezTo>
                  <a:pt x="1816479" y="4734305"/>
                  <a:pt x="1813540" y="4739700"/>
                  <a:pt x="1795527" y="4737148"/>
                </a:cubicBezTo>
                <a:cubicBezTo>
                  <a:pt x="1766274" y="4729435"/>
                  <a:pt x="1769196" y="4730400"/>
                  <a:pt x="1733366" y="4726150"/>
                </a:cubicBezTo>
                <a:lnTo>
                  <a:pt x="1642377" y="4726617"/>
                </a:lnTo>
                <a:lnTo>
                  <a:pt x="1611957" y="4723904"/>
                </a:lnTo>
                <a:cubicBezTo>
                  <a:pt x="1601202" y="4725929"/>
                  <a:pt x="1590447" y="4714121"/>
                  <a:pt x="1579694" y="4716145"/>
                </a:cubicBezTo>
                <a:lnTo>
                  <a:pt x="1529000" y="4712292"/>
                </a:lnTo>
                <a:cubicBezTo>
                  <a:pt x="1506629" y="4692374"/>
                  <a:pt x="1502551" y="4712551"/>
                  <a:pt x="1486695" y="4707303"/>
                </a:cubicBezTo>
                <a:cubicBezTo>
                  <a:pt x="1459462" y="4696523"/>
                  <a:pt x="1453852" y="4697563"/>
                  <a:pt x="1426366" y="4687718"/>
                </a:cubicBezTo>
                <a:cubicBezTo>
                  <a:pt x="1412560" y="4689453"/>
                  <a:pt x="1397512" y="4684365"/>
                  <a:pt x="1384037" y="4687843"/>
                </a:cubicBezTo>
                <a:lnTo>
                  <a:pt x="1346996" y="4686184"/>
                </a:lnTo>
                <a:lnTo>
                  <a:pt x="1308817" y="4690023"/>
                </a:lnTo>
                <a:lnTo>
                  <a:pt x="1268850" y="4701204"/>
                </a:lnTo>
                <a:cubicBezTo>
                  <a:pt x="1253323" y="4701949"/>
                  <a:pt x="1236826" y="4700974"/>
                  <a:pt x="1218909" y="4697243"/>
                </a:cubicBezTo>
                <a:cubicBezTo>
                  <a:pt x="1204883" y="4695263"/>
                  <a:pt x="1183521" y="4694006"/>
                  <a:pt x="1167081" y="4681108"/>
                </a:cubicBezTo>
                <a:cubicBezTo>
                  <a:pt x="1150641" y="4668210"/>
                  <a:pt x="1027982" y="4656956"/>
                  <a:pt x="1028065" y="4656732"/>
                </a:cubicBezTo>
                <a:cubicBezTo>
                  <a:pt x="997413" y="4653433"/>
                  <a:pt x="998916" y="4666066"/>
                  <a:pt x="983167" y="4667463"/>
                </a:cubicBezTo>
                <a:cubicBezTo>
                  <a:pt x="967418" y="4668859"/>
                  <a:pt x="959283" y="4663456"/>
                  <a:pt x="933575" y="4665113"/>
                </a:cubicBezTo>
                <a:cubicBezTo>
                  <a:pt x="907867" y="4666771"/>
                  <a:pt x="856664" y="4676890"/>
                  <a:pt x="828922" y="4677409"/>
                </a:cubicBezTo>
                <a:cubicBezTo>
                  <a:pt x="808598" y="4677652"/>
                  <a:pt x="807933" y="4665718"/>
                  <a:pt x="785859" y="4661311"/>
                </a:cubicBezTo>
                <a:cubicBezTo>
                  <a:pt x="764346" y="4676275"/>
                  <a:pt x="708123" y="4640980"/>
                  <a:pt x="709519" y="4662282"/>
                </a:cubicBezTo>
                <a:cubicBezTo>
                  <a:pt x="657776" y="4649495"/>
                  <a:pt x="666334" y="4651568"/>
                  <a:pt x="642835" y="4656529"/>
                </a:cubicBezTo>
                <a:lnTo>
                  <a:pt x="617041" y="4662947"/>
                </a:lnTo>
                <a:lnTo>
                  <a:pt x="530174" y="4659157"/>
                </a:lnTo>
                <a:lnTo>
                  <a:pt x="522967" y="4664296"/>
                </a:lnTo>
                <a:lnTo>
                  <a:pt x="505439" y="4665425"/>
                </a:lnTo>
                <a:lnTo>
                  <a:pt x="498947" y="4666124"/>
                </a:lnTo>
                <a:lnTo>
                  <a:pt x="494921" y="4663656"/>
                </a:lnTo>
                <a:cubicBezTo>
                  <a:pt x="492531" y="4662547"/>
                  <a:pt x="490756" y="4662473"/>
                  <a:pt x="489479" y="4664277"/>
                </a:cubicBezTo>
                <a:cubicBezTo>
                  <a:pt x="489277" y="4665254"/>
                  <a:pt x="489077" y="4666231"/>
                  <a:pt x="488876" y="4667208"/>
                </a:cubicBezTo>
                <a:lnTo>
                  <a:pt x="454603" y="4670897"/>
                </a:lnTo>
                <a:lnTo>
                  <a:pt x="208211" y="4676399"/>
                </a:lnTo>
                <a:cubicBezTo>
                  <a:pt x="153499" y="4693629"/>
                  <a:pt x="92158" y="4691047"/>
                  <a:pt x="29399" y="4685637"/>
                </a:cubicBezTo>
                <a:lnTo>
                  <a:pt x="0" y="4683114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3B7906-BAF9-DE29-31E0-D84174E31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8" r="29740"/>
          <a:stretch>
            <a:fillRect/>
          </a:stretch>
        </p:blipFill>
        <p:spPr>
          <a:xfrm>
            <a:off x="20" y="10"/>
            <a:ext cx="4044282" cy="4706602"/>
          </a:xfrm>
          <a:custGeom>
            <a:avLst/>
            <a:gdLst/>
            <a:ahLst/>
            <a:cxnLst/>
            <a:rect l="l" t="t" r="r" b="b"/>
            <a:pathLst>
              <a:path w="4044302" h="4706612">
                <a:moveTo>
                  <a:pt x="0" y="0"/>
                </a:moveTo>
                <a:lnTo>
                  <a:pt x="4044302" y="0"/>
                </a:lnTo>
                <a:lnTo>
                  <a:pt x="4044302" y="4683603"/>
                </a:lnTo>
                <a:lnTo>
                  <a:pt x="3973451" y="4677522"/>
                </a:lnTo>
                <a:cubicBezTo>
                  <a:pt x="3942015" y="4675526"/>
                  <a:pt x="3910877" y="4674945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96B4F8D-F261-41C2-B0A1-B0899F667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5900" y="4774216"/>
            <a:ext cx="7583" cy="4128"/>
          </a:xfrm>
          <a:custGeom>
            <a:avLst/>
            <a:gdLst>
              <a:gd name="connsiteX0" fmla="*/ 495 w 7583"/>
              <a:gd name="connsiteY0" fmla="*/ 7 h 4128"/>
              <a:gd name="connsiteX1" fmla="*/ 7583 w 7583"/>
              <a:gd name="connsiteY1" fmla="*/ 2703 h 4128"/>
              <a:gd name="connsiteX2" fmla="*/ 7102 w 7583"/>
              <a:gd name="connsiteY2" fmla="*/ 4128 h 4128"/>
              <a:gd name="connsiteX3" fmla="*/ 7072 w 7583"/>
              <a:gd name="connsiteY3" fmla="*/ 4121 h 4128"/>
              <a:gd name="connsiteX4" fmla="*/ 495 w 7583"/>
              <a:gd name="connsiteY4" fmla="*/ 7 h 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3" h="4128">
                <a:moveTo>
                  <a:pt x="495" y="7"/>
                </a:moveTo>
                <a:cubicBezTo>
                  <a:pt x="1798" y="107"/>
                  <a:pt x="5378" y="1342"/>
                  <a:pt x="7583" y="2703"/>
                </a:cubicBezTo>
                <a:lnTo>
                  <a:pt x="7102" y="4128"/>
                </a:lnTo>
                <a:lnTo>
                  <a:pt x="7072" y="4121"/>
                </a:lnTo>
                <a:cubicBezTo>
                  <a:pt x="167" y="943"/>
                  <a:pt x="-808" y="-93"/>
                  <a:pt x="495" y="7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3C7563A-4B20-4E0B-8548-374928B55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5900" y="4774216"/>
            <a:ext cx="7583" cy="4128"/>
          </a:xfrm>
          <a:custGeom>
            <a:avLst/>
            <a:gdLst>
              <a:gd name="connsiteX0" fmla="*/ 495 w 7583"/>
              <a:gd name="connsiteY0" fmla="*/ 7 h 4128"/>
              <a:gd name="connsiteX1" fmla="*/ 7583 w 7583"/>
              <a:gd name="connsiteY1" fmla="*/ 2703 h 4128"/>
              <a:gd name="connsiteX2" fmla="*/ 7102 w 7583"/>
              <a:gd name="connsiteY2" fmla="*/ 4128 h 4128"/>
              <a:gd name="connsiteX3" fmla="*/ 7072 w 7583"/>
              <a:gd name="connsiteY3" fmla="*/ 4121 h 4128"/>
              <a:gd name="connsiteX4" fmla="*/ 495 w 7583"/>
              <a:gd name="connsiteY4" fmla="*/ 7 h 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3" h="4128">
                <a:moveTo>
                  <a:pt x="495" y="7"/>
                </a:moveTo>
                <a:cubicBezTo>
                  <a:pt x="1798" y="107"/>
                  <a:pt x="5378" y="1342"/>
                  <a:pt x="7583" y="2703"/>
                </a:cubicBezTo>
                <a:lnTo>
                  <a:pt x="7102" y="4128"/>
                </a:lnTo>
                <a:lnTo>
                  <a:pt x="7072" y="4121"/>
                </a:lnTo>
                <a:cubicBezTo>
                  <a:pt x="167" y="943"/>
                  <a:pt x="-808" y="-93"/>
                  <a:pt x="495" y="7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DSC_0232">
            <a:extLst>
              <a:ext uri="{FF2B5EF4-FFF2-40B4-BE49-F238E27FC236}">
                <a16:creationId xmlns:a16="http://schemas.microsoft.com/office/drawing/2014/main" id="{0B8DB245-D801-203A-20BF-EC428F7B5F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355" r="29303"/>
          <a:stretch>
            <a:fillRect/>
          </a:stretch>
        </p:blipFill>
        <p:spPr>
          <a:xfrm>
            <a:off x="8118152" y="370899"/>
            <a:ext cx="4073848" cy="5097855"/>
          </a:xfrm>
          <a:custGeom>
            <a:avLst/>
            <a:gdLst/>
            <a:ahLst/>
            <a:cxnLst/>
            <a:rect l="l" t="t" r="r" b="b"/>
            <a:pathLst>
              <a:path w="4073848" h="5097855">
                <a:moveTo>
                  <a:pt x="0" y="0"/>
                </a:moveTo>
                <a:lnTo>
                  <a:pt x="19820" y="5180"/>
                </a:lnTo>
                <a:lnTo>
                  <a:pt x="49402" y="7911"/>
                </a:lnTo>
                <a:cubicBezTo>
                  <a:pt x="58464" y="10327"/>
                  <a:pt x="59058" y="18121"/>
                  <a:pt x="71002" y="17994"/>
                </a:cubicBezTo>
                <a:cubicBezTo>
                  <a:pt x="107266" y="23166"/>
                  <a:pt x="172585" y="27649"/>
                  <a:pt x="221893" y="33346"/>
                </a:cubicBezTo>
                <a:cubicBezTo>
                  <a:pt x="246320" y="29951"/>
                  <a:pt x="281352" y="36453"/>
                  <a:pt x="291482" y="46142"/>
                </a:cubicBezTo>
                <a:cubicBezTo>
                  <a:pt x="303579" y="48837"/>
                  <a:pt x="332739" y="48886"/>
                  <a:pt x="344505" y="46978"/>
                </a:cubicBezTo>
                <a:cubicBezTo>
                  <a:pt x="354949" y="47257"/>
                  <a:pt x="356843" y="50945"/>
                  <a:pt x="370719" y="52379"/>
                </a:cubicBezTo>
                <a:cubicBezTo>
                  <a:pt x="385865" y="55758"/>
                  <a:pt x="418717" y="71770"/>
                  <a:pt x="432980" y="76777"/>
                </a:cubicBezTo>
                <a:cubicBezTo>
                  <a:pt x="447242" y="81784"/>
                  <a:pt x="432737" y="76599"/>
                  <a:pt x="456293" y="82419"/>
                </a:cubicBezTo>
                <a:cubicBezTo>
                  <a:pt x="464698" y="84403"/>
                  <a:pt x="462938" y="92138"/>
                  <a:pt x="481008" y="95827"/>
                </a:cubicBezTo>
                <a:cubicBezTo>
                  <a:pt x="499078" y="99517"/>
                  <a:pt x="539553" y="103782"/>
                  <a:pt x="564714" y="104556"/>
                </a:cubicBezTo>
                <a:cubicBezTo>
                  <a:pt x="592824" y="92037"/>
                  <a:pt x="582974" y="109081"/>
                  <a:pt x="634376" y="93326"/>
                </a:cubicBezTo>
                <a:cubicBezTo>
                  <a:pt x="635698" y="95341"/>
                  <a:pt x="656703" y="94474"/>
                  <a:pt x="678233" y="95822"/>
                </a:cubicBezTo>
                <a:cubicBezTo>
                  <a:pt x="699762" y="97170"/>
                  <a:pt x="745607" y="108465"/>
                  <a:pt x="763555" y="101412"/>
                </a:cubicBezTo>
                <a:lnTo>
                  <a:pt x="921892" y="100673"/>
                </a:lnTo>
                <a:lnTo>
                  <a:pt x="1012783" y="112509"/>
                </a:lnTo>
                <a:cubicBezTo>
                  <a:pt x="1044389" y="114404"/>
                  <a:pt x="1049697" y="123044"/>
                  <a:pt x="1070000" y="119654"/>
                </a:cubicBezTo>
                <a:cubicBezTo>
                  <a:pt x="1104224" y="121839"/>
                  <a:pt x="1082556" y="137881"/>
                  <a:pt x="1122043" y="124964"/>
                </a:cubicBezTo>
                <a:cubicBezTo>
                  <a:pt x="1111251" y="138700"/>
                  <a:pt x="1140599" y="121238"/>
                  <a:pt x="1160906" y="132297"/>
                </a:cubicBezTo>
                <a:cubicBezTo>
                  <a:pt x="1189386" y="124143"/>
                  <a:pt x="1218667" y="134414"/>
                  <a:pt x="1235955" y="135610"/>
                </a:cubicBezTo>
                <a:cubicBezTo>
                  <a:pt x="1253243" y="136806"/>
                  <a:pt x="1239866" y="140567"/>
                  <a:pt x="1264634" y="139474"/>
                </a:cubicBezTo>
                <a:lnTo>
                  <a:pt x="1299612" y="145010"/>
                </a:lnTo>
                <a:cubicBezTo>
                  <a:pt x="1297785" y="140439"/>
                  <a:pt x="1302846" y="141786"/>
                  <a:pt x="1316723" y="142501"/>
                </a:cubicBezTo>
                <a:lnTo>
                  <a:pt x="1353994" y="138427"/>
                </a:lnTo>
                <a:lnTo>
                  <a:pt x="1379571" y="142536"/>
                </a:lnTo>
                <a:cubicBezTo>
                  <a:pt x="1382999" y="142397"/>
                  <a:pt x="1407380" y="137923"/>
                  <a:pt x="1406891" y="134412"/>
                </a:cubicBezTo>
                <a:cubicBezTo>
                  <a:pt x="1433565" y="149140"/>
                  <a:pt x="1436234" y="139888"/>
                  <a:pt x="1463587" y="136134"/>
                </a:cubicBezTo>
                <a:cubicBezTo>
                  <a:pt x="1487038" y="137517"/>
                  <a:pt x="1466824" y="137982"/>
                  <a:pt x="1523495" y="139722"/>
                </a:cubicBezTo>
                <a:cubicBezTo>
                  <a:pt x="1545556" y="155891"/>
                  <a:pt x="1529698" y="128003"/>
                  <a:pt x="1573001" y="150645"/>
                </a:cubicBezTo>
                <a:cubicBezTo>
                  <a:pt x="1575121" y="148880"/>
                  <a:pt x="1601855" y="150499"/>
                  <a:pt x="1615848" y="152274"/>
                </a:cubicBezTo>
                <a:cubicBezTo>
                  <a:pt x="1629840" y="154049"/>
                  <a:pt x="1642482" y="151886"/>
                  <a:pt x="1656958" y="161298"/>
                </a:cubicBezTo>
                <a:cubicBezTo>
                  <a:pt x="1667535" y="164193"/>
                  <a:pt x="1648634" y="159956"/>
                  <a:pt x="1681709" y="164883"/>
                </a:cubicBezTo>
                <a:cubicBezTo>
                  <a:pt x="1714785" y="169810"/>
                  <a:pt x="1822594" y="186492"/>
                  <a:pt x="1855413" y="190858"/>
                </a:cubicBezTo>
                <a:cubicBezTo>
                  <a:pt x="1888232" y="195224"/>
                  <a:pt x="1865150" y="197788"/>
                  <a:pt x="1878624" y="198221"/>
                </a:cubicBezTo>
                <a:cubicBezTo>
                  <a:pt x="1892098" y="198654"/>
                  <a:pt x="1921110" y="191588"/>
                  <a:pt x="1936257" y="193458"/>
                </a:cubicBezTo>
                <a:cubicBezTo>
                  <a:pt x="1955273" y="195364"/>
                  <a:pt x="1958093" y="202665"/>
                  <a:pt x="1969506" y="202296"/>
                </a:cubicBezTo>
                <a:cubicBezTo>
                  <a:pt x="1980059" y="192079"/>
                  <a:pt x="1991264" y="192192"/>
                  <a:pt x="2009543" y="198388"/>
                </a:cubicBezTo>
                <a:cubicBezTo>
                  <a:pt x="2043643" y="201172"/>
                  <a:pt x="2043670" y="190662"/>
                  <a:pt x="2076599" y="192177"/>
                </a:cubicBezTo>
                <a:cubicBezTo>
                  <a:pt x="2091049" y="191598"/>
                  <a:pt x="2098780" y="194892"/>
                  <a:pt x="2122888" y="191618"/>
                </a:cubicBezTo>
                <a:cubicBezTo>
                  <a:pt x="2140054" y="192316"/>
                  <a:pt x="2174542" y="194072"/>
                  <a:pt x="2197782" y="183790"/>
                </a:cubicBezTo>
                <a:cubicBezTo>
                  <a:pt x="2222989" y="182481"/>
                  <a:pt x="2204683" y="182017"/>
                  <a:pt x="2232194" y="184607"/>
                </a:cubicBezTo>
                <a:cubicBezTo>
                  <a:pt x="2265802" y="185125"/>
                  <a:pt x="2279792" y="178894"/>
                  <a:pt x="2299212" y="180376"/>
                </a:cubicBezTo>
                <a:cubicBezTo>
                  <a:pt x="2311858" y="176121"/>
                  <a:pt x="2297536" y="181192"/>
                  <a:pt x="2346142" y="175851"/>
                </a:cubicBezTo>
                <a:cubicBezTo>
                  <a:pt x="2365406" y="185310"/>
                  <a:pt x="2381884" y="172374"/>
                  <a:pt x="2398368" y="174412"/>
                </a:cubicBezTo>
                <a:cubicBezTo>
                  <a:pt x="2424509" y="173378"/>
                  <a:pt x="2488760" y="173491"/>
                  <a:pt x="2512594" y="172027"/>
                </a:cubicBezTo>
                <a:cubicBezTo>
                  <a:pt x="2536428" y="170563"/>
                  <a:pt x="2511059" y="168382"/>
                  <a:pt x="2541375" y="165630"/>
                </a:cubicBezTo>
                <a:cubicBezTo>
                  <a:pt x="2597211" y="177879"/>
                  <a:pt x="2628371" y="155834"/>
                  <a:pt x="2684883" y="153136"/>
                </a:cubicBezTo>
                <a:cubicBezTo>
                  <a:pt x="2719188" y="136064"/>
                  <a:pt x="2743499" y="153798"/>
                  <a:pt x="2781009" y="140733"/>
                </a:cubicBezTo>
                <a:cubicBezTo>
                  <a:pt x="2806393" y="136738"/>
                  <a:pt x="2810080" y="140555"/>
                  <a:pt x="2824377" y="138690"/>
                </a:cubicBezTo>
                <a:cubicBezTo>
                  <a:pt x="2838674" y="136825"/>
                  <a:pt x="2854799" y="132329"/>
                  <a:pt x="2866792" y="129542"/>
                </a:cubicBezTo>
                <a:cubicBezTo>
                  <a:pt x="2873210" y="133180"/>
                  <a:pt x="2923100" y="126770"/>
                  <a:pt x="2921948" y="121966"/>
                </a:cubicBezTo>
                <a:cubicBezTo>
                  <a:pt x="2929361" y="123612"/>
                  <a:pt x="2949852" y="129984"/>
                  <a:pt x="2952165" y="122378"/>
                </a:cubicBezTo>
                <a:cubicBezTo>
                  <a:pt x="2990011" y="122297"/>
                  <a:pt x="3011272" y="121230"/>
                  <a:pt x="3044378" y="131368"/>
                </a:cubicBezTo>
                <a:cubicBezTo>
                  <a:pt x="3067906" y="135145"/>
                  <a:pt x="3051474" y="133118"/>
                  <a:pt x="3066117" y="135515"/>
                </a:cubicBezTo>
                <a:cubicBezTo>
                  <a:pt x="3080761" y="137912"/>
                  <a:pt x="3105156" y="133618"/>
                  <a:pt x="3129038" y="133048"/>
                </a:cubicBezTo>
                <a:cubicBezTo>
                  <a:pt x="3153252" y="133180"/>
                  <a:pt x="3181464" y="137262"/>
                  <a:pt x="3199396" y="138690"/>
                </a:cubicBezTo>
                <a:cubicBezTo>
                  <a:pt x="3217327" y="140118"/>
                  <a:pt x="3221605" y="139775"/>
                  <a:pt x="3236626" y="141617"/>
                </a:cubicBezTo>
                <a:cubicBezTo>
                  <a:pt x="3261693" y="138167"/>
                  <a:pt x="3282756" y="139985"/>
                  <a:pt x="3301529" y="147360"/>
                </a:cubicBezTo>
                <a:cubicBezTo>
                  <a:pt x="3316136" y="149253"/>
                  <a:pt x="3308650" y="153562"/>
                  <a:pt x="3319466" y="155359"/>
                </a:cubicBezTo>
                <a:cubicBezTo>
                  <a:pt x="3330283" y="157156"/>
                  <a:pt x="3337180" y="149032"/>
                  <a:pt x="3366431" y="150998"/>
                </a:cubicBezTo>
                <a:cubicBezTo>
                  <a:pt x="3376837" y="151395"/>
                  <a:pt x="3376489" y="159016"/>
                  <a:pt x="3398712" y="160121"/>
                </a:cubicBezTo>
                <a:cubicBezTo>
                  <a:pt x="3420936" y="161226"/>
                  <a:pt x="3510291" y="165983"/>
                  <a:pt x="3542998" y="167155"/>
                </a:cubicBezTo>
                <a:cubicBezTo>
                  <a:pt x="3575704" y="168327"/>
                  <a:pt x="3562463" y="165109"/>
                  <a:pt x="3578141" y="164774"/>
                </a:cubicBezTo>
                <a:cubicBezTo>
                  <a:pt x="3593820" y="164439"/>
                  <a:pt x="3612368" y="156036"/>
                  <a:pt x="3637070" y="165143"/>
                </a:cubicBezTo>
                <a:cubicBezTo>
                  <a:pt x="3655547" y="160298"/>
                  <a:pt x="3656022" y="171417"/>
                  <a:pt x="3676510" y="174285"/>
                </a:cubicBezTo>
                <a:cubicBezTo>
                  <a:pt x="3687814" y="178343"/>
                  <a:pt x="3701962" y="177166"/>
                  <a:pt x="3711295" y="179965"/>
                </a:cubicBezTo>
                <a:cubicBezTo>
                  <a:pt x="3720627" y="182764"/>
                  <a:pt x="3728005" y="183268"/>
                  <a:pt x="3734909" y="186315"/>
                </a:cubicBezTo>
                <a:cubicBezTo>
                  <a:pt x="3741813" y="189362"/>
                  <a:pt x="3743912" y="195469"/>
                  <a:pt x="3752716" y="198247"/>
                </a:cubicBezTo>
                <a:cubicBezTo>
                  <a:pt x="3761521" y="201025"/>
                  <a:pt x="3775291" y="205915"/>
                  <a:pt x="3785338" y="207746"/>
                </a:cubicBezTo>
                <a:cubicBezTo>
                  <a:pt x="3795386" y="209577"/>
                  <a:pt x="3793861" y="206743"/>
                  <a:pt x="3813002" y="209235"/>
                </a:cubicBezTo>
                <a:cubicBezTo>
                  <a:pt x="3844203" y="214556"/>
                  <a:pt x="3872302" y="218411"/>
                  <a:pt x="3907394" y="217935"/>
                </a:cubicBezTo>
                <a:cubicBezTo>
                  <a:pt x="3913972" y="227642"/>
                  <a:pt x="3924446" y="223236"/>
                  <a:pt x="3938455" y="218099"/>
                </a:cubicBezTo>
                <a:cubicBezTo>
                  <a:pt x="3964643" y="225179"/>
                  <a:pt x="4008872" y="230664"/>
                  <a:pt x="4053670" y="246493"/>
                </a:cubicBezTo>
                <a:cubicBezTo>
                  <a:pt x="4060026" y="249727"/>
                  <a:pt x="4064731" y="252068"/>
                  <a:pt x="4068686" y="253851"/>
                </a:cubicBezTo>
                <a:lnTo>
                  <a:pt x="4073848" y="255820"/>
                </a:lnTo>
                <a:lnTo>
                  <a:pt x="4073848" y="5096562"/>
                </a:lnTo>
                <a:lnTo>
                  <a:pt x="4062380" y="5097855"/>
                </a:lnTo>
                <a:cubicBezTo>
                  <a:pt x="4057192" y="5097055"/>
                  <a:pt x="4053199" y="5094472"/>
                  <a:pt x="4049820" y="5089388"/>
                </a:cubicBezTo>
                <a:cubicBezTo>
                  <a:pt x="4009878" y="5087267"/>
                  <a:pt x="3968705" y="5061632"/>
                  <a:pt x="3943125" y="5073727"/>
                </a:cubicBezTo>
                <a:cubicBezTo>
                  <a:pt x="3944749" y="5052314"/>
                  <a:pt x="3930432" y="5060350"/>
                  <a:pt x="3902578" y="5055197"/>
                </a:cubicBezTo>
                <a:cubicBezTo>
                  <a:pt x="3882656" y="5049199"/>
                  <a:pt x="3839627" y="5036588"/>
                  <a:pt x="3823591" y="5030823"/>
                </a:cubicBezTo>
                <a:cubicBezTo>
                  <a:pt x="3807556" y="5025058"/>
                  <a:pt x="3795270" y="5029266"/>
                  <a:pt x="3779178" y="5023718"/>
                </a:cubicBezTo>
                <a:cubicBezTo>
                  <a:pt x="3786402" y="5005404"/>
                  <a:pt x="3690441" y="5017899"/>
                  <a:pt x="3727041" y="5004453"/>
                </a:cubicBezTo>
                <a:cubicBezTo>
                  <a:pt x="3699629" y="4993542"/>
                  <a:pt x="3709708" y="4998999"/>
                  <a:pt x="3695215" y="5003935"/>
                </a:cubicBezTo>
                <a:cubicBezTo>
                  <a:pt x="3660744" y="4999180"/>
                  <a:pt x="3657695" y="4997754"/>
                  <a:pt x="3617918" y="5002257"/>
                </a:cubicBezTo>
                <a:cubicBezTo>
                  <a:pt x="3600258" y="5001551"/>
                  <a:pt x="3594004" y="4999083"/>
                  <a:pt x="3578292" y="4997633"/>
                </a:cubicBezTo>
                <a:cubicBezTo>
                  <a:pt x="3562580" y="4996183"/>
                  <a:pt x="3553912" y="4997238"/>
                  <a:pt x="3523647" y="4993560"/>
                </a:cubicBezTo>
                <a:cubicBezTo>
                  <a:pt x="3499709" y="4988949"/>
                  <a:pt x="3482330" y="4990238"/>
                  <a:pt x="3462999" y="4987582"/>
                </a:cubicBezTo>
                <a:cubicBezTo>
                  <a:pt x="3443667" y="4984927"/>
                  <a:pt x="3431887" y="4980755"/>
                  <a:pt x="3407661" y="4977626"/>
                </a:cubicBezTo>
                <a:cubicBezTo>
                  <a:pt x="3386862" y="4968882"/>
                  <a:pt x="3308417" y="4989840"/>
                  <a:pt x="3292705" y="4963636"/>
                </a:cubicBezTo>
                <a:cubicBezTo>
                  <a:pt x="3235824" y="4968918"/>
                  <a:pt x="3219730" y="4958334"/>
                  <a:pt x="3172975" y="4953691"/>
                </a:cubicBezTo>
                <a:cubicBezTo>
                  <a:pt x="3127763" y="4948837"/>
                  <a:pt x="3122071" y="4951787"/>
                  <a:pt x="3074842" y="4939189"/>
                </a:cubicBezTo>
                <a:cubicBezTo>
                  <a:pt x="3037951" y="4926629"/>
                  <a:pt x="3018156" y="4922664"/>
                  <a:pt x="2975114" y="4919945"/>
                </a:cubicBezTo>
                <a:cubicBezTo>
                  <a:pt x="2971916" y="4927359"/>
                  <a:pt x="2920569" y="4912496"/>
                  <a:pt x="2912264" y="4910306"/>
                </a:cubicBezTo>
                <a:cubicBezTo>
                  <a:pt x="2913215" y="4915182"/>
                  <a:pt x="2886096" y="4917324"/>
                  <a:pt x="2879068" y="4913219"/>
                </a:cubicBezTo>
                <a:cubicBezTo>
                  <a:pt x="2816888" y="4916083"/>
                  <a:pt x="2797908" y="4934735"/>
                  <a:pt x="2751306" y="4924939"/>
                </a:cubicBezTo>
                <a:cubicBezTo>
                  <a:pt x="2714930" y="4924870"/>
                  <a:pt x="2716667" y="4934409"/>
                  <a:pt x="2664406" y="4934300"/>
                </a:cubicBezTo>
                <a:cubicBezTo>
                  <a:pt x="2642420" y="4938458"/>
                  <a:pt x="2649006" y="4930226"/>
                  <a:pt x="2621651" y="4930533"/>
                </a:cubicBezTo>
                <a:cubicBezTo>
                  <a:pt x="2586738" y="4948131"/>
                  <a:pt x="2549613" y="4936664"/>
                  <a:pt x="2500282" y="4936142"/>
                </a:cubicBezTo>
                <a:cubicBezTo>
                  <a:pt x="2439944" y="4934837"/>
                  <a:pt x="2389504" y="4942093"/>
                  <a:pt x="2337000" y="4934320"/>
                </a:cubicBezTo>
                <a:cubicBezTo>
                  <a:pt x="2317698" y="4940567"/>
                  <a:pt x="2291907" y="4948971"/>
                  <a:pt x="2270703" y="4938111"/>
                </a:cubicBezTo>
                <a:cubicBezTo>
                  <a:pt x="2215033" y="4939841"/>
                  <a:pt x="2221532" y="4944790"/>
                  <a:pt x="2200316" y="4938470"/>
                </a:cubicBezTo>
                <a:cubicBezTo>
                  <a:pt x="2158078" y="4940893"/>
                  <a:pt x="2164891" y="4935351"/>
                  <a:pt x="2126710" y="4932347"/>
                </a:cubicBezTo>
                <a:cubicBezTo>
                  <a:pt x="2095620" y="4927728"/>
                  <a:pt x="2111086" y="4928153"/>
                  <a:pt x="2082324" y="4927593"/>
                </a:cubicBezTo>
                <a:cubicBezTo>
                  <a:pt x="2055130" y="4936130"/>
                  <a:pt x="2036508" y="4925578"/>
                  <a:pt x="2029206" y="4923365"/>
                </a:cubicBezTo>
                <a:cubicBezTo>
                  <a:pt x="2003508" y="4924806"/>
                  <a:pt x="1965456" y="4913048"/>
                  <a:pt x="1969765" y="4928228"/>
                </a:cubicBezTo>
                <a:cubicBezTo>
                  <a:pt x="1933670" y="4907655"/>
                  <a:pt x="1935015" y="4928539"/>
                  <a:pt x="1896446" y="4923240"/>
                </a:cubicBezTo>
                <a:cubicBezTo>
                  <a:pt x="1876120" y="4915707"/>
                  <a:pt x="1849790" y="4911657"/>
                  <a:pt x="1837029" y="4921066"/>
                </a:cubicBezTo>
                <a:cubicBezTo>
                  <a:pt x="1759478" y="4909120"/>
                  <a:pt x="1806390" y="4905512"/>
                  <a:pt x="1727326" y="4892968"/>
                </a:cubicBezTo>
                <a:cubicBezTo>
                  <a:pt x="1686312" y="4886651"/>
                  <a:pt x="1625466" y="4884219"/>
                  <a:pt x="1593578" y="4875201"/>
                </a:cubicBezTo>
                <a:cubicBezTo>
                  <a:pt x="1561690" y="4866183"/>
                  <a:pt x="1553872" y="4870257"/>
                  <a:pt x="1529199" y="4863739"/>
                </a:cubicBezTo>
                <a:cubicBezTo>
                  <a:pt x="1504527" y="4857222"/>
                  <a:pt x="1472957" y="4856729"/>
                  <a:pt x="1453102" y="4853389"/>
                </a:cubicBezTo>
                <a:cubicBezTo>
                  <a:pt x="1433246" y="4850048"/>
                  <a:pt x="1412604" y="4842097"/>
                  <a:pt x="1410062" y="4843700"/>
                </a:cubicBezTo>
                <a:cubicBezTo>
                  <a:pt x="1370061" y="4835203"/>
                  <a:pt x="1358114" y="4845698"/>
                  <a:pt x="1334230" y="4827940"/>
                </a:cubicBezTo>
                <a:cubicBezTo>
                  <a:pt x="1313790" y="4825698"/>
                  <a:pt x="1309169" y="4823751"/>
                  <a:pt x="1287424" y="4823328"/>
                </a:cubicBezTo>
                <a:cubicBezTo>
                  <a:pt x="1265680" y="4822905"/>
                  <a:pt x="1234048" y="4825438"/>
                  <a:pt x="1203760" y="4825401"/>
                </a:cubicBezTo>
                <a:cubicBezTo>
                  <a:pt x="1172376" y="4827120"/>
                  <a:pt x="1171591" y="4843575"/>
                  <a:pt x="1142353" y="4826911"/>
                </a:cubicBezTo>
                <a:cubicBezTo>
                  <a:pt x="1142648" y="4830450"/>
                  <a:pt x="1127453" y="4831600"/>
                  <a:pt x="1123543" y="4831484"/>
                </a:cubicBezTo>
                <a:lnTo>
                  <a:pt x="1092581" y="4833192"/>
                </a:lnTo>
                <a:lnTo>
                  <a:pt x="1089970" y="4827604"/>
                </a:lnTo>
                <a:cubicBezTo>
                  <a:pt x="1078405" y="4825299"/>
                  <a:pt x="1058546" y="4830811"/>
                  <a:pt x="1046990" y="4831800"/>
                </a:cubicBezTo>
                <a:lnTo>
                  <a:pt x="1020627" y="4833537"/>
                </a:lnTo>
                <a:lnTo>
                  <a:pt x="1010602" y="4832752"/>
                </a:lnTo>
                <a:lnTo>
                  <a:pt x="1006327" y="4832812"/>
                </a:lnTo>
                <a:lnTo>
                  <a:pt x="995285" y="4828639"/>
                </a:lnTo>
                <a:cubicBezTo>
                  <a:pt x="985016" y="4827594"/>
                  <a:pt x="977337" y="4820880"/>
                  <a:pt x="971197" y="4819859"/>
                </a:cubicBezTo>
                <a:cubicBezTo>
                  <a:pt x="965058" y="4818838"/>
                  <a:pt x="963247" y="4826590"/>
                  <a:pt x="958444" y="4822516"/>
                </a:cubicBezTo>
                <a:cubicBezTo>
                  <a:pt x="964528" y="4819545"/>
                  <a:pt x="954985" y="4817124"/>
                  <a:pt x="950776" y="4814966"/>
                </a:cubicBezTo>
                <a:lnTo>
                  <a:pt x="912589" y="4812307"/>
                </a:lnTo>
                <a:cubicBezTo>
                  <a:pt x="866435" y="4815189"/>
                  <a:pt x="882762" y="4802056"/>
                  <a:pt x="868646" y="4810372"/>
                </a:cubicBezTo>
                <a:cubicBezTo>
                  <a:pt x="833647" y="4816986"/>
                  <a:pt x="825964" y="4816964"/>
                  <a:pt x="813484" y="4815448"/>
                </a:cubicBezTo>
                <a:cubicBezTo>
                  <a:pt x="774068" y="4820782"/>
                  <a:pt x="767891" y="4822976"/>
                  <a:pt x="717218" y="4827378"/>
                </a:cubicBezTo>
                <a:cubicBezTo>
                  <a:pt x="688925" y="4839908"/>
                  <a:pt x="680839" y="4840723"/>
                  <a:pt x="659409" y="4845952"/>
                </a:cubicBezTo>
                <a:cubicBezTo>
                  <a:pt x="633011" y="4854112"/>
                  <a:pt x="639997" y="4860055"/>
                  <a:pt x="607917" y="4863927"/>
                </a:cubicBezTo>
                <a:cubicBezTo>
                  <a:pt x="591636" y="4868226"/>
                  <a:pt x="579429" y="4878384"/>
                  <a:pt x="569284" y="4882117"/>
                </a:cubicBezTo>
                <a:cubicBezTo>
                  <a:pt x="559139" y="4885850"/>
                  <a:pt x="555067" y="4884639"/>
                  <a:pt x="537968" y="4887374"/>
                </a:cubicBezTo>
                <a:cubicBezTo>
                  <a:pt x="526595" y="4886448"/>
                  <a:pt x="489777" y="4886423"/>
                  <a:pt x="482916" y="4888156"/>
                </a:cubicBezTo>
                <a:cubicBezTo>
                  <a:pt x="463365" y="4898273"/>
                  <a:pt x="445824" y="4886936"/>
                  <a:pt x="411637" y="4886771"/>
                </a:cubicBezTo>
                <a:lnTo>
                  <a:pt x="371262" y="4888142"/>
                </a:lnTo>
                <a:cubicBezTo>
                  <a:pt x="363928" y="4882747"/>
                  <a:pt x="306156" y="4880831"/>
                  <a:pt x="302060" y="4873520"/>
                </a:cubicBezTo>
                <a:cubicBezTo>
                  <a:pt x="280888" y="4866176"/>
                  <a:pt x="280811" y="4847663"/>
                  <a:pt x="248012" y="4840618"/>
                </a:cubicBezTo>
                <a:cubicBezTo>
                  <a:pt x="230331" y="4833575"/>
                  <a:pt x="240156" y="4851312"/>
                  <a:pt x="195979" y="4831260"/>
                </a:cubicBezTo>
                <a:cubicBezTo>
                  <a:pt x="165972" y="4807991"/>
                  <a:pt x="63439" y="4789506"/>
                  <a:pt x="10733" y="4758959"/>
                </a:cubicBezTo>
                <a:lnTo>
                  <a:pt x="0" y="475084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055519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SC_0254">
            <a:extLst>
              <a:ext uri="{FF2B5EF4-FFF2-40B4-BE49-F238E27FC236}">
                <a16:creationId xmlns:a16="http://schemas.microsoft.com/office/drawing/2014/main" id="{6798F86C-7A00-0CF0-035C-3FC69A3FC8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166" y="2986984"/>
            <a:ext cx="5565930" cy="3715259"/>
          </a:xfrm>
          <a:prstGeom prst="rect">
            <a:avLst/>
          </a:prstGeom>
        </p:spPr>
      </p:pic>
      <p:pic>
        <p:nvPicPr>
          <p:cNvPr id="5" name="Picture 4" descr="DSC_0249">
            <a:extLst>
              <a:ext uri="{FF2B5EF4-FFF2-40B4-BE49-F238E27FC236}">
                <a16:creationId xmlns:a16="http://schemas.microsoft.com/office/drawing/2014/main" id="{1735705A-C21A-457D-3529-99E4F6F058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0863" y="-40006"/>
            <a:ext cx="3250187" cy="27139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752928"/>
            <a:ext cx="7566298" cy="75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9B37F3-721E-4809-A50E-9EE306404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6483" y="0"/>
            <a:ext cx="91440" cy="2788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SC_0237">
            <a:extLst>
              <a:ext uri="{FF2B5EF4-FFF2-40B4-BE49-F238E27FC236}">
                <a16:creationId xmlns:a16="http://schemas.microsoft.com/office/drawing/2014/main" id="{ECAB30CA-C98C-30BE-61B2-5215A22C39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473" y="215892"/>
            <a:ext cx="3526840" cy="235416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813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DSC_0246">
            <a:extLst>
              <a:ext uri="{FF2B5EF4-FFF2-40B4-BE49-F238E27FC236}">
                <a16:creationId xmlns:a16="http://schemas.microsoft.com/office/drawing/2014/main" id="{121FEB81-DD33-3C64-8E42-005C4E3D0C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3268" y="729551"/>
            <a:ext cx="3567362" cy="249715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299" y="3862989"/>
            <a:ext cx="4625702" cy="822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DSC_0242">
            <a:extLst>
              <a:ext uri="{FF2B5EF4-FFF2-40B4-BE49-F238E27FC236}">
                <a16:creationId xmlns:a16="http://schemas.microsoft.com/office/drawing/2014/main" id="{CBA04050-277B-DA8A-C8F7-FA81ECC86D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8009" y="4172622"/>
            <a:ext cx="3337358" cy="22276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C7CADA1-BE8B-168F-5EA4-61654352E172}"/>
              </a:ext>
            </a:extLst>
          </p:cNvPr>
          <p:cNvSpPr txBox="1"/>
          <p:nvPr/>
        </p:nvSpPr>
        <p:spPr>
          <a:xfrm>
            <a:off x="171450" y="2914650"/>
            <a:ext cx="708560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MBSS Yearbook Citizenship Awards</a:t>
            </a:r>
          </a:p>
          <a:p>
            <a:r>
              <a:rPr lang="en-CA" dirty="0"/>
              <a:t>Olivia Boehmer, Aliya Eadie, Kate McInnes and Brooklyn Corner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9645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D704EFE-42E8-4C4D-AF32-312001F77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B11608-7C00-9FC5-CAED-B4CE9539F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94" b="2"/>
          <a:stretch>
            <a:fillRect/>
          </a:stretch>
        </p:blipFill>
        <p:spPr>
          <a:xfrm>
            <a:off x="20" y="10"/>
            <a:ext cx="4063977" cy="3428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BE5B70-48C8-63FA-E3C7-6E6FEFC00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8" r="8306" b="2"/>
          <a:stretch>
            <a:fillRect/>
          </a:stretch>
        </p:blipFill>
        <p:spPr>
          <a:xfrm>
            <a:off x="4044529" y="10"/>
            <a:ext cx="4083465" cy="3428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09E6B8-1B84-3B80-FEBB-63D4680E6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6" r="9268" b="2"/>
          <a:stretch>
            <a:fillRect/>
          </a:stretch>
        </p:blipFill>
        <p:spPr>
          <a:xfrm>
            <a:off x="8127994" y="10"/>
            <a:ext cx="4064005" cy="3428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10496B-77B6-0D28-9526-D09831F8A0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" r="18977" b="2"/>
          <a:stretch>
            <a:fillRect/>
          </a:stretch>
        </p:blipFill>
        <p:spPr>
          <a:xfrm>
            <a:off x="4052316" y="3429000"/>
            <a:ext cx="4087368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9391B8-29DD-39B4-315B-92E60C3408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r="11804" b="2"/>
          <a:stretch>
            <a:fillRect/>
          </a:stretch>
        </p:blipFill>
        <p:spPr>
          <a:xfrm>
            <a:off x="8132064" y="3429000"/>
            <a:ext cx="4059936" cy="3429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436A5F0-10F4-26BD-4FE0-188F03214F16}"/>
              </a:ext>
            </a:extLst>
          </p:cNvPr>
          <p:cNvSpPr txBox="1"/>
          <p:nvPr/>
        </p:nvSpPr>
        <p:spPr>
          <a:xfrm>
            <a:off x="278780" y="3713356"/>
            <a:ext cx="346803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Royal Canadian Legion Scholarships</a:t>
            </a:r>
          </a:p>
          <a:p>
            <a:r>
              <a:rPr lang="en-US" dirty="0"/>
              <a:t>Chailyn Stanley, Kaila Koch, Eliana Schutz, Ethan </a:t>
            </a:r>
            <a:r>
              <a:rPr lang="en-US" dirty="0" err="1"/>
              <a:t>Beninger</a:t>
            </a:r>
            <a:r>
              <a:rPr lang="en-US" dirty="0"/>
              <a:t> and Brylie James</a:t>
            </a:r>
          </a:p>
        </p:txBody>
      </p:sp>
    </p:spTree>
    <p:extLst>
      <p:ext uri="{BB962C8B-B14F-4D97-AF65-F5344CB8AC3E}">
        <p14:creationId xmlns:p14="http://schemas.microsoft.com/office/powerpoint/2010/main" val="9561740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SC_0276">
            <a:extLst>
              <a:ext uri="{FF2B5EF4-FFF2-40B4-BE49-F238E27FC236}">
                <a16:creationId xmlns:a16="http://schemas.microsoft.com/office/drawing/2014/main" id="{7B5A190D-905A-59FD-25A5-C0A531C5F6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177" b="-1"/>
          <a:stretch>
            <a:fillRect/>
          </a:stretch>
        </p:blipFill>
        <p:spPr>
          <a:xfrm>
            <a:off x="2098248" y="10"/>
            <a:ext cx="7995504" cy="685799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76A35F0-C565-5BF3-FF51-4F64355E9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4300" y="63501"/>
            <a:ext cx="7849452" cy="1225550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Royal Canadian Legion Scholarship, Branch 24 (1955)</a:t>
            </a:r>
            <a:br>
              <a:rPr lang="en-US" sz="3200" dirty="0"/>
            </a:br>
            <a:r>
              <a:rPr lang="en-US" sz="1800" dirty="0"/>
              <a:t>Ethan </a:t>
            </a:r>
            <a:r>
              <a:rPr lang="en-US" sz="1800" dirty="0" err="1"/>
              <a:t>Beninger</a:t>
            </a:r>
            <a:r>
              <a:rPr lang="en-US" sz="1800" dirty="0"/>
              <a:t>, Brylie James, Kaila Koch, Eliana Schutz, and Chailyn Stanley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695299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80">
            <a:extLst>
              <a:ext uri="{FF2B5EF4-FFF2-40B4-BE49-F238E27FC236}">
                <a16:creationId xmlns:a16="http://schemas.microsoft.com/office/drawing/2014/main" id="{BA1D3F27-1FD4-DE24-2B05-B3A074E34F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6F230A-98E8-5676-DB2E-598DBD6B9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Sevilla Clark Memorial Bursary</a:t>
            </a:r>
            <a:br>
              <a:rPr lang="en-US" sz="3200" dirty="0"/>
            </a:br>
            <a:r>
              <a:rPr lang="en-US" sz="1800" dirty="0"/>
              <a:t>Mylee Kozicky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185138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86">
            <a:extLst>
              <a:ext uri="{FF2B5EF4-FFF2-40B4-BE49-F238E27FC236}">
                <a16:creationId xmlns:a16="http://schemas.microsoft.com/office/drawing/2014/main" id="{0903C2D2-B28D-2E0F-0CA8-42F1352AE3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011A25-FA5A-B9A4-6369-59470A245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0" y="127000"/>
            <a:ext cx="11874500" cy="1563689"/>
          </a:xfrm>
        </p:spPr>
        <p:txBody>
          <a:bodyPr>
            <a:normAutofit/>
          </a:bodyPr>
          <a:lstStyle/>
          <a:p>
            <a:r>
              <a:rPr lang="en-US" sz="3200" dirty="0"/>
              <a:t>Southeast Kootenay Principals’ and Vice Principals Associate Award</a:t>
            </a:r>
            <a:br>
              <a:rPr lang="en-US" sz="3200" dirty="0"/>
            </a:br>
            <a:r>
              <a:rPr lang="en-US" sz="1800" dirty="0"/>
              <a:t>Alex Johnson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226072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90">
            <a:extLst>
              <a:ext uri="{FF2B5EF4-FFF2-40B4-BE49-F238E27FC236}">
                <a16:creationId xmlns:a16="http://schemas.microsoft.com/office/drawing/2014/main" id="{969D30CD-1918-D38F-F10E-025180538F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C1FCB7-A3C2-8BAA-173B-ACCA2BCB3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Steve Corbett Memorial Public and Private Workers of Canada, Local 15 Scholarship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B20D74-58A7-53EC-AAB6-A6ABA7355FB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Charlie Lockhart</a:t>
            </a:r>
          </a:p>
        </p:txBody>
      </p:sp>
    </p:spTree>
    <p:extLst>
      <p:ext uri="{BB962C8B-B14F-4D97-AF65-F5344CB8AC3E}">
        <p14:creationId xmlns:p14="http://schemas.microsoft.com/office/powerpoint/2010/main" val="26593195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95">
            <a:extLst>
              <a:ext uri="{FF2B5EF4-FFF2-40B4-BE49-F238E27FC236}">
                <a16:creationId xmlns:a16="http://schemas.microsoft.com/office/drawing/2014/main" id="{E89E2777-01A0-666A-4D7E-A68B7B1BEB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0B384D-D5F1-CF93-1077-9D5C7B042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William Henderson Scholarship (1988)</a:t>
            </a:r>
            <a:br>
              <a:rPr lang="en-US" sz="3200" dirty="0"/>
            </a:br>
            <a:r>
              <a:rPr lang="en-US" sz="1800" dirty="0"/>
              <a:t>Sydney </a:t>
            </a:r>
            <a:r>
              <a:rPr lang="en-US" sz="1800" dirty="0" err="1"/>
              <a:t>Westle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57067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0836548-8375-43E9-93FB-1CB9C52E6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633E54-7B93-AED2-4D0B-4CB7ACBBE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8600" y="561637"/>
            <a:ext cx="2235199" cy="33419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Mount Baker Class of 85’ Bursaries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E5DA56-A68E-F187-2A4E-13909F9301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18600" y="4079988"/>
            <a:ext cx="2235199" cy="203303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</a:t>
            </a:r>
            <a:r>
              <a:rPr lang="en-US" sz="1800" dirty="0"/>
              <a:t>ory Rachwalski, and Jake Thompson</a:t>
            </a: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DSC_0304">
            <a:extLst>
              <a:ext uri="{FF2B5EF4-FFF2-40B4-BE49-F238E27FC236}">
                <a16:creationId xmlns:a16="http://schemas.microsoft.com/office/drawing/2014/main" id="{620D0DD3-C39E-B322-D2BA-5787C62169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35" t="17080" r="16688" b="-1"/>
          <a:stretch>
            <a:fillRect/>
          </a:stretch>
        </p:blipFill>
        <p:spPr>
          <a:xfrm>
            <a:off x="0" y="75386"/>
            <a:ext cx="4010364" cy="3236856"/>
          </a:xfrm>
          <a:prstGeom prst="rect">
            <a:avLst/>
          </a:prstGeom>
        </p:spPr>
      </p:pic>
      <p:pic>
        <p:nvPicPr>
          <p:cNvPr id="11" name="Picture 10" descr="DSC_0306">
            <a:extLst>
              <a:ext uri="{FF2B5EF4-FFF2-40B4-BE49-F238E27FC236}">
                <a16:creationId xmlns:a16="http://schemas.microsoft.com/office/drawing/2014/main" id="{B5F48EA3-ED5D-44ED-A328-E64DB83A8A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50" r="11782"/>
          <a:stretch>
            <a:fillRect/>
          </a:stretch>
        </p:blipFill>
        <p:spPr>
          <a:xfrm>
            <a:off x="3962401" y="958850"/>
            <a:ext cx="5010148" cy="4311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634079-DFE9-A0A0-3DFD-CCFD723DC1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" t="9042" r="23340"/>
          <a:stretch>
            <a:fillRect/>
          </a:stretch>
        </p:blipFill>
        <p:spPr>
          <a:xfrm>
            <a:off x="0" y="3443135"/>
            <a:ext cx="3962399" cy="345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1496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12">
            <a:extLst>
              <a:ext uri="{FF2B5EF4-FFF2-40B4-BE49-F238E27FC236}">
                <a16:creationId xmlns:a16="http://schemas.microsoft.com/office/drawing/2014/main" id="{C93AFBF7-08F2-97C6-4279-35FB9BB55B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33E2A3-A942-A680-74A6-D990C01F5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Dianne Wray Memorial Scholarship</a:t>
            </a:r>
            <a:br>
              <a:rPr lang="en-US" sz="3200" dirty="0"/>
            </a:br>
            <a:r>
              <a:rPr lang="en-US" sz="1800" dirty="0"/>
              <a:t>Anna Adrian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12887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024 (1)">
            <a:extLst>
              <a:ext uri="{FF2B5EF4-FFF2-40B4-BE49-F238E27FC236}">
                <a16:creationId xmlns:a16="http://schemas.microsoft.com/office/drawing/2014/main" id="{36CCD566-8218-41A0-049F-97A4B023FB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7FE4897-C10D-CA85-40CE-2556FBFD9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Fraser Valley Vending</a:t>
            </a:r>
            <a:br>
              <a:rPr lang="en-US" sz="2400" dirty="0"/>
            </a:br>
            <a:r>
              <a:rPr lang="en-US" sz="2400" dirty="0"/>
              <a:t>	</a:t>
            </a:r>
            <a:r>
              <a:rPr lang="en-US" sz="1800" dirty="0"/>
              <a:t>Simran Parmar</a:t>
            </a:r>
          </a:p>
        </p:txBody>
      </p:sp>
    </p:spTree>
    <p:extLst>
      <p:ext uri="{BB962C8B-B14F-4D97-AF65-F5344CB8AC3E}">
        <p14:creationId xmlns:p14="http://schemas.microsoft.com/office/powerpoint/2010/main" val="10067833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16">
            <a:extLst>
              <a:ext uri="{FF2B5EF4-FFF2-40B4-BE49-F238E27FC236}">
                <a16:creationId xmlns:a16="http://schemas.microsoft.com/office/drawing/2014/main" id="{7CD43B1A-9E66-5FCF-8850-7F7EC0DBED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2AC8B8-A61D-345A-86DF-F39E1B823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Joyce Metcalfe Memorial Scholarship</a:t>
            </a:r>
            <a:br>
              <a:rPr lang="en-US" sz="3200" dirty="0"/>
            </a:br>
            <a:r>
              <a:rPr lang="en-US" sz="1800" dirty="0"/>
              <a:t>Ethan Sawatsky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542485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21">
            <a:extLst>
              <a:ext uri="{FF2B5EF4-FFF2-40B4-BE49-F238E27FC236}">
                <a16:creationId xmlns:a16="http://schemas.microsoft.com/office/drawing/2014/main" id="{04EEB4E5-CE72-911E-437B-F12B162058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90B708-265E-447D-5333-A9CE3E712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Abreast in the Rockies Scholarship</a:t>
            </a:r>
            <a:br>
              <a:rPr lang="en-US" sz="3200" dirty="0"/>
            </a:br>
            <a:r>
              <a:rPr lang="en-US" sz="1800" dirty="0"/>
              <a:t>Eleanor Buck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570895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25">
            <a:extLst>
              <a:ext uri="{FF2B5EF4-FFF2-40B4-BE49-F238E27FC236}">
                <a16:creationId xmlns:a16="http://schemas.microsoft.com/office/drawing/2014/main" id="{D6F1B869-97F9-34B0-2A9E-5F423E7ED3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7C967B-20C0-0651-7D02-DFFC43F91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Bob Newcombe Memorial Scholarship</a:t>
            </a:r>
            <a:br>
              <a:rPr lang="en-US" sz="3200" dirty="0"/>
            </a:br>
            <a:r>
              <a:rPr lang="en-US" sz="1800" dirty="0"/>
              <a:t>Kate McInnes</a:t>
            </a:r>
          </a:p>
        </p:txBody>
      </p:sp>
    </p:spTree>
    <p:extLst>
      <p:ext uri="{BB962C8B-B14F-4D97-AF65-F5344CB8AC3E}">
        <p14:creationId xmlns:p14="http://schemas.microsoft.com/office/powerpoint/2010/main" val="4635508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9A4857-E2DC-4FCD-3094-5D6C5EF6E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Larisa Zak Memorial Drafting Award</a:t>
            </a:r>
            <a:b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Caden Murdoch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1464FC-E0A9-79C6-A8BD-6BA527427A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" b="-2"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FCF2D2-3742-29E5-DE65-6B39BF2402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" b="-2"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762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41">
            <a:extLst>
              <a:ext uri="{FF2B5EF4-FFF2-40B4-BE49-F238E27FC236}">
                <a16:creationId xmlns:a16="http://schemas.microsoft.com/office/drawing/2014/main" id="{AFF08768-D84B-DE7E-5ED5-30112A6151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28" r="1" b="1"/>
          <a:stretch>
            <a:fillRect/>
          </a:stretch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6" name="Picture 5" descr="DSC_0344">
            <a:extLst>
              <a:ext uri="{FF2B5EF4-FFF2-40B4-BE49-F238E27FC236}">
                <a16:creationId xmlns:a16="http://schemas.microsoft.com/office/drawing/2014/main" id="{892CF2CE-E692-DE7A-CE5D-BA59B542C3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57" r="3111"/>
          <a:stretch>
            <a:fillRect/>
          </a:stretch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Picture 3" descr="DSC_0337">
            <a:extLst>
              <a:ext uri="{FF2B5EF4-FFF2-40B4-BE49-F238E27FC236}">
                <a16:creationId xmlns:a16="http://schemas.microsoft.com/office/drawing/2014/main" id="{3BDAF1D7-9128-7EC7-5437-BF36A18275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" b="16777"/>
          <a:stretch>
            <a:fillRect/>
          </a:stretch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646FDE0-69D2-A020-8226-67954BDB2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" y="50801"/>
            <a:ext cx="8013700" cy="882649"/>
          </a:xfrm>
        </p:spPr>
        <p:txBody>
          <a:bodyPr>
            <a:normAutofit fontScale="90000"/>
          </a:bodyPr>
          <a:lstStyle/>
          <a:p>
            <a:r>
              <a:rPr lang="en-US" dirty="0"/>
              <a:t>Western Inspirational Award</a:t>
            </a:r>
            <a:br>
              <a:rPr lang="en-US" dirty="0"/>
            </a:br>
            <a:r>
              <a:rPr lang="en-US" sz="1800" dirty="0"/>
              <a:t>Naye Kim and Jaxson Turner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4472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49">
            <a:extLst>
              <a:ext uri="{FF2B5EF4-FFF2-40B4-BE49-F238E27FC236}">
                <a16:creationId xmlns:a16="http://schemas.microsoft.com/office/drawing/2014/main" id="{6605DFB9-E5D3-7FB9-4036-02411B222D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64A581-3B0F-D0DF-2E6A-DA54D8B54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Apex Accounting Scholarship</a:t>
            </a:r>
            <a:br>
              <a:rPr lang="en-US" sz="3200" dirty="0"/>
            </a:br>
            <a:r>
              <a:rPr lang="en-US" sz="1800" dirty="0"/>
              <a:t>Sarah Johnson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146992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53">
            <a:extLst>
              <a:ext uri="{FF2B5EF4-FFF2-40B4-BE49-F238E27FC236}">
                <a16:creationId xmlns:a16="http://schemas.microsoft.com/office/drawing/2014/main" id="{6A4B6201-B1BB-90EA-F1CC-FFCB3F8344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4B9965-208F-9E9F-42DC-C211714C9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Colin Stevely Memorial Award</a:t>
            </a:r>
            <a:br>
              <a:rPr lang="en-US" sz="3200" dirty="0"/>
            </a:br>
            <a:r>
              <a:rPr lang="en-US" sz="1800" dirty="0"/>
              <a:t>Abigail </a:t>
            </a:r>
            <a:r>
              <a:rPr lang="en-US" sz="1800" dirty="0" err="1"/>
              <a:t>Chippett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590100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58">
            <a:extLst>
              <a:ext uri="{FF2B5EF4-FFF2-40B4-BE49-F238E27FC236}">
                <a16:creationId xmlns:a16="http://schemas.microsoft.com/office/drawing/2014/main" id="{2CA98FDF-1AD2-8A8E-7EA6-6E5BF093DD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1F5A13-85EA-98A3-3F25-768391EEE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Cranbrook and District Ambulance Association Award</a:t>
            </a:r>
            <a:br>
              <a:rPr lang="en-US" sz="3200" dirty="0"/>
            </a:br>
            <a:r>
              <a:rPr lang="en-US" sz="1800" dirty="0"/>
              <a:t>Jonas </a:t>
            </a:r>
            <a:r>
              <a:rPr lang="en-US" sz="1800" dirty="0" err="1"/>
              <a:t>Meulenbeld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948143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E8FED7-EB22-0686-996E-9110ECA03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" r="5887" b="-2"/>
          <a:stretch>
            <a:fillRect/>
          </a:stretch>
        </p:blipFill>
        <p:spPr>
          <a:xfrm>
            <a:off x="1811214" y="318565"/>
            <a:ext cx="8463795" cy="62208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BA3FB3-C981-D227-A415-12FD84CCA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76" y="-251619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Cranbrook and District Arts Council Fine Arts Award</a:t>
            </a:r>
            <a:b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Olivia Boehmer</a:t>
            </a:r>
          </a:p>
        </p:txBody>
      </p:sp>
    </p:spTree>
    <p:extLst>
      <p:ext uri="{BB962C8B-B14F-4D97-AF65-F5344CB8AC3E}">
        <p14:creationId xmlns:p14="http://schemas.microsoft.com/office/powerpoint/2010/main" val="289713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66">
            <a:extLst>
              <a:ext uri="{FF2B5EF4-FFF2-40B4-BE49-F238E27FC236}">
                <a16:creationId xmlns:a16="http://schemas.microsoft.com/office/drawing/2014/main" id="{A8E5B31D-8661-03B7-F1D6-A379AC247B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8EC8AD-378C-8D1C-08C6-9BB46FA31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" y="1"/>
            <a:ext cx="11258550" cy="755649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Cranbrook Lions Bill Inman Memorial Award</a:t>
            </a:r>
            <a:br>
              <a:rPr lang="en-US" dirty="0"/>
            </a:br>
            <a:r>
              <a:rPr lang="en-US" sz="1800" dirty="0"/>
              <a:t>Micah Stevenson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428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034 (1)">
            <a:extLst>
              <a:ext uri="{FF2B5EF4-FFF2-40B4-BE49-F238E27FC236}">
                <a16:creationId xmlns:a16="http://schemas.microsoft.com/office/drawing/2014/main" id="{229F0C80-4D30-8139-482A-68E4C6DFED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BDCD21A-1096-8FF9-8C91-7570E7937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Canadian Parents for French Award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B60C22A-5C22-9F47-C925-5A2D47D8B59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Rhys Denyes</a:t>
            </a:r>
          </a:p>
        </p:txBody>
      </p:sp>
    </p:spTree>
    <p:extLst>
      <p:ext uri="{BB962C8B-B14F-4D97-AF65-F5344CB8AC3E}">
        <p14:creationId xmlns:p14="http://schemas.microsoft.com/office/powerpoint/2010/main" val="34565160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AC43B5F-CE3F-4DB7-8215-9ACF03FB5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938B951-7EFC-40A2-B198-E73D39DFB3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2E4506E-6A0E-49A0-BC31-8CADBFF3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EED4D51-65BF-4AEE-B596-7CB61A70B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9C5E169-965A-8A87-2FD5-61038D320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66639"/>
            <a:ext cx="11090274" cy="675441"/>
          </a:xfrm>
        </p:spPr>
        <p:txBody>
          <a:bodyPr vert="horz" wrap="square" lIns="91440" tIns="45720" rIns="91440" bIns="45720" rtlCol="0" anchor="t">
            <a:normAutofit/>
          </a:bodyPr>
          <a:lstStyle/>
          <a:p>
            <a:r>
              <a:rPr lang="en-US" sz="2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Cranbrook Ministerial Scholarships</a:t>
            </a:r>
            <a:br>
              <a:rPr lang="en-US" sz="2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Moyin Olabode and Catherine Niemand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1162C2-F7DC-A15F-D29C-C4372440F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7" t="8808" r="15465" b="8807"/>
          <a:stretch>
            <a:fillRect/>
          </a:stretch>
        </p:blipFill>
        <p:spPr>
          <a:xfrm>
            <a:off x="550863" y="1042081"/>
            <a:ext cx="7130737" cy="52643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01B89C-1D00-5D7A-A541-5D747B8E89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1" r="7265" b="11301"/>
          <a:stretch>
            <a:fillRect/>
          </a:stretch>
        </p:blipFill>
        <p:spPr>
          <a:xfrm>
            <a:off x="7626528" y="360171"/>
            <a:ext cx="4324711" cy="3219371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010FD6-B980-16C4-D41A-411311F8F9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6" t="11216" r="6246"/>
          <a:stretch>
            <a:fillRect/>
          </a:stretch>
        </p:blipFill>
        <p:spPr>
          <a:xfrm>
            <a:off x="7681600" y="3545679"/>
            <a:ext cx="4269640" cy="3135268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476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4D2022-6A32-0F6F-C7FC-0DE08757E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33" y="0"/>
            <a:ext cx="1024466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B3A9DE-2791-2414-020D-78FBE1643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-755650"/>
            <a:ext cx="11182350" cy="3168649"/>
          </a:xfrm>
        </p:spPr>
        <p:txBody>
          <a:bodyPr>
            <a:normAutofit/>
          </a:bodyPr>
          <a:lstStyle/>
          <a:p>
            <a:r>
              <a:rPr lang="en-US" sz="3200" dirty="0"/>
              <a:t>Cranbrook Sunrise Rotary Vocational Bursary</a:t>
            </a:r>
            <a:br>
              <a:rPr lang="en-US" sz="3200" dirty="0"/>
            </a:br>
            <a:r>
              <a:rPr lang="en-US" sz="1800" dirty="0"/>
              <a:t>Navy Gross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776835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6994F6-289C-0C11-72D7-0FDC30D84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934950-4D8A-5E55-E539-83DC3B53D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-241299"/>
            <a:ext cx="11074400" cy="1931988"/>
          </a:xfrm>
        </p:spPr>
        <p:txBody>
          <a:bodyPr/>
          <a:lstStyle/>
          <a:p>
            <a:r>
              <a:rPr lang="en-US" sz="3200" dirty="0"/>
              <a:t>Denham Ford Unsung Hero Award</a:t>
            </a:r>
            <a:br>
              <a:rPr lang="en-US" dirty="0"/>
            </a:br>
            <a:r>
              <a:rPr lang="en-US" sz="1800" dirty="0"/>
              <a:t>Kate Bowers</a:t>
            </a:r>
          </a:p>
        </p:txBody>
      </p:sp>
    </p:spTree>
    <p:extLst>
      <p:ext uri="{BB962C8B-B14F-4D97-AF65-F5344CB8AC3E}">
        <p14:creationId xmlns:p14="http://schemas.microsoft.com/office/powerpoint/2010/main" val="1776663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93">
            <a:extLst>
              <a:ext uri="{FF2B5EF4-FFF2-40B4-BE49-F238E27FC236}">
                <a16:creationId xmlns:a16="http://schemas.microsoft.com/office/drawing/2014/main" id="{D8145E2E-6756-F306-8FC8-438B3EDB20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896F88-57E8-9343-C9BC-E4EB54834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" y="127001"/>
            <a:ext cx="11195050" cy="1563688"/>
          </a:xfrm>
        </p:spPr>
        <p:txBody>
          <a:bodyPr/>
          <a:lstStyle/>
          <a:p>
            <a:r>
              <a:rPr lang="en-US" sz="3200" dirty="0"/>
              <a:t>Ermin Alexander Award</a:t>
            </a:r>
            <a:br>
              <a:rPr lang="en-US" dirty="0"/>
            </a:br>
            <a:r>
              <a:rPr lang="en-US" sz="1800" dirty="0"/>
              <a:t>Dominyc- James Mackenzie- Rae</a:t>
            </a:r>
          </a:p>
        </p:txBody>
      </p:sp>
    </p:spTree>
    <p:extLst>
      <p:ext uri="{BB962C8B-B14F-4D97-AF65-F5344CB8AC3E}">
        <p14:creationId xmlns:p14="http://schemas.microsoft.com/office/powerpoint/2010/main" val="37712900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96">
            <a:extLst>
              <a:ext uri="{FF2B5EF4-FFF2-40B4-BE49-F238E27FC236}">
                <a16:creationId xmlns:a16="http://schemas.microsoft.com/office/drawing/2014/main" id="{97378AB5-9A13-634F-CA02-BB122DFDF1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44AA81-ABFE-296B-47D9-2E6E663D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" y="1"/>
            <a:ext cx="11233150" cy="1690688"/>
          </a:xfrm>
        </p:spPr>
        <p:txBody>
          <a:bodyPr/>
          <a:lstStyle/>
          <a:p>
            <a:r>
              <a:rPr lang="en-US" sz="3200" dirty="0"/>
              <a:t>F.W. Green Clinic Scholarship</a:t>
            </a:r>
            <a:br>
              <a:rPr lang="en-US" dirty="0"/>
            </a:br>
            <a:r>
              <a:rPr lang="en-US" sz="1800" dirty="0"/>
              <a:t>Ireland Palmer</a:t>
            </a:r>
          </a:p>
        </p:txBody>
      </p:sp>
    </p:spTree>
    <p:extLst>
      <p:ext uri="{BB962C8B-B14F-4D97-AF65-F5344CB8AC3E}">
        <p14:creationId xmlns:p14="http://schemas.microsoft.com/office/powerpoint/2010/main" val="9636788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00">
            <a:extLst>
              <a:ext uri="{FF2B5EF4-FFF2-40B4-BE49-F238E27FC236}">
                <a16:creationId xmlns:a16="http://schemas.microsoft.com/office/drawing/2014/main" id="{48AABAAC-52A0-7948-F2CE-5DE711FB6F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EE879A-3AA9-8001-8424-FD103E4C9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" y="-292099"/>
            <a:ext cx="11220450" cy="1982788"/>
          </a:xfrm>
        </p:spPr>
        <p:txBody>
          <a:bodyPr/>
          <a:lstStyle/>
          <a:p>
            <a:r>
              <a:rPr lang="en-US" sz="3200" dirty="0"/>
              <a:t>Frank and Teresa </a:t>
            </a:r>
            <a:r>
              <a:rPr lang="en-US" sz="3200" dirty="0" err="1"/>
              <a:t>Torozzo</a:t>
            </a:r>
            <a:r>
              <a:rPr lang="en-US" sz="3200" dirty="0"/>
              <a:t> Memorial Award</a:t>
            </a:r>
            <a:br>
              <a:rPr lang="en-US" dirty="0"/>
            </a:br>
            <a:r>
              <a:rPr lang="en-US" sz="1800" dirty="0"/>
              <a:t>Jake Thompson</a:t>
            </a:r>
          </a:p>
        </p:txBody>
      </p:sp>
    </p:spTree>
    <p:extLst>
      <p:ext uri="{BB962C8B-B14F-4D97-AF65-F5344CB8AC3E}">
        <p14:creationId xmlns:p14="http://schemas.microsoft.com/office/powerpoint/2010/main" val="37242666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07">
            <a:extLst>
              <a:ext uri="{FF2B5EF4-FFF2-40B4-BE49-F238E27FC236}">
                <a16:creationId xmlns:a16="http://schemas.microsoft.com/office/drawing/2014/main" id="{1247A7E4-0738-1854-9D83-2B46029F2E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5E84B3-C951-3E6D-650D-933BA67C1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Gyro Open Scholarship</a:t>
            </a:r>
            <a:br>
              <a:rPr lang="en-US" dirty="0"/>
            </a:br>
            <a:r>
              <a:rPr lang="en-US" sz="1800" dirty="0"/>
              <a:t>Lacey </a:t>
            </a:r>
            <a:r>
              <a:rPr lang="en-US" sz="1800" dirty="0" err="1"/>
              <a:t>Faiers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42723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BCE42D-D8CC-E2AF-8E97-E0AB91C81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975" y="371148"/>
            <a:ext cx="9127915" cy="61157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823F4A-D776-DEB2-C932-7155E266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anchor="ctr">
            <a:normAutofit/>
          </a:bodyPr>
          <a:lstStyle/>
          <a:p>
            <a:r>
              <a:rPr lang="en-US" sz="3200" dirty="0"/>
              <a:t>Mark Mahovlic Memorial Scholarship</a:t>
            </a:r>
            <a:br>
              <a:rPr lang="en-US" sz="5200" dirty="0"/>
            </a:br>
            <a:r>
              <a:rPr lang="en-US" sz="2000" dirty="0"/>
              <a:t>Ryan Campbell</a:t>
            </a:r>
          </a:p>
        </p:txBody>
      </p:sp>
    </p:spTree>
    <p:extLst>
      <p:ext uri="{BB962C8B-B14F-4D97-AF65-F5344CB8AC3E}">
        <p14:creationId xmlns:p14="http://schemas.microsoft.com/office/powerpoint/2010/main" val="31055613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17">
            <a:extLst>
              <a:ext uri="{FF2B5EF4-FFF2-40B4-BE49-F238E27FC236}">
                <a16:creationId xmlns:a16="http://schemas.microsoft.com/office/drawing/2014/main" id="{E3C793CD-318C-2B20-FD45-2020857D38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20A586-22BA-CD2C-3B8B-EF64313B9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69851"/>
            <a:ext cx="11163300" cy="1620838"/>
          </a:xfrm>
        </p:spPr>
        <p:txBody>
          <a:bodyPr/>
          <a:lstStyle/>
          <a:p>
            <a:r>
              <a:rPr lang="en-US" sz="3200" dirty="0"/>
              <a:t>Signal Collision Cranbrook Award</a:t>
            </a:r>
            <a:br>
              <a:rPr lang="en-US" dirty="0"/>
            </a:br>
            <a:r>
              <a:rPr lang="en-US" sz="1800" dirty="0"/>
              <a:t>Colton Fountain</a:t>
            </a:r>
          </a:p>
        </p:txBody>
      </p:sp>
    </p:spTree>
    <p:extLst>
      <p:ext uri="{BB962C8B-B14F-4D97-AF65-F5344CB8AC3E}">
        <p14:creationId xmlns:p14="http://schemas.microsoft.com/office/powerpoint/2010/main" val="11602852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23">
            <a:extLst>
              <a:ext uri="{FF2B5EF4-FFF2-40B4-BE49-F238E27FC236}">
                <a16:creationId xmlns:a16="http://schemas.microsoft.com/office/drawing/2014/main" id="{496B8529-119F-CC90-E904-8D1483DF68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F288E4-A5DC-1427-BB1A-867935314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" y="44451"/>
            <a:ext cx="11233150" cy="1646238"/>
          </a:xfrm>
        </p:spPr>
        <p:txBody>
          <a:bodyPr/>
          <a:lstStyle/>
          <a:p>
            <a:r>
              <a:rPr lang="en-US" sz="3200" dirty="0"/>
              <a:t>Terus Construction Award</a:t>
            </a:r>
            <a:br>
              <a:rPr lang="en-US" dirty="0"/>
            </a:br>
            <a:r>
              <a:rPr lang="en-US" sz="1800" dirty="0"/>
              <a:t>Marcus De Zwart</a:t>
            </a:r>
          </a:p>
        </p:txBody>
      </p:sp>
    </p:spTree>
    <p:extLst>
      <p:ext uri="{BB962C8B-B14F-4D97-AF65-F5344CB8AC3E}">
        <p14:creationId xmlns:p14="http://schemas.microsoft.com/office/powerpoint/2010/main" val="665177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E60779-D50D-3845-8463-0A5359B11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438" y="457200"/>
            <a:ext cx="3932237" cy="1600200"/>
          </a:xfrm>
        </p:spPr>
        <p:txBody>
          <a:bodyPr/>
          <a:lstStyle/>
          <a:p>
            <a:r>
              <a:rPr lang="en-US" dirty="0"/>
              <a:t>Laurie Middle School Scholarship (1982)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99B7017-4BFB-9111-C060-E1EDE507AC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18438" y="2101850"/>
            <a:ext cx="3932237" cy="3811588"/>
          </a:xfrm>
        </p:spPr>
        <p:txBody>
          <a:bodyPr>
            <a:normAutofit/>
          </a:bodyPr>
          <a:lstStyle/>
          <a:p>
            <a:r>
              <a:rPr lang="en-US" sz="1800" dirty="0"/>
              <a:t>Ellora Palmer</a:t>
            </a:r>
          </a:p>
        </p:txBody>
      </p:sp>
      <p:pic>
        <p:nvPicPr>
          <p:cNvPr id="8" name="Picture Placeholder 7" descr="DSC_0038">
            <a:extLst>
              <a:ext uri="{FF2B5EF4-FFF2-40B4-BE49-F238E27FC236}">
                <a16:creationId xmlns:a16="http://schemas.microsoft.com/office/drawing/2014/main" id="{1C1DD9ED-94CB-C09D-7FD7-0EED3FE60A04}"/>
              </a:ext>
            </a:extLst>
          </p:cNvPr>
          <p:cNvPicPr>
            <a:picLocks noGrp="1" noChangeAspect="1"/>
          </p:cNvPicPr>
          <p:nvPr isPhoto="1">
            <p:ph type="pic" idx="1"/>
          </p:nvPr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85" t="8849" r="15548"/>
          <a:stretch>
            <a:fillRect/>
          </a:stretch>
        </p:blipFill>
        <p:spPr>
          <a:xfrm>
            <a:off x="700088" y="1257300"/>
            <a:ext cx="6024562" cy="477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4153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26">
            <a:extLst>
              <a:ext uri="{FF2B5EF4-FFF2-40B4-BE49-F238E27FC236}">
                <a16:creationId xmlns:a16="http://schemas.microsoft.com/office/drawing/2014/main" id="{782F4A40-F234-D7DC-A526-E065C11D35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0977D1-D13F-D10E-6A63-5B2C8308D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457200"/>
            <a:ext cx="3935413" cy="2133600"/>
          </a:xfrm>
        </p:spPr>
        <p:txBody>
          <a:bodyPr>
            <a:noAutofit/>
          </a:bodyPr>
          <a:lstStyle/>
          <a:p>
            <a:r>
              <a:rPr lang="en-US" dirty="0"/>
              <a:t>Walker Willis Memorial Award on Behalf of Jubilee Chapter 64 Order of the Eastern Star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843A7A7-11DE-1094-1428-2C31A6FE1B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2590800"/>
            <a:ext cx="3935413" cy="3278188"/>
          </a:xfrm>
        </p:spPr>
        <p:txBody>
          <a:bodyPr>
            <a:normAutofit/>
          </a:bodyPr>
          <a:lstStyle/>
          <a:p>
            <a:r>
              <a:rPr lang="en-US" sz="1800" dirty="0"/>
              <a:t>Brylie James</a:t>
            </a:r>
          </a:p>
        </p:txBody>
      </p:sp>
    </p:spTree>
    <p:extLst>
      <p:ext uri="{BB962C8B-B14F-4D97-AF65-F5344CB8AC3E}">
        <p14:creationId xmlns:p14="http://schemas.microsoft.com/office/powerpoint/2010/main" val="13116187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32">
            <a:extLst>
              <a:ext uri="{FF2B5EF4-FFF2-40B4-BE49-F238E27FC236}">
                <a16:creationId xmlns:a16="http://schemas.microsoft.com/office/drawing/2014/main" id="{3D7F2007-51A3-62CD-80AD-F635028CCD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80" r="23341" b="1"/>
          <a:stretch>
            <a:fillRect/>
          </a:stretch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4" name="Picture 3" descr="DSC_0437">
            <a:extLst>
              <a:ext uri="{FF2B5EF4-FFF2-40B4-BE49-F238E27FC236}">
                <a16:creationId xmlns:a16="http://schemas.microsoft.com/office/drawing/2014/main" id="{E00D570D-AA42-F823-5326-38ED4FA30F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24" r="21026" b="1"/>
          <a:stretch>
            <a:fillRect/>
          </a:stretch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522129F-CFCD-E036-52DF-005D37BD3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00" y="-927099"/>
            <a:ext cx="11214100" cy="2617788"/>
          </a:xfrm>
        </p:spPr>
        <p:txBody>
          <a:bodyPr>
            <a:normAutofit/>
          </a:bodyPr>
          <a:lstStyle/>
          <a:p>
            <a:r>
              <a:rPr lang="en-US" sz="3200" dirty="0"/>
              <a:t>Yoo Deserve this Bursary/Scholarship of Technology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5B4FD5-09A7-B307-DFD1-6D6BD13E06D6}"/>
              </a:ext>
            </a:extLst>
          </p:cNvPr>
          <p:cNvSpPr txBox="1"/>
          <p:nvPr/>
        </p:nvSpPr>
        <p:spPr>
          <a:xfrm>
            <a:off x="965200" y="831850"/>
            <a:ext cx="46545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Daxton Hauprich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AA1C8-BA23-21D6-EDD2-D4FA8451F2E5}"/>
              </a:ext>
            </a:extLst>
          </p:cNvPr>
          <p:cNvSpPr txBox="1"/>
          <p:nvPr/>
        </p:nvSpPr>
        <p:spPr>
          <a:xfrm>
            <a:off x="6699250" y="831850"/>
            <a:ext cx="46545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Liam VanStaden</a:t>
            </a:r>
          </a:p>
        </p:txBody>
      </p:sp>
    </p:spTree>
    <p:extLst>
      <p:ext uri="{BB962C8B-B14F-4D97-AF65-F5344CB8AC3E}">
        <p14:creationId xmlns:p14="http://schemas.microsoft.com/office/powerpoint/2010/main" val="31637831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42">
            <a:extLst>
              <a:ext uri="{FF2B5EF4-FFF2-40B4-BE49-F238E27FC236}">
                <a16:creationId xmlns:a16="http://schemas.microsoft.com/office/drawing/2014/main" id="{D92F6915-4D6B-FE59-A26A-A2A8B13C5C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868EA0-6A9C-7B0B-D8A6-3D6447E46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Erin Beaulac Memorial Bursary</a:t>
            </a:r>
            <a:br>
              <a:rPr lang="en-US" dirty="0"/>
            </a:br>
            <a:r>
              <a:rPr lang="en-US" sz="1800" dirty="0"/>
              <a:t>Ashlyn McKay</a:t>
            </a:r>
          </a:p>
        </p:txBody>
      </p:sp>
    </p:spTree>
    <p:extLst>
      <p:ext uri="{BB962C8B-B14F-4D97-AF65-F5344CB8AC3E}">
        <p14:creationId xmlns:p14="http://schemas.microsoft.com/office/powerpoint/2010/main" val="9976404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47">
            <a:extLst>
              <a:ext uri="{FF2B5EF4-FFF2-40B4-BE49-F238E27FC236}">
                <a16:creationId xmlns:a16="http://schemas.microsoft.com/office/drawing/2014/main" id="{C32FC1C2-8D52-2A58-625E-863FCFB650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474" r="27821" b="2"/>
          <a:stretch>
            <a:fillRect/>
          </a:stretch>
        </p:blipFill>
        <p:spPr>
          <a:xfrm>
            <a:off x="321734" y="557189"/>
            <a:ext cx="4276956" cy="5743616"/>
          </a:xfrm>
          <a:prstGeom prst="rect">
            <a:avLst/>
          </a:prstGeom>
        </p:spPr>
      </p:pic>
      <p:pic>
        <p:nvPicPr>
          <p:cNvPr id="4" name="Picture 3" descr="DSC_0451">
            <a:extLst>
              <a:ext uri="{FF2B5EF4-FFF2-40B4-BE49-F238E27FC236}">
                <a16:creationId xmlns:a16="http://schemas.microsoft.com/office/drawing/2014/main" id="{2F4049AF-514A-4E20-CA27-B05737EB76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6" r="12508" b="2"/>
          <a:stretch>
            <a:fillRect/>
          </a:stretch>
        </p:blipFill>
        <p:spPr>
          <a:xfrm>
            <a:off x="4772525" y="557189"/>
            <a:ext cx="7097742" cy="574361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43DCD18-3AF5-55D8-E4B8-8072DFCA1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Key City Oldtimers Hockey League (KCOHL) Scholarships</a:t>
            </a:r>
            <a:br>
              <a:rPr lang="en-US" sz="3200" dirty="0"/>
            </a:br>
            <a:r>
              <a:rPr lang="en-US" sz="1800" dirty="0"/>
              <a:t>Saesha Ross and Skye Jensen</a:t>
            </a:r>
          </a:p>
        </p:txBody>
      </p:sp>
    </p:spTree>
    <p:extLst>
      <p:ext uri="{BB962C8B-B14F-4D97-AF65-F5344CB8AC3E}">
        <p14:creationId xmlns:p14="http://schemas.microsoft.com/office/powerpoint/2010/main" val="7373234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53">
            <a:extLst>
              <a:ext uri="{FF2B5EF4-FFF2-40B4-BE49-F238E27FC236}">
                <a16:creationId xmlns:a16="http://schemas.microsoft.com/office/drawing/2014/main" id="{A08FEFD4-D822-837A-1E15-882238748D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EF8D8F-6116-A117-E860-62EA9307D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Andy Dudka Memorial Bursary</a:t>
            </a:r>
            <a:br>
              <a:rPr lang="en-US" dirty="0"/>
            </a:br>
            <a:r>
              <a:rPr lang="en-US" sz="1800" dirty="0"/>
              <a:t>Paige </a:t>
            </a:r>
            <a:r>
              <a:rPr lang="en-US" sz="1800" dirty="0" err="1"/>
              <a:t>Reiben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407125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FDE6F1-5EEE-CF24-A6A1-7D3E22C3DB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507" r="14758" b="-1"/>
          <a:stretch>
            <a:fillRect/>
          </a:stretch>
        </p:blipFill>
        <p:spPr>
          <a:xfrm>
            <a:off x="259044" y="158760"/>
            <a:ext cx="7111013" cy="6616944"/>
          </a:xfrm>
          <a:prstGeom prst="rect">
            <a:avLst/>
          </a:prstGeom>
        </p:spPr>
      </p:pic>
      <p:pic>
        <p:nvPicPr>
          <p:cNvPr id="3" name="Picture 2" descr="DSC_0459">
            <a:extLst>
              <a:ext uri="{FF2B5EF4-FFF2-40B4-BE49-F238E27FC236}">
                <a16:creationId xmlns:a16="http://schemas.microsoft.com/office/drawing/2014/main" id="{919D6E7E-5EBD-E489-2714-5F284937DB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52" t="5882" r="3798" b="-414"/>
          <a:stretch>
            <a:fillRect/>
          </a:stretch>
        </p:blipFill>
        <p:spPr>
          <a:xfrm>
            <a:off x="7534656" y="6119"/>
            <a:ext cx="4565679" cy="3415444"/>
          </a:xfrm>
          <a:prstGeom prst="rect">
            <a:avLst/>
          </a:prstGeom>
        </p:spPr>
      </p:pic>
      <p:pic>
        <p:nvPicPr>
          <p:cNvPr id="4" name="Picture 3" descr="DSC_0461">
            <a:extLst>
              <a:ext uri="{FF2B5EF4-FFF2-40B4-BE49-F238E27FC236}">
                <a16:creationId xmlns:a16="http://schemas.microsoft.com/office/drawing/2014/main" id="{4DC1AB97-CD93-2777-E34C-F9BB473F37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09" t="9874" r="9166" b="-4"/>
          <a:stretch>
            <a:fillRect/>
          </a:stretch>
        </p:blipFill>
        <p:spPr>
          <a:xfrm>
            <a:off x="7534656" y="3360432"/>
            <a:ext cx="4565679" cy="3415272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182A894C-9652-F9F9-28C8-92D7ACA40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5100"/>
            <a:ext cx="7023100" cy="2025649"/>
          </a:xfrm>
        </p:spPr>
        <p:txBody>
          <a:bodyPr>
            <a:normAutofit/>
          </a:bodyPr>
          <a:lstStyle/>
          <a:p>
            <a:r>
              <a:rPr lang="en-US" sz="3200" dirty="0"/>
              <a:t>Cranbrook District Teachers Association Scholarships </a:t>
            </a:r>
            <a:br>
              <a:rPr lang="en-US" sz="3200" dirty="0"/>
            </a:br>
            <a:r>
              <a:rPr lang="en-US" sz="1800" dirty="0"/>
              <a:t>Ava Tichauer</a:t>
            </a:r>
            <a:br>
              <a:rPr lang="en-US" sz="1800" dirty="0"/>
            </a:br>
            <a:r>
              <a:rPr lang="en-US" sz="1800" dirty="0"/>
              <a:t>Emmett Horvath</a:t>
            </a:r>
          </a:p>
        </p:txBody>
      </p:sp>
    </p:spTree>
    <p:extLst>
      <p:ext uri="{BB962C8B-B14F-4D97-AF65-F5344CB8AC3E}">
        <p14:creationId xmlns:p14="http://schemas.microsoft.com/office/powerpoint/2010/main" val="251382133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67AF02-630A-62F9-4B0E-47CED07B5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53664"/>
          </a:xfrm>
        </p:spPr>
        <p:txBody>
          <a:bodyPr>
            <a:normAutofit/>
          </a:bodyPr>
          <a:lstStyle/>
          <a:p>
            <a:r>
              <a:rPr lang="en-US" sz="4000" dirty="0"/>
              <a:t>CUPE Bursary local 2090 City of Cranbrook Employees</a:t>
            </a:r>
            <a:br>
              <a:rPr lang="en-US" sz="4000" dirty="0"/>
            </a:br>
            <a:r>
              <a:rPr lang="en-US" sz="4000" dirty="0"/>
              <a:t>Alex DeAngelis and Mylee Kozicky</a:t>
            </a:r>
          </a:p>
        </p:txBody>
      </p:sp>
      <p:pic>
        <p:nvPicPr>
          <p:cNvPr id="3" name="Picture 2" descr="DSC_0469">
            <a:extLst>
              <a:ext uri="{FF2B5EF4-FFF2-40B4-BE49-F238E27FC236}">
                <a16:creationId xmlns:a16="http://schemas.microsoft.com/office/drawing/2014/main" id="{D76C8629-F280-38E5-0E21-B908AFB98A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" r="3" b="3"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C3C6ED-CD97-C930-C077-D709C1A15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5" t="10904" r="15069" b="-2"/>
          <a:stretch>
            <a:fillRect/>
          </a:stretch>
        </p:blipFill>
        <p:spPr>
          <a:xfrm>
            <a:off x="6709409" y="2215042"/>
            <a:ext cx="5200651" cy="408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0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75">
            <a:extLst>
              <a:ext uri="{FF2B5EF4-FFF2-40B4-BE49-F238E27FC236}">
                <a16:creationId xmlns:a16="http://schemas.microsoft.com/office/drawing/2014/main" id="{14976D10-D1C6-89B6-4466-293FF4A800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EFA515-58A5-9A70-33FA-654B1F469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CUPE 2090 Graeme Young Memorial Award</a:t>
            </a:r>
            <a:br>
              <a:rPr lang="en-US" dirty="0"/>
            </a:br>
            <a:r>
              <a:rPr lang="en-US" sz="1800" dirty="0"/>
              <a:t>Addyson Price</a:t>
            </a:r>
          </a:p>
        </p:txBody>
      </p:sp>
    </p:spTree>
    <p:extLst>
      <p:ext uri="{BB962C8B-B14F-4D97-AF65-F5344CB8AC3E}">
        <p14:creationId xmlns:p14="http://schemas.microsoft.com/office/powerpoint/2010/main" val="370075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16EAED-D31B-BB87-F57D-E62B14709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Kin Club of Cranbrook Bursary/Scholarship</a:t>
            </a: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Preston Czernicki and Catherine Niemand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C7E806-74F3-CF11-30B2-B24B69D3A1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" r="-2" b="-2"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3" name="Picture 2" descr="DSC_0485">
            <a:extLst>
              <a:ext uri="{FF2B5EF4-FFF2-40B4-BE49-F238E27FC236}">
                <a16:creationId xmlns:a16="http://schemas.microsoft.com/office/drawing/2014/main" id="{84C7946B-95C8-700E-36E6-14E45DC2BF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0" b="3"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9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90">
            <a:extLst>
              <a:ext uri="{FF2B5EF4-FFF2-40B4-BE49-F238E27FC236}">
                <a16:creationId xmlns:a16="http://schemas.microsoft.com/office/drawing/2014/main" id="{F9024774-23F6-119E-8FBB-A59BFE7D3B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82584E-45F2-05E0-094B-A7832DCA8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Pidoca</a:t>
            </a:r>
            <a:r>
              <a:rPr lang="en-US" sz="3600" dirty="0"/>
              <a:t> Construction Group Memorial Scholarship</a:t>
            </a:r>
            <a:br>
              <a:rPr lang="en-US" dirty="0"/>
            </a:br>
            <a:r>
              <a:rPr lang="en-US" sz="2000" dirty="0"/>
              <a:t>Nolan Driver</a:t>
            </a:r>
          </a:p>
        </p:txBody>
      </p:sp>
    </p:spTree>
    <p:extLst>
      <p:ext uri="{BB962C8B-B14F-4D97-AF65-F5344CB8AC3E}">
        <p14:creationId xmlns:p14="http://schemas.microsoft.com/office/powerpoint/2010/main" val="2431774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863106-7580-F061-15D7-E34C22FD5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 Roberts Elementary School Pac Bursaries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A758EF-D45B-D3AC-1646-2BCCEEA440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Norah Wolfs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CA37992-E388-A269-655D-57CF8B99D4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Angelene Conner</a:t>
            </a:r>
          </a:p>
        </p:txBody>
      </p:sp>
      <p:pic>
        <p:nvPicPr>
          <p:cNvPr id="10" name="Content Placeholder 9" descr="DSC_0040">
            <a:extLst>
              <a:ext uri="{FF2B5EF4-FFF2-40B4-BE49-F238E27FC236}">
                <a16:creationId xmlns:a16="http://schemas.microsoft.com/office/drawing/2014/main" id="{DAD8A981-9776-303B-97ED-D0E51E4AF352}"/>
              </a:ext>
            </a:extLst>
          </p:cNvPr>
          <p:cNvPicPr>
            <a:picLocks noGrp="1" noChangeAspect="1"/>
          </p:cNvPicPr>
          <p:nvPr isPhoto="1">
            <p:ph sz="half" idx="2"/>
          </p:nvPr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8" y="2628107"/>
            <a:ext cx="5157787" cy="3438524"/>
          </a:xfrm>
          <a:prstGeom prst="rect">
            <a:avLst/>
          </a:prstGeom>
        </p:spPr>
      </p:pic>
      <p:pic>
        <p:nvPicPr>
          <p:cNvPr id="18" name="Content Placeholder 17" descr="DSC_0044 (1)">
            <a:extLst>
              <a:ext uri="{FF2B5EF4-FFF2-40B4-BE49-F238E27FC236}">
                <a16:creationId xmlns:a16="http://schemas.microsoft.com/office/drawing/2014/main" id="{4E292F37-9C8C-9FAD-E829-8367A6D3C1D3}"/>
              </a:ext>
            </a:extLst>
          </p:cNvPr>
          <p:cNvPicPr>
            <a:picLocks noGrp="1" noChangeAspect="1"/>
          </p:cNvPicPr>
          <p:nvPr isPhoto="1">
            <p:ph sz="quarter" idx="4"/>
          </p:nvPr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2619640"/>
            <a:ext cx="5183188" cy="345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9222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93">
            <a:extLst>
              <a:ext uri="{FF2B5EF4-FFF2-40B4-BE49-F238E27FC236}">
                <a16:creationId xmlns:a16="http://schemas.microsoft.com/office/drawing/2014/main" id="{290DD556-EF1A-17B1-0E61-4DD5FF13E1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5FE3B7-67AC-3947-0D4B-ACB76676C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00" y="-146049"/>
            <a:ext cx="11264900" cy="1836738"/>
          </a:xfrm>
        </p:spPr>
        <p:txBody>
          <a:bodyPr>
            <a:normAutofit/>
          </a:bodyPr>
          <a:lstStyle/>
          <a:p>
            <a:r>
              <a:rPr lang="en-US" sz="3600" dirty="0" err="1"/>
              <a:t>Skookumchuck</a:t>
            </a:r>
            <a:r>
              <a:rPr lang="en-US" sz="3600" dirty="0"/>
              <a:t> Pulp Incorporated Excellence Award</a:t>
            </a:r>
            <a:br>
              <a:rPr lang="en-US" dirty="0"/>
            </a:br>
            <a:r>
              <a:rPr lang="en-US" sz="2000" dirty="0"/>
              <a:t>Norah Wolfs</a:t>
            </a:r>
          </a:p>
        </p:txBody>
      </p:sp>
    </p:spTree>
    <p:extLst>
      <p:ext uri="{BB962C8B-B14F-4D97-AF65-F5344CB8AC3E}">
        <p14:creationId xmlns:p14="http://schemas.microsoft.com/office/powerpoint/2010/main" val="99984305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_0505">
            <a:extLst>
              <a:ext uri="{FF2B5EF4-FFF2-40B4-BE49-F238E27FC236}">
                <a16:creationId xmlns:a16="http://schemas.microsoft.com/office/drawing/2014/main" id="{AF3659CD-625B-5838-588E-23A6FDED20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90" r="33906" b="2"/>
          <a:stretch>
            <a:fillRect/>
          </a:stretch>
        </p:blipFill>
        <p:spPr>
          <a:xfrm>
            <a:off x="321734" y="557189"/>
            <a:ext cx="4276956" cy="5743616"/>
          </a:xfrm>
          <a:prstGeom prst="rect">
            <a:avLst/>
          </a:prstGeom>
        </p:spPr>
      </p:pic>
      <p:pic>
        <p:nvPicPr>
          <p:cNvPr id="3" name="Picture 2" descr="DSC_0498">
            <a:extLst>
              <a:ext uri="{FF2B5EF4-FFF2-40B4-BE49-F238E27FC236}">
                <a16:creationId xmlns:a16="http://schemas.microsoft.com/office/drawing/2014/main" id="{3283C0BA-003A-2215-5EF8-BB13341823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31" r="14383" b="2"/>
          <a:stretch>
            <a:fillRect/>
          </a:stretch>
        </p:blipFill>
        <p:spPr>
          <a:xfrm>
            <a:off x="4772525" y="557189"/>
            <a:ext cx="7097742" cy="574361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433082A-00DF-8E9B-7CA0-B5A5AFC6D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" y="-469899"/>
            <a:ext cx="11245850" cy="2160588"/>
          </a:xfrm>
        </p:spPr>
        <p:txBody>
          <a:bodyPr/>
          <a:lstStyle/>
          <a:p>
            <a:r>
              <a:rPr lang="en-US" sz="3200" dirty="0"/>
              <a:t>Cranbrook Rotary Club Local Bursaries</a:t>
            </a:r>
            <a:br>
              <a:rPr lang="en-US" dirty="0"/>
            </a:br>
            <a:r>
              <a:rPr lang="en-US" sz="1800" dirty="0"/>
              <a:t>Kaila Koch and Naye Kim</a:t>
            </a:r>
          </a:p>
        </p:txBody>
      </p:sp>
    </p:spTree>
    <p:extLst>
      <p:ext uri="{BB962C8B-B14F-4D97-AF65-F5344CB8AC3E}">
        <p14:creationId xmlns:p14="http://schemas.microsoft.com/office/powerpoint/2010/main" val="318621533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F199213-C09A-35A1-19FB-614E0C25A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53664"/>
          </a:xfrm>
        </p:spPr>
        <p:txBody>
          <a:bodyPr>
            <a:normAutofit/>
          </a:bodyPr>
          <a:lstStyle/>
          <a:p>
            <a:r>
              <a:rPr lang="en-US" sz="5200"/>
              <a:t>Canfor Scholarships</a:t>
            </a:r>
            <a:br>
              <a:rPr lang="en-US" sz="5200"/>
            </a:br>
            <a:r>
              <a:rPr lang="en-US" sz="5200"/>
              <a:t>Dyllan Beal and Sarah Johnson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214AE9-05F2-5192-019B-7D3B4EFBD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" b="-2"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2F51A3-671D-B9FC-C8ED-7F18941279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" b="-2"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3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519">
            <a:extLst>
              <a:ext uri="{FF2B5EF4-FFF2-40B4-BE49-F238E27FC236}">
                <a16:creationId xmlns:a16="http://schemas.microsoft.com/office/drawing/2014/main" id="{A2C74FCF-B04D-A905-64A6-91EADCDE28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" b="16610"/>
          <a:stretch>
            <a:fillRect/>
          </a:stretch>
        </p:blipFill>
        <p:spPr>
          <a:xfrm>
            <a:off x="8188032" y="10"/>
            <a:ext cx="4003968" cy="2228747"/>
          </a:xfrm>
          <a:prstGeom prst="rect">
            <a:avLst/>
          </a:prstGeom>
        </p:spPr>
      </p:pic>
      <p:pic>
        <p:nvPicPr>
          <p:cNvPr id="4" name="Picture 3" descr="DSC_0528">
            <a:extLst>
              <a:ext uri="{FF2B5EF4-FFF2-40B4-BE49-F238E27FC236}">
                <a16:creationId xmlns:a16="http://schemas.microsoft.com/office/drawing/2014/main" id="{A6B0ECFD-D3C8-219A-5B33-DB0F94B919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02" t="18434" r="21947" b="4601"/>
          <a:stretch>
            <a:fillRect/>
          </a:stretch>
        </p:blipFill>
        <p:spPr>
          <a:xfrm>
            <a:off x="323850" y="685888"/>
            <a:ext cx="7181850" cy="5552474"/>
          </a:xfrm>
          <a:prstGeom prst="rect">
            <a:avLst/>
          </a:prstGeom>
        </p:spPr>
      </p:pic>
      <p:pic>
        <p:nvPicPr>
          <p:cNvPr id="6" name="Picture 5" descr="DSC_0526">
            <a:extLst>
              <a:ext uri="{FF2B5EF4-FFF2-40B4-BE49-F238E27FC236}">
                <a16:creationId xmlns:a16="http://schemas.microsoft.com/office/drawing/2014/main" id="{D00D2CA8-9A61-5E66-45DA-F46F45C9F0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320" r="1" b="1289"/>
          <a:stretch>
            <a:fillRect/>
          </a:stretch>
        </p:blipFill>
        <p:spPr>
          <a:xfrm>
            <a:off x="8188029" y="4629229"/>
            <a:ext cx="4003969" cy="22287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5A0D01-FE67-7A08-D490-24E195F4FCD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2122"/>
          <a:stretch>
            <a:fillRect/>
          </a:stretch>
        </p:blipFill>
        <p:spPr>
          <a:xfrm>
            <a:off x="8206552" y="2295022"/>
            <a:ext cx="3985448" cy="2334207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DA924086-FDB8-5CF3-42F7-854D29E30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00" y="1"/>
            <a:ext cx="7988300" cy="1422399"/>
          </a:xfrm>
        </p:spPr>
        <p:txBody>
          <a:bodyPr>
            <a:normAutofit/>
          </a:bodyPr>
          <a:lstStyle/>
          <a:p>
            <a:r>
              <a:rPr lang="en-US" sz="3600" dirty="0"/>
              <a:t>Columbia Basin Trust Youth Community Service Awards</a:t>
            </a:r>
            <a:br>
              <a:rPr lang="en-US" dirty="0"/>
            </a:br>
            <a:r>
              <a:rPr lang="en-US" sz="2000" dirty="0"/>
              <a:t>Genevieve Hall, Avaiah Pelletier and Paige Parnell</a:t>
            </a:r>
          </a:p>
        </p:txBody>
      </p:sp>
    </p:spTree>
    <p:extLst>
      <p:ext uri="{BB962C8B-B14F-4D97-AF65-F5344CB8AC3E}">
        <p14:creationId xmlns:p14="http://schemas.microsoft.com/office/powerpoint/2010/main" val="350253823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BF3F0D-6DE4-A757-0DA3-CD918FF7A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838B82-BDEB-1084-748D-886599DF1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Fraternal Order of Eagles (Terry Werden Memorial) Award</a:t>
            </a:r>
            <a:br>
              <a:rPr lang="en-US" dirty="0"/>
            </a:br>
            <a:r>
              <a:rPr lang="en-US" sz="2000" dirty="0"/>
              <a:t>Ryder Massicotte</a:t>
            </a:r>
          </a:p>
        </p:txBody>
      </p:sp>
    </p:spTree>
    <p:extLst>
      <p:ext uri="{BB962C8B-B14F-4D97-AF65-F5344CB8AC3E}">
        <p14:creationId xmlns:p14="http://schemas.microsoft.com/office/powerpoint/2010/main" val="425534282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_0539">
            <a:extLst>
              <a:ext uri="{FF2B5EF4-FFF2-40B4-BE49-F238E27FC236}">
                <a16:creationId xmlns:a16="http://schemas.microsoft.com/office/drawing/2014/main" id="{35207C72-D49D-A08F-6A1C-CB512000B2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429" b="1"/>
          <a:stretch>
            <a:fillRect/>
          </a:stretch>
        </p:blipFill>
        <p:spPr>
          <a:xfrm>
            <a:off x="7067551" y="2951995"/>
            <a:ext cx="5124450" cy="3906005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3" name="Picture 2" descr="DSC_0543">
            <a:extLst>
              <a:ext uri="{FF2B5EF4-FFF2-40B4-BE49-F238E27FC236}">
                <a16:creationId xmlns:a16="http://schemas.microsoft.com/office/drawing/2014/main" id="{16F09A15-57AE-0711-B9A0-55E83C9F81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2" r="10295"/>
          <a:stretch>
            <a:fillRect/>
          </a:stretch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Picture 5" descr="DSC_0535">
            <a:extLst>
              <a:ext uri="{FF2B5EF4-FFF2-40B4-BE49-F238E27FC236}">
                <a16:creationId xmlns:a16="http://schemas.microsoft.com/office/drawing/2014/main" id="{34CCE840-75F0-4DD6-85C8-70A6AC0CC3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774" r="3" b="3"/>
          <a:stretch>
            <a:fillRect/>
          </a:stretch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DD22823-F111-9AF3-1C3A-DFA5513DB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-76199"/>
            <a:ext cx="11239500" cy="1766888"/>
          </a:xfrm>
        </p:spPr>
        <p:txBody>
          <a:bodyPr/>
          <a:lstStyle/>
          <a:p>
            <a:r>
              <a:rPr lang="en-US" sz="3200" dirty="0"/>
              <a:t>Rick and Marg Jensen Family Awards</a:t>
            </a:r>
            <a:br>
              <a:rPr lang="en-US" dirty="0"/>
            </a:br>
            <a:r>
              <a:rPr lang="en-US" sz="1800" dirty="0"/>
              <a:t>Constantine Fisk and Hanna Bodnarchuk</a:t>
            </a:r>
          </a:p>
        </p:txBody>
      </p:sp>
    </p:spTree>
    <p:extLst>
      <p:ext uri="{BB962C8B-B14F-4D97-AF65-F5344CB8AC3E}">
        <p14:creationId xmlns:p14="http://schemas.microsoft.com/office/powerpoint/2010/main" val="247064472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9E0E03-7751-2AF0-5E7C-C65AE4504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Cranbrook Health Care Bursary/Scholarship</a:t>
            </a: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Ben Tran and Kayte Wik</a:t>
            </a:r>
          </a:p>
        </p:txBody>
      </p:sp>
      <p:pic>
        <p:nvPicPr>
          <p:cNvPr id="3" name="Picture 2" descr="DSC_0551">
            <a:extLst>
              <a:ext uri="{FF2B5EF4-FFF2-40B4-BE49-F238E27FC236}">
                <a16:creationId xmlns:a16="http://schemas.microsoft.com/office/drawing/2014/main" id="{250AAA4B-6E8F-E50B-96A2-6306061488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0" b="3"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348D40-22DC-3AA2-060B-91651F6AB0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" b="-2"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67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564">
            <a:extLst>
              <a:ext uri="{FF2B5EF4-FFF2-40B4-BE49-F238E27FC236}">
                <a16:creationId xmlns:a16="http://schemas.microsoft.com/office/drawing/2014/main" id="{B6F3F94D-B946-388B-CEB2-9E1D45D1B2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FBBCF6-5D53-C511-075B-4234A2083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00" y="50801"/>
            <a:ext cx="11137900" cy="1639888"/>
          </a:xfrm>
        </p:spPr>
        <p:txBody>
          <a:bodyPr/>
          <a:lstStyle/>
          <a:p>
            <a:r>
              <a:rPr lang="en-US" sz="3200" dirty="0"/>
              <a:t>Cranbrook Lions Club Scholarship</a:t>
            </a:r>
            <a:br>
              <a:rPr lang="en-US" dirty="0"/>
            </a:br>
            <a:r>
              <a:rPr lang="en-US" sz="1800" dirty="0"/>
              <a:t>Kara Kakuno</a:t>
            </a:r>
          </a:p>
        </p:txBody>
      </p:sp>
    </p:spTree>
    <p:extLst>
      <p:ext uri="{BB962C8B-B14F-4D97-AF65-F5344CB8AC3E}">
        <p14:creationId xmlns:p14="http://schemas.microsoft.com/office/powerpoint/2010/main" val="302281650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572">
            <a:extLst>
              <a:ext uri="{FF2B5EF4-FFF2-40B4-BE49-F238E27FC236}">
                <a16:creationId xmlns:a16="http://schemas.microsoft.com/office/drawing/2014/main" id="{1DD7C907-7A7C-23BC-232D-B7DEACC2D5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F3185B-0643-DD46-8A8C-F1FDEEC8C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-228599"/>
            <a:ext cx="11201400" cy="1919288"/>
          </a:xfrm>
        </p:spPr>
        <p:txBody>
          <a:bodyPr/>
          <a:lstStyle/>
          <a:p>
            <a:r>
              <a:rPr lang="en-US" sz="3200" dirty="0"/>
              <a:t>Friends of the Cranbrook Public Library</a:t>
            </a:r>
            <a:br>
              <a:rPr lang="en-US" dirty="0"/>
            </a:br>
            <a:r>
              <a:rPr lang="en-US" sz="1800" dirty="0"/>
              <a:t>Jackson Tomlin</a:t>
            </a:r>
          </a:p>
        </p:txBody>
      </p:sp>
    </p:spTree>
    <p:extLst>
      <p:ext uri="{BB962C8B-B14F-4D97-AF65-F5344CB8AC3E}">
        <p14:creationId xmlns:p14="http://schemas.microsoft.com/office/powerpoint/2010/main" val="285897086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576">
            <a:extLst>
              <a:ext uri="{FF2B5EF4-FFF2-40B4-BE49-F238E27FC236}">
                <a16:creationId xmlns:a16="http://schemas.microsoft.com/office/drawing/2014/main" id="{22F54062-7A9A-BC47-EEFA-97B7CA4A68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25E51C-090E-B1CD-D0FE-35BCA94FF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Neil Featherling Memorial Award</a:t>
            </a:r>
            <a:br>
              <a:rPr lang="en-US" dirty="0"/>
            </a:br>
            <a:r>
              <a:rPr lang="en-US" sz="1800" dirty="0"/>
              <a:t>Georgia </a:t>
            </a:r>
            <a:r>
              <a:rPr lang="en-US" sz="1800" dirty="0" err="1"/>
              <a:t>Zroback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57190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048">
            <a:extLst>
              <a:ext uri="{FF2B5EF4-FFF2-40B4-BE49-F238E27FC236}">
                <a16:creationId xmlns:a16="http://schemas.microsoft.com/office/drawing/2014/main" id="{E2B06E81-52B0-C1FB-054D-A4F5042EE8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37173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C4AC849-D0AA-90D8-C82A-C7F165207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60400"/>
          </a:xfrm>
        </p:spPr>
        <p:txBody>
          <a:bodyPr>
            <a:normAutofit/>
          </a:bodyPr>
          <a:lstStyle/>
          <a:p>
            <a:r>
              <a:rPr lang="en-US" sz="4000"/>
              <a:t>Floyd and Mary Hall Memorial Bursary/Scholarship</a:t>
            </a:r>
            <a:br>
              <a:rPr lang="en-US" sz="4000"/>
            </a:br>
            <a:r>
              <a:rPr lang="en-US" sz="4000"/>
              <a:t>Harrison Flitcroft and Dominyc-James Mackenzie-Rae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73AC25-82C5-5523-5BA8-682BCA4FF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34" y="2382195"/>
            <a:ext cx="5828261" cy="39049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531F7B-4C65-781B-D7F4-69FBC1E8B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505" y="2382195"/>
            <a:ext cx="5828261" cy="390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5801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587">
            <a:extLst>
              <a:ext uri="{FF2B5EF4-FFF2-40B4-BE49-F238E27FC236}">
                <a16:creationId xmlns:a16="http://schemas.microsoft.com/office/drawing/2014/main" id="{84165A25-5C2D-E178-5906-A21DC66199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9B36EA-4950-629F-DD67-D2C0172AF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-50799"/>
            <a:ext cx="10998200" cy="1741488"/>
          </a:xfrm>
        </p:spPr>
        <p:txBody>
          <a:bodyPr/>
          <a:lstStyle/>
          <a:p>
            <a:r>
              <a:rPr lang="en-US" sz="3200" dirty="0"/>
              <a:t>Cranbrook Rotary Club Scholarship</a:t>
            </a:r>
            <a:br>
              <a:rPr lang="en-US" dirty="0"/>
            </a:br>
            <a:r>
              <a:rPr lang="en-US" sz="1800" dirty="0"/>
              <a:t>Jaina Skene</a:t>
            </a:r>
          </a:p>
        </p:txBody>
      </p:sp>
    </p:spTree>
    <p:extLst>
      <p:ext uri="{BB962C8B-B14F-4D97-AF65-F5344CB8AC3E}">
        <p14:creationId xmlns:p14="http://schemas.microsoft.com/office/powerpoint/2010/main" val="15877439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602">
            <a:extLst>
              <a:ext uri="{FF2B5EF4-FFF2-40B4-BE49-F238E27FC236}">
                <a16:creationId xmlns:a16="http://schemas.microsoft.com/office/drawing/2014/main" id="{D092F826-BC72-FCA6-A3DC-837A283D49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B94978-B152-7BA7-5A48-DD4078699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Nordquist Family Scholarship</a:t>
            </a:r>
            <a:br>
              <a:rPr lang="en-US" dirty="0"/>
            </a:br>
            <a:r>
              <a:rPr lang="en-US" sz="1800" dirty="0"/>
              <a:t>Trystyn Keen</a:t>
            </a:r>
          </a:p>
        </p:txBody>
      </p:sp>
    </p:spTree>
    <p:extLst>
      <p:ext uri="{BB962C8B-B14F-4D97-AF65-F5344CB8AC3E}">
        <p14:creationId xmlns:p14="http://schemas.microsoft.com/office/powerpoint/2010/main" val="347864419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595">
            <a:extLst>
              <a:ext uri="{FF2B5EF4-FFF2-40B4-BE49-F238E27FC236}">
                <a16:creationId xmlns:a16="http://schemas.microsoft.com/office/drawing/2014/main" id="{25AF8804-1501-6FFF-1A72-589313704D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000" y="0"/>
            <a:ext cx="660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6DC779-E11F-5509-4732-A49777479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-209549"/>
            <a:ext cx="11131550" cy="1900238"/>
          </a:xfrm>
        </p:spPr>
        <p:txBody>
          <a:bodyPr>
            <a:normAutofit/>
          </a:bodyPr>
          <a:lstStyle/>
          <a:p>
            <a:r>
              <a:rPr lang="en-US" sz="3600" dirty="0"/>
              <a:t>Stanley Gracie McNeil Student Aid Memorial Bursary</a:t>
            </a:r>
            <a:br>
              <a:rPr lang="en-US" dirty="0"/>
            </a:br>
            <a:r>
              <a:rPr lang="en-US" sz="2000" dirty="0"/>
              <a:t>Nicolas Hochart</a:t>
            </a:r>
          </a:p>
        </p:txBody>
      </p:sp>
    </p:spTree>
    <p:extLst>
      <p:ext uri="{BB962C8B-B14F-4D97-AF65-F5344CB8AC3E}">
        <p14:creationId xmlns:p14="http://schemas.microsoft.com/office/powerpoint/2010/main" val="243772198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541">
            <a:extLst>
              <a:ext uri="{FF2B5EF4-FFF2-40B4-BE49-F238E27FC236}">
                <a16:creationId xmlns:a16="http://schemas.microsoft.com/office/drawing/2014/main" id="{66F58105-CA11-9C0A-39BE-5D84EF5C46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53" t="-137"/>
          <a:stretch>
            <a:fillRect/>
          </a:stretch>
        </p:blipFill>
        <p:spPr>
          <a:xfrm rot="16200000">
            <a:off x="2940760" y="749319"/>
            <a:ext cx="6878519" cy="54194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E5F355-5198-9105-A731-CC3A75B70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609850" cy="4289425"/>
          </a:xfrm>
        </p:spPr>
        <p:txBody>
          <a:bodyPr/>
          <a:lstStyle/>
          <a:p>
            <a:r>
              <a:rPr lang="en-US" sz="3200" dirty="0"/>
              <a:t>City of Cranbrook Memorial Scholarship</a:t>
            </a:r>
            <a:br>
              <a:rPr lang="en-US" dirty="0"/>
            </a:br>
            <a:r>
              <a:rPr lang="en-US" sz="1800" dirty="0"/>
              <a:t>Khushi Patel</a:t>
            </a:r>
          </a:p>
        </p:txBody>
      </p:sp>
    </p:spTree>
    <p:extLst>
      <p:ext uri="{BB962C8B-B14F-4D97-AF65-F5344CB8AC3E}">
        <p14:creationId xmlns:p14="http://schemas.microsoft.com/office/powerpoint/2010/main" val="315275832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CA0F6F-2C1E-2B5C-6557-85DDCC96F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6"/>
          <a:stretch>
            <a:fillRect/>
          </a:stretch>
        </p:blipFill>
        <p:spPr>
          <a:xfrm>
            <a:off x="91248" y="502920"/>
            <a:ext cx="11966460" cy="63550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AD4ECA-5F22-401E-2B43-93D4B4407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School District Authority Scholarships</a:t>
            </a:r>
          </a:p>
        </p:txBody>
      </p:sp>
    </p:spTree>
    <p:extLst>
      <p:ext uri="{BB962C8B-B14F-4D97-AF65-F5344CB8AC3E}">
        <p14:creationId xmlns:p14="http://schemas.microsoft.com/office/powerpoint/2010/main" val="393953583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287366-889D-145A-E573-C8ACE46CF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3B1ADE-2010-957D-191F-54716E663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College of the Rockies Entrance Scholarships</a:t>
            </a:r>
          </a:p>
        </p:txBody>
      </p:sp>
    </p:spTree>
    <p:extLst>
      <p:ext uri="{BB962C8B-B14F-4D97-AF65-F5344CB8AC3E}">
        <p14:creationId xmlns:p14="http://schemas.microsoft.com/office/powerpoint/2010/main" val="315855198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1821D0-85C0-A14B-CFE4-2C9C57E88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521646"/>
            <a:ext cx="10506456" cy="14855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Students missing that received awards</a:t>
            </a:r>
            <a:br>
              <a:rPr lang="en-US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Mariah Hirt, Bella Savage, Miranda Helvoigt, Dustin </a:t>
            </a:r>
            <a:r>
              <a:rPr lang="en-US" sz="3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Tacloy</a:t>
            </a:r>
            <a:r>
              <a:rPr lang="en-US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and Detroit Canuel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7BE5EE-7003-B3B9-5793-E83D734A33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" r="6103" b="-1"/>
          <a:stretch>
            <a:fillRect/>
          </a:stretch>
        </p:blipFill>
        <p:spPr>
          <a:xfrm>
            <a:off x="184558" y="187900"/>
            <a:ext cx="2255462" cy="31552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C9B61E-3787-7C20-B9B3-07D21F1D9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6" r="3759" b="-1"/>
          <a:stretch>
            <a:fillRect/>
          </a:stretch>
        </p:blipFill>
        <p:spPr>
          <a:xfrm>
            <a:off x="2575696" y="187900"/>
            <a:ext cx="2255462" cy="31552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8A15418-8CFD-7D21-9991-83DF915865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" r="7041" b="-1"/>
          <a:stretch>
            <a:fillRect/>
          </a:stretch>
        </p:blipFill>
        <p:spPr>
          <a:xfrm>
            <a:off x="4966833" y="187900"/>
            <a:ext cx="2255462" cy="31552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A7B71F-A7E7-DBBB-23A7-91F849305A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7" r="4228" b="-1"/>
          <a:stretch>
            <a:fillRect/>
          </a:stretch>
        </p:blipFill>
        <p:spPr>
          <a:xfrm>
            <a:off x="7357971" y="187900"/>
            <a:ext cx="2255462" cy="31552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64E30D-D0AE-BFE1-A28E-A83778CBB2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6" r="3759" b="-1"/>
          <a:stretch>
            <a:fillRect/>
          </a:stretch>
        </p:blipFill>
        <p:spPr>
          <a:xfrm>
            <a:off x="9749109" y="187900"/>
            <a:ext cx="2255462" cy="315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302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CFB124C-4B0C-4A81-8633-17257B1516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006" y="569844"/>
            <a:ext cx="8427988" cy="5649981"/>
          </a:xfrm>
          <a:prstGeom prst="rect">
            <a:avLst/>
          </a:prstGeom>
          <a:ln>
            <a:noFill/>
          </a:ln>
          <a:effectLst>
            <a:outerShdw blurRad="317500" dist="317500" dir="7140000" sx="95000" sy="95000" algn="t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DSC_0051">
            <a:extLst>
              <a:ext uri="{FF2B5EF4-FFF2-40B4-BE49-F238E27FC236}">
                <a16:creationId xmlns:a16="http://schemas.microsoft.com/office/drawing/2014/main" id="{A68AB33B-F6E2-B39C-AD39-B489CFCD51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2"/>
          <a:stretch>
            <a:fillRect/>
          </a:stretch>
        </p:blipFill>
        <p:spPr>
          <a:xfrm>
            <a:off x="1882006" y="569843"/>
            <a:ext cx="8450714" cy="56499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9CA1A7-6CBD-0F11-ACFF-DA8032E7104F}"/>
              </a:ext>
            </a:extLst>
          </p:cNvPr>
          <p:cNvSpPr txBox="1"/>
          <p:nvPr/>
        </p:nvSpPr>
        <p:spPr>
          <a:xfrm>
            <a:off x="571500" y="6013450"/>
            <a:ext cx="88455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Melvin and Jean Bain Memorial Scholarship</a:t>
            </a:r>
          </a:p>
          <a:p>
            <a:r>
              <a:rPr lang="en-US" dirty="0"/>
              <a:t>	- Skye Jensen</a:t>
            </a:r>
          </a:p>
        </p:txBody>
      </p:sp>
    </p:spTree>
    <p:extLst>
      <p:ext uri="{BB962C8B-B14F-4D97-AF65-F5344CB8AC3E}">
        <p14:creationId xmlns:p14="http://schemas.microsoft.com/office/powerpoint/2010/main" val="34123942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828</TotalTime>
  <Words>832</Words>
  <Application>Microsoft Office PowerPoint</Application>
  <PresentationFormat>Widescreen</PresentationFormat>
  <Paragraphs>111</Paragraphs>
  <Slides>87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2" baseType="lpstr">
      <vt:lpstr>Arial</vt:lpstr>
      <vt:lpstr>Calibri</vt:lpstr>
      <vt:lpstr>Calibri Light</vt:lpstr>
      <vt:lpstr>Times-Roman</vt:lpstr>
      <vt:lpstr>Office Theme</vt:lpstr>
      <vt:lpstr>2026 Awards Night</vt:lpstr>
      <vt:lpstr>Cranbrook Badminton Club Bursaries</vt:lpstr>
      <vt:lpstr>PowerPoint Presentation</vt:lpstr>
      <vt:lpstr>Fraser Valley Vending  Simran Parmar</vt:lpstr>
      <vt:lpstr>Canadian Parents for French Award</vt:lpstr>
      <vt:lpstr>Laurie Middle School Scholarship (1982)</vt:lpstr>
      <vt:lpstr>TM Roberts Elementary School Pac Bursaries</vt:lpstr>
      <vt:lpstr>PowerPoint Presentation</vt:lpstr>
      <vt:lpstr>PowerPoint Presentation</vt:lpstr>
      <vt:lpstr>Alan Boden Second Language Scholarship  -Kate McInnes</vt:lpstr>
      <vt:lpstr>Columbia Power Bursary Ava Murtack</vt:lpstr>
      <vt:lpstr>Cranbrook Community Theatre Award Constantine Fisk</vt:lpstr>
      <vt:lpstr>Cranbrook Firefighters I.A.F.F Local 1253 Scholarship</vt:lpstr>
      <vt:lpstr>Cranbrook Garden Club Scholarship  Finnlay Teetaert and Tripp Rothwell</vt:lpstr>
      <vt:lpstr>Cranbrook Rotary Interact Club Scholarship</vt:lpstr>
      <vt:lpstr>PowerPoint Presentation</vt:lpstr>
      <vt:lpstr>PowerPoint Presentation</vt:lpstr>
      <vt:lpstr>CUPE 4165 Bursary</vt:lpstr>
      <vt:lpstr>CUPE Local 4165 Indigenous Bursary</vt:lpstr>
      <vt:lpstr>East Kootenay Labour District Council Award  Josh Hong</vt:lpstr>
      <vt:lpstr>Fashion and Design Award  Ashlyn McKay and Kaiya Ewen</vt:lpstr>
      <vt:lpstr>Highlands School Award</vt:lpstr>
      <vt:lpstr>Kenton Barber Memorial  Award  Nicholas Jantz</vt:lpstr>
      <vt:lpstr>Key City Theatre Society Scholarship  Jaina Skene</vt:lpstr>
      <vt:lpstr>Kootenay Country Fair Bursary  Katara Reynolds</vt:lpstr>
      <vt:lpstr>Kootenay Orchards PAC Bursary  Brooklyn Corner</vt:lpstr>
      <vt:lpstr>Kootenay Tax Services Scholarship  Sarah Johnson</vt:lpstr>
      <vt:lpstr>Ladies Auxiliary to FOE #3032 Regis Jacobson Memorial Bursary  Brylie James</vt:lpstr>
      <vt:lpstr>PowerPoint Presentation</vt:lpstr>
      <vt:lpstr>MBSS Principal Awards  Brooke Niedermayer, Chase Spyksma and Arron Welch</vt:lpstr>
      <vt:lpstr>PowerPoint Presentation</vt:lpstr>
      <vt:lpstr>PowerPoint Presentation</vt:lpstr>
      <vt:lpstr>Royal Canadian Legion Scholarship, Branch 24 (1955) Ethan Beninger, Brylie James, Kaila Koch, Eliana Schutz, and Chailyn Stanley</vt:lpstr>
      <vt:lpstr>Sevilla Clark Memorial Bursary Mylee Kozicky</vt:lpstr>
      <vt:lpstr>Southeast Kootenay Principals’ and Vice Principals Associate Award Alex Johnson</vt:lpstr>
      <vt:lpstr>Steve Corbett Memorial Public and Private Workers of Canada, Local 15 Scholarship</vt:lpstr>
      <vt:lpstr>William Henderson Scholarship (1988) Sydney Westle</vt:lpstr>
      <vt:lpstr>Mount Baker Class of 85’ Bursaries</vt:lpstr>
      <vt:lpstr>Dianne Wray Memorial Scholarship Anna Adrian</vt:lpstr>
      <vt:lpstr>Joyce Metcalfe Memorial Scholarship Ethan Sawatsky</vt:lpstr>
      <vt:lpstr>Abreast in the Rockies Scholarship Eleanor Buck</vt:lpstr>
      <vt:lpstr>Bob Newcombe Memorial Scholarship Kate McInnes</vt:lpstr>
      <vt:lpstr>Larisa Zak Memorial Drafting Award Caden Murdoch</vt:lpstr>
      <vt:lpstr>Western Inspirational Award Naye Kim and Jaxson Turner </vt:lpstr>
      <vt:lpstr>Apex Accounting Scholarship Sarah Johnson</vt:lpstr>
      <vt:lpstr>Colin Stevely Memorial Award Abigail Chippett</vt:lpstr>
      <vt:lpstr>Cranbrook and District Ambulance Association Award Jonas Meulenbeld</vt:lpstr>
      <vt:lpstr>Cranbrook and District Arts Council Fine Arts Award Olivia Boehmer</vt:lpstr>
      <vt:lpstr>Cranbrook Lions Bill Inman Memorial Award Micah Stevenson</vt:lpstr>
      <vt:lpstr>Cranbrook Ministerial Scholarships Moyin Olabode and Catherine Niemand</vt:lpstr>
      <vt:lpstr>Cranbrook Sunrise Rotary Vocational Bursary Navy Gross</vt:lpstr>
      <vt:lpstr>Denham Ford Unsung Hero Award Kate Bowers</vt:lpstr>
      <vt:lpstr>Ermin Alexander Award Dominyc- James Mackenzie- Rae</vt:lpstr>
      <vt:lpstr>F.W. Green Clinic Scholarship Ireland Palmer</vt:lpstr>
      <vt:lpstr>Frank and Teresa Torozzo Memorial Award Jake Thompson</vt:lpstr>
      <vt:lpstr>Gyro Open Scholarship Lacey Faiers</vt:lpstr>
      <vt:lpstr>Mark Mahovlic Memorial Scholarship Ryan Campbell</vt:lpstr>
      <vt:lpstr>Signal Collision Cranbrook Award Colton Fountain</vt:lpstr>
      <vt:lpstr>Terus Construction Award Marcus De Zwart</vt:lpstr>
      <vt:lpstr>Walker Willis Memorial Award on Behalf of Jubilee Chapter 64 Order of the Eastern Star</vt:lpstr>
      <vt:lpstr>Yoo Deserve this Bursary/Scholarship of Technology</vt:lpstr>
      <vt:lpstr>Erin Beaulac Memorial Bursary Ashlyn McKay</vt:lpstr>
      <vt:lpstr>Key City Oldtimers Hockey League (KCOHL) Scholarships Saesha Ross and Skye Jensen</vt:lpstr>
      <vt:lpstr>Andy Dudka Memorial Bursary Paige Reiben</vt:lpstr>
      <vt:lpstr>Cranbrook District Teachers Association Scholarships  Ava Tichauer Emmett Horvath</vt:lpstr>
      <vt:lpstr>CUPE Bursary local 2090 City of Cranbrook Employees Alex DeAngelis and Mylee Kozicky</vt:lpstr>
      <vt:lpstr>CUPE 2090 Graeme Young Memorial Award Addyson Price</vt:lpstr>
      <vt:lpstr>Kin Club of Cranbrook Bursary/Scholarship Preston Czernicki and Catherine Niemand</vt:lpstr>
      <vt:lpstr>Pidoca Construction Group Memorial Scholarship Nolan Driver</vt:lpstr>
      <vt:lpstr>Skookumchuck Pulp Incorporated Excellence Award Norah Wolfs</vt:lpstr>
      <vt:lpstr>Cranbrook Rotary Club Local Bursaries Kaila Koch and Naye Kim</vt:lpstr>
      <vt:lpstr>Canfor Scholarships Dyllan Beal and Sarah Johnson</vt:lpstr>
      <vt:lpstr>Columbia Basin Trust Youth Community Service Awards Genevieve Hall, Avaiah Pelletier and Paige Parnell</vt:lpstr>
      <vt:lpstr>Fraternal Order of Eagles (Terry Werden Memorial) Award Ryder Massicotte</vt:lpstr>
      <vt:lpstr>Rick and Marg Jensen Family Awards Constantine Fisk and Hanna Bodnarchuk</vt:lpstr>
      <vt:lpstr>Cranbrook Health Care Bursary/Scholarship Ben Tran and Kayte Wik</vt:lpstr>
      <vt:lpstr>Cranbrook Lions Club Scholarship Kara Kakuno</vt:lpstr>
      <vt:lpstr>Friends of the Cranbrook Public Library Jackson Tomlin</vt:lpstr>
      <vt:lpstr>Neil Featherling Memorial Award Georgia Zroback</vt:lpstr>
      <vt:lpstr>Floyd and Mary Hall Memorial Bursary/Scholarship Harrison Flitcroft and Dominyc-James Mackenzie-Rae</vt:lpstr>
      <vt:lpstr>Cranbrook Rotary Club Scholarship Jaina Skene</vt:lpstr>
      <vt:lpstr>Nordquist Family Scholarship Trystyn Keen</vt:lpstr>
      <vt:lpstr>Stanley Gracie McNeil Student Aid Memorial Bursary Nicolas Hochart</vt:lpstr>
      <vt:lpstr>City of Cranbrook Memorial Scholarship Khushi Patel</vt:lpstr>
      <vt:lpstr>School District Authority Scholarships</vt:lpstr>
      <vt:lpstr>College of the Rockies Entrance Scholarships</vt:lpstr>
      <vt:lpstr>Students missing that received awards Mariah Hirt, Bella Savage, Miranda Helvoigt, Dustin Tacloy and Detroit Canuel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Brittney Boehmer</dc:creator>
  <cp:lastModifiedBy>Brittney Boehmer</cp:lastModifiedBy>
  <cp:revision>7</cp:revision>
  <dcterms:created xsi:type="dcterms:W3CDTF">2026-06-11T16:24:31Z</dcterms:created>
  <dcterms:modified xsi:type="dcterms:W3CDTF">2026-06-22T14:02:08Z</dcterms:modified>
</cp:coreProperties>
</file>