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5">
  <p:sldMasterIdLst>
    <p:sldMasterId id="2147483801" r:id="rId1"/>
  </p:sldMasterIdLst>
  <p:notesMasterIdLst>
    <p:notesMasterId r:id="rId16"/>
  </p:notesMasterIdLst>
  <p:sldIdLst>
    <p:sldId id="275" r:id="rId2"/>
    <p:sldId id="276" r:id="rId3"/>
    <p:sldId id="269" r:id="rId4"/>
    <p:sldId id="260" r:id="rId5"/>
    <p:sldId id="265" r:id="rId6"/>
    <p:sldId id="277" r:id="rId7"/>
    <p:sldId id="273" r:id="rId8"/>
    <p:sldId id="278" r:id="rId9"/>
    <p:sldId id="258" r:id="rId10"/>
    <p:sldId id="264" r:id="rId11"/>
    <p:sldId id="263" r:id="rId12"/>
    <p:sldId id="272" r:id="rId13"/>
    <p:sldId id="267" r:id="rId14"/>
    <p:sldId id="274" r:id="rId15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di Lode" initials="JL" lastIdx="3" clrIdx="0">
    <p:extLst>
      <p:ext uri="{19B8F6BF-5375-455C-9EA6-DF929625EA0E}">
        <p15:presenceInfo xmlns:p15="http://schemas.microsoft.com/office/powerpoint/2012/main" userId="S-1-5-21-1467901916-2211736396-1276966519-135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winfosys.com/eassessment/gradassessments_copyright.htm" TargetMode="Externa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hyperlink" Target="https://schoolcashonline.com/" TargetMode="Externa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winfosys.com/eassessment/gradassessments_copyright.htm" TargetMode="External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11" Type="http://schemas.openxmlformats.org/officeDocument/2006/relationships/image" Target="../media/image18.sv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2.svg"/><Relationship Id="rId9" Type="http://schemas.openxmlformats.org/officeDocument/2006/relationships/hyperlink" Target="https://schoolcashonline.com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0769FF-A4C4-404C-9A5F-B61A3BB4F4A3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009A0A7-50CC-43BF-B72C-25E96461BE9A}">
      <dgm:prSet/>
      <dgm:spPr/>
      <dgm:t>
        <a:bodyPr/>
        <a:lstStyle/>
        <a:p>
          <a:r>
            <a:rPr lang="en-CA" dirty="0"/>
            <a:t>Grade 10 Literacy Assessment: usually done with English 10</a:t>
          </a:r>
          <a:endParaRPr lang="en-US" dirty="0"/>
        </a:p>
      </dgm:t>
    </dgm:pt>
    <dgm:pt modelId="{E261E387-EEA4-4F02-AF63-D614DF934E49}" type="parTrans" cxnId="{ECB29B9B-7FDF-41C6-B9D0-A73E54F16804}">
      <dgm:prSet/>
      <dgm:spPr/>
      <dgm:t>
        <a:bodyPr/>
        <a:lstStyle/>
        <a:p>
          <a:endParaRPr lang="en-US"/>
        </a:p>
      </dgm:t>
    </dgm:pt>
    <dgm:pt modelId="{4B5F9670-DC1B-4FA8-A0F6-E81EF850A413}" type="sibTrans" cxnId="{ECB29B9B-7FDF-41C6-B9D0-A73E54F16804}">
      <dgm:prSet/>
      <dgm:spPr/>
      <dgm:t>
        <a:bodyPr/>
        <a:lstStyle/>
        <a:p>
          <a:endParaRPr lang="en-US"/>
        </a:p>
      </dgm:t>
    </dgm:pt>
    <dgm:pt modelId="{FB3F386C-7FEB-466E-9447-DB8EB21806FE}">
      <dgm:prSet/>
      <dgm:spPr/>
      <dgm:t>
        <a:bodyPr/>
        <a:lstStyle/>
        <a:p>
          <a:r>
            <a:rPr lang="en-CA" dirty="0"/>
            <a:t>Grade 10 Numeracy Assessment: usually done with Math 10 </a:t>
          </a:r>
          <a:endParaRPr lang="en-US" dirty="0"/>
        </a:p>
      </dgm:t>
    </dgm:pt>
    <dgm:pt modelId="{5ED1C110-4397-4D92-9F39-22AF5BCFD32B}" type="parTrans" cxnId="{FBC4221C-D00B-4476-936D-EF1ED86D3C95}">
      <dgm:prSet/>
      <dgm:spPr/>
      <dgm:t>
        <a:bodyPr/>
        <a:lstStyle/>
        <a:p>
          <a:endParaRPr lang="en-US"/>
        </a:p>
      </dgm:t>
    </dgm:pt>
    <dgm:pt modelId="{CD315305-26D1-4E59-ADC3-60D92DA5879B}" type="sibTrans" cxnId="{FBC4221C-D00B-4476-936D-EF1ED86D3C95}">
      <dgm:prSet/>
      <dgm:spPr/>
      <dgm:t>
        <a:bodyPr/>
        <a:lstStyle/>
        <a:p>
          <a:endParaRPr lang="en-US"/>
        </a:p>
      </dgm:t>
    </dgm:pt>
    <dgm:pt modelId="{3EA4C61F-DC34-4D7B-9958-A00C0A3DD589}">
      <dgm:prSet/>
      <dgm:spPr/>
      <dgm:t>
        <a:bodyPr/>
        <a:lstStyle/>
        <a:p>
          <a:r>
            <a:rPr lang="en-CA" dirty="0"/>
            <a:t>Grade 12 Literacy Assessment: usually done with English 12</a:t>
          </a:r>
          <a:endParaRPr lang="en-US" dirty="0"/>
        </a:p>
      </dgm:t>
    </dgm:pt>
    <dgm:pt modelId="{AD0E313E-CBD3-4BB5-BCF8-3E0892E660C4}" type="parTrans" cxnId="{5CCC4285-9CCB-4F70-9BCB-1517CF7C0DD0}">
      <dgm:prSet/>
      <dgm:spPr/>
      <dgm:t>
        <a:bodyPr/>
        <a:lstStyle/>
        <a:p>
          <a:endParaRPr lang="en-US"/>
        </a:p>
      </dgm:t>
    </dgm:pt>
    <dgm:pt modelId="{757EDDC7-6125-4170-9A96-324C09976891}" type="sibTrans" cxnId="{5CCC4285-9CCB-4F70-9BCB-1517CF7C0DD0}">
      <dgm:prSet/>
      <dgm:spPr/>
      <dgm:t>
        <a:bodyPr/>
        <a:lstStyle/>
        <a:p>
          <a:endParaRPr lang="en-US"/>
        </a:p>
      </dgm:t>
    </dgm:pt>
    <dgm:pt modelId="{E3E56732-7F03-4387-9BF9-CEE60922E120}">
      <dgm:prSet/>
      <dgm:spPr/>
      <dgm:t>
        <a:bodyPr/>
        <a:lstStyle/>
        <a:p>
          <a:r>
            <a:rPr lang="en-CA" dirty="0"/>
            <a:t>French Immersion Assessments </a:t>
          </a:r>
          <a:endParaRPr lang="en-US" dirty="0"/>
        </a:p>
      </dgm:t>
    </dgm:pt>
    <dgm:pt modelId="{5092771F-65FE-4595-927E-E9CD47ED5246}" type="parTrans" cxnId="{69D153F7-A150-4AB9-A34A-289A52C41441}">
      <dgm:prSet/>
      <dgm:spPr/>
      <dgm:t>
        <a:bodyPr/>
        <a:lstStyle/>
        <a:p>
          <a:endParaRPr lang="en-US"/>
        </a:p>
      </dgm:t>
    </dgm:pt>
    <dgm:pt modelId="{1D8760CE-0B7D-4E2D-94BA-350F652921EE}" type="sibTrans" cxnId="{69D153F7-A150-4AB9-A34A-289A52C41441}">
      <dgm:prSet/>
      <dgm:spPr/>
      <dgm:t>
        <a:bodyPr/>
        <a:lstStyle/>
        <a:p>
          <a:endParaRPr lang="en-US"/>
        </a:p>
      </dgm:t>
    </dgm:pt>
    <dgm:pt modelId="{0EA8472D-D6CB-46F0-B719-9B6CC5F7C117}">
      <dgm:prSet/>
      <dgm:spPr/>
      <dgm:t>
        <a:bodyPr/>
        <a:lstStyle/>
        <a:p>
          <a:r>
            <a:rPr lang="en-CA"/>
            <a:t>Sample Assessments can be found at – </a:t>
          </a:r>
          <a:r>
            <a:rPr lang="en-CA">
              <a:hlinkClick xmlns:r="http://schemas.openxmlformats.org/officeDocument/2006/relationships" r:id="rId1"/>
            </a:rPr>
            <a:t>https://www.awinfosys.com/eassessment/gradassessments_copyright.htm</a:t>
          </a:r>
          <a:endParaRPr lang="en-US"/>
        </a:p>
      </dgm:t>
    </dgm:pt>
    <dgm:pt modelId="{AE42A2F8-6B0A-44EE-A650-D8E566AB8CDC}" type="parTrans" cxnId="{C6232941-8E4A-41D5-90E0-2D44C729E08D}">
      <dgm:prSet/>
      <dgm:spPr/>
      <dgm:t>
        <a:bodyPr/>
        <a:lstStyle/>
        <a:p>
          <a:endParaRPr lang="en-US"/>
        </a:p>
      </dgm:t>
    </dgm:pt>
    <dgm:pt modelId="{3BDB3D8A-2668-441B-BDCA-8BB0DF78ADBD}" type="sibTrans" cxnId="{C6232941-8E4A-41D5-90E0-2D44C729E08D}">
      <dgm:prSet/>
      <dgm:spPr/>
      <dgm:t>
        <a:bodyPr/>
        <a:lstStyle/>
        <a:p>
          <a:endParaRPr lang="en-US"/>
        </a:p>
      </dgm:t>
    </dgm:pt>
    <dgm:pt modelId="{9E4A6C80-706E-4748-9529-310505C02D84}">
      <dgm:prSet/>
      <dgm:spPr/>
      <dgm:t>
        <a:bodyPr/>
        <a:lstStyle/>
        <a:p>
          <a:r>
            <a:rPr lang="en-CA"/>
            <a:t>“Google Graduation Assessment Information Parents and Students”</a:t>
          </a:r>
          <a:endParaRPr lang="en-US"/>
        </a:p>
      </dgm:t>
    </dgm:pt>
    <dgm:pt modelId="{1D0CA49A-358D-4367-8EA7-E92F7E223C88}" type="parTrans" cxnId="{2C3BF293-EC34-4D3A-9BEF-43BB3D41DFCE}">
      <dgm:prSet/>
      <dgm:spPr/>
      <dgm:t>
        <a:bodyPr/>
        <a:lstStyle/>
        <a:p>
          <a:endParaRPr lang="en-US"/>
        </a:p>
      </dgm:t>
    </dgm:pt>
    <dgm:pt modelId="{10083A11-92F3-4376-8B3C-A57915522E1C}" type="sibTrans" cxnId="{2C3BF293-EC34-4D3A-9BEF-43BB3D41DFCE}">
      <dgm:prSet/>
      <dgm:spPr/>
      <dgm:t>
        <a:bodyPr/>
        <a:lstStyle/>
        <a:p>
          <a:endParaRPr lang="en-US"/>
        </a:p>
      </dgm:t>
    </dgm:pt>
    <dgm:pt modelId="{148FD65F-0751-40A7-A9C2-01C20C163AFB}" type="pres">
      <dgm:prSet presAssocID="{FB0769FF-A4C4-404C-9A5F-B61A3BB4F4A3}" presName="linear" presStyleCnt="0">
        <dgm:presLayoutVars>
          <dgm:animLvl val="lvl"/>
          <dgm:resizeHandles val="exact"/>
        </dgm:presLayoutVars>
      </dgm:prSet>
      <dgm:spPr/>
    </dgm:pt>
    <dgm:pt modelId="{F8E7AA5E-9590-49BC-9E24-AAB75D094B86}" type="pres">
      <dgm:prSet presAssocID="{2009A0A7-50CC-43BF-B72C-25E96461BE9A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D4C8555D-BB84-41BC-B58F-10FB9DADE243}" type="pres">
      <dgm:prSet presAssocID="{4B5F9670-DC1B-4FA8-A0F6-E81EF850A413}" presName="spacer" presStyleCnt="0"/>
      <dgm:spPr/>
    </dgm:pt>
    <dgm:pt modelId="{402946F0-1599-4E0E-9D9B-28280C2FEAF6}" type="pres">
      <dgm:prSet presAssocID="{FB3F386C-7FEB-466E-9447-DB8EB21806FE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6F6B0AE5-8C1D-41DC-87F1-9861F8FFFB99}" type="pres">
      <dgm:prSet presAssocID="{CD315305-26D1-4E59-ADC3-60D92DA5879B}" presName="spacer" presStyleCnt="0"/>
      <dgm:spPr/>
    </dgm:pt>
    <dgm:pt modelId="{222EC737-B9EE-4839-9980-BB00A1A1EA34}" type="pres">
      <dgm:prSet presAssocID="{3EA4C61F-DC34-4D7B-9958-A00C0A3DD589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AAF7F425-C91B-4C0B-9764-D50FEEC8BC82}" type="pres">
      <dgm:prSet presAssocID="{757EDDC7-6125-4170-9A96-324C09976891}" presName="spacer" presStyleCnt="0"/>
      <dgm:spPr/>
    </dgm:pt>
    <dgm:pt modelId="{DC7E76CF-04AC-414B-A56A-0B6385A90CA8}" type="pres">
      <dgm:prSet presAssocID="{E3E56732-7F03-4387-9BF9-CEE60922E120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3BB4BCA6-3615-4572-80FE-FCFF7E0A9DCE}" type="pres">
      <dgm:prSet presAssocID="{1D8760CE-0B7D-4E2D-94BA-350F652921EE}" presName="spacer" presStyleCnt="0"/>
      <dgm:spPr/>
    </dgm:pt>
    <dgm:pt modelId="{FA2F74E4-AFA5-4640-AD61-70057DC4C3BA}" type="pres">
      <dgm:prSet presAssocID="{0EA8472D-D6CB-46F0-B719-9B6CC5F7C117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51CB9DCC-520F-466B-A254-71698E6B4BA1}" type="pres">
      <dgm:prSet presAssocID="{0EA8472D-D6CB-46F0-B719-9B6CC5F7C117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1AFCB30D-0E84-46D9-B598-2A23B7D1C5C1}" type="presOf" srcId="{E3E56732-7F03-4387-9BF9-CEE60922E120}" destId="{DC7E76CF-04AC-414B-A56A-0B6385A90CA8}" srcOrd="0" destOrd="0" presId="urn:microsoft.com/office/officeart/2005/8/layout/vList2"/>
    <dgm:cxn modelId="{FBC4221C-D00B-4476-936D-EF1ED86D3C95}" srcId="{FB0769FF-A4C4-404C-9A5F-B61A3BB4F4A3}" destId="{FB3F386C-7FEB-466E-9447-DB8EB21806FE}" srcOrd="1" destOrd="0" parTransId="{5ED1C110-4397-4D92-9F39-22AF5BCFD32B}" sibTransId="{CD315305-26D1-4E59-ADC3-60D92DA5879B}"/>
    <dgm:cxn modelId="{E2410237-1B65-4C1A-BDF9-1553E0EAFC61}" type="presOf" srcId="{3EA4C61F-DC34-4D7B-9958-A00C0A3DD589}" destId="{222EC737-B9EE-4839-9980-BB00A1A1EA34}" srcOrd="0" destOrd="0" presId="urn:microsoft.com/office/officeart/2005/8/layout/vList2"/>
    <dgm:cxn modelId="{C6232941-8E4A-41D5-90E0-2D44C729E08D}" srcId="{FB0769FF-A4C4-404C-9A5F-B61A3BB4F4A3}" destId="{0EA8472D-D6CB-46F0-B719-9B6CC5F7C117}" srcOrd="4" destOrd="0" parTransId="{AE42A2F8-6B0A-44EE-A650-D8E566AB8CDC}" sibTransId="{3BDB3D8A-2668-441B-BDCA-8BB0DF78ADBD}"/>
    <dgm:cxn modelId="{EBE75262-872C-42C5-ABE9-92387D5BD0C2}" type="presOf" srcId="{FB3F386C-7FEB-466E-9447-DB8EB21806FE}" destId="{402946F0-1599-4E0E-9D9B-28280C2FEAF6}" srcOrd="0" destOrd="0" presId="urn:microsoft.com/office/officeart/2005/8/layout/vList2"/>
    <dgm:cxn modelId="{8A2AE548-9567-43BA-A182-9CEDFAFF0FF4}" type="presOf" srcId="{FB0769FF-A4C4-404C-9A5F-B61A3BB4F4A3}" destId="{148FD65F-0751-40A7-A9C2-01C20C163AFB}" srcOrd="0" destOrd="0" presId="urn:microsoft.com/office/officeart/2005/8/layout/vList2"/>
    <dgm:cxn modelId="{8BEB1E6E-18FC-4178-939B-C109C32516DE}" type="presOf" srcId="{0EA8472D-D6CB-46F0-B719-9B6CC5F7C117}" destId="{FA2F74E4-AFA5-4640-AD61-70057DC4C3BA}" srcOrd="0" destOrd="0" presId="urn:microsoft.com/office/officeart/2005/8/layout/vList2"/>
    <dgm:cxn modelId="{2195D655-AD20-49A8-BFF3-B52807EA030C}" type="presOf" srcId="{9E4A6C80-706E-4748-9529-310505C02D84}" destId="{51CB9DCC-520F-466B-A254-71698E6B4BA1}" srcOrd="0" destOrd="0" presId="urn:microsoft.com/office/officeart/2005/8/layout/vList2"/>
    <dgm:cxn modelId="{3755677B-D0EF-4BBD-BF2A-DE43BE1A8F5E}" type="presOf" srcId="{2009A0A7-50CC-43BF-B72C-25E96461BE9A}" destId="{F8E7AA5E-9590-49BC-9E24-AAB75D094B86}" srcOrd="0" destOrd="0" presId="urn:microsoft.com/office/officeart/2005/8/layout/vList2"/>
    <dgm:cxn modelId="{5CCC4285-9CCB-4F70-9BCB-1517CF7C0DD0}" srcId="{FB0769FF-A4C4-404C-9A5F-B61A3BB4F4A3}" destId="{3EA4C61F-DC34-4D7B-9958-A00C0A3DD589}" srcOrd="2" destOrd="0" parTransId="{AD0E313E-CBD3-4BB5-BCF8-3E0892E660C4}" sibTransId="{757EDDC7-6125-4170-9A96-324C09976891}"/>
    <dgm:cxn modelId="{2C3BF293-EC34-4D3A-9BEF-43BB3D41DFCE}" srcId="{0EA8472D-D6CB-46F0-B719-9B6CC5F7C117}" destId="{9E4A6C80-706E-4748-9529-310505C02D84}" srcOrd="0" destOrd="0" parTransId="{1D0CA49A-358D-4367-8EA7-E92F7E223C88}" sibTransId="{10083A11-92F3-4376-8B3C-A57915522E1C}"/>
    <dgm:cxn modelId="{ECB29B9B-7FDF-41C6-B9D0-A73E54F16804}" srcId="{FB0769FF-A4C4-404C-9A5F-B61A3BB4F4A3}" destId="{2009A0A7-50CC-43BF-B72C-25E96461BE9A}" srcOrd="0" destOrd="0" parTransId="{E261E387-EEA4-4F02-AF63-D614DF934E49}" sibTransId="{4B5F9670-DC1B-4FA8-A0F6-E81EF850A413}"/>
    <dgm:cxn modelId="{69D153F7-A150-4AB9-A34A-289A52C41441}" srcId="{FB0769FF-A4C4-404C-9A5F-B61A3BB4F4A3}" destId="{E3E56732-7F03-4387-9BF9-CEE60922E120}" srcOrd="3" destOrd="0" parTransId="{5092771F-65FE-4595-927E-E9CD47ED5246}" sibTransId="{1D8760CE-0B7D-4E2D-94BA-350F652921EE}"/>
    <dgm:cxn modelId="{717680CC-A8FA-4B70-9A01-37CDB794CD1E}" type="presParOf" srcId="{148FD65F-0751-40A7-A9C2-01C20C163AFB}" destId="{F8E7AA5E-9590-49BC-9E24-AAB75D094B86}" srcOrd="0" destOrd="0" presId="urn:microsoft.com/office/officeart/2005/8/layout/vList2"/>
    <dgm:cxn modelId="{3326C069-A4EF-4770-80E6-DA9AF5E6E035}" type="presParOf" srcId="{148FD65F-0751-40A7-A9C2-01C20C163AFB}" destId="{D4C8555D-BB84-41BC-B58F-10FB9DADE243}" srcOrd="1" destOrd="0" presId="urn:microsoft.com/office/officeart/2005/8/layout/vList2"/>
    <dgm:cxn modelId="{9E3F3E4C-380E-4526-9564-2CCD202937E8}" type="presParOf" srcId="{148FD65F-0751-40A7-A9C2-01C20C163AFB}" destId="{402946F0-1599-4E0E-9D9B-28280C2FEAF6}" srcOrd="2" destOrd="0" presId="urn:microsoft.com/office/officeart/2005/8/layout/vList2"/>
    <dgm:cxn modelId="{9850CF9D-3915-468F-9ABF-39B3A7A8EF3F}" type="presParOf" srcId="{148FD65F-0751-40A7-A9C2-01C20C163AFB}" destId="{6F6B0AE5-8C1D-41DC-87F1-9861F8FFFB99}" srcOrd="3" destOrd="0" presId="urn:microsoft.com/office/officeart/2005/8/layout/vList2"/>
    <dgm:cxn modelId="{DC4E62AF-D18A-4603-A2FF-40E0273211AF}" type="presParOf" srcId="{148FD65F-0751-40A7-A9C2-01C20C163AFB}" destId="{222EC737-B9EE-4839-9980-BB00A1A1EA34}" srcOrd="4" destOrd="0" presId="urn:microsoft.com/office/officeart/2005/8/layout/vList2"/>
    <dgm:cxn modelId="{567A3194-DD75-4E0A-9D50-94AD4D8300C9}" type="presParOf" srcId="{148FD65F-0751-40A7-A9C2-01C20C163AFB}" destId="{AAF7F425-C91B-4C0B-9764-D50FEEC8BC82}" srcOrd="5" destOrd="0" presId="urn:microsoft.com/office/officeart/2005/8/layout/vList2"/>
    <dgm:cxn modelId="{60A5E0B4-5A0F-4D44-9C9E-A11A9A678B43}" type="presParOf" srcId="{148FD65F-0751-40A7-A9C2-01C20C163AFB}" destId="{DC7E76CF-04AC-414B-A56A-0B6385A90CA8}" srcOrd="6" destOrd="0" presId="urn:microsoft.com/office/officeart/2005/8/layout/vList2"/>
    <dgm:cxn modelId="{AA8E22A2-2B7A-484D-A72D-9F44F8F71C7D}" type="presParOf" srcId="{148FD65F-0751-40A7-A9C2-01C20C163AFB}" destId="{3BB4BCA6-3615-4572-80FE-FCFF7E0A9DCE}" srcOrd="7" destOrd="0" presId="urn:microsoft.com/office/officeart/2005/8/layout/vList2"/>
    <dgm:cxn modelId="{96AF9818-645D-466B-9D91-1013CC0FC30E}" type="presParOf" srcId="{148FD65F-0751-40A7-A9C2-01C20C163AFB}" destId="{FA2F74E4-AFA5-4640-AD61-70057DC4C3BA}" srcOrd="8" destOrd="0" presId="urn:microsoft.com/office/officeart/2005/8/layout/vList2"/>
    <dgm:cxn modelId="{C6B44D7B-9E82-48BC-B8D4-7E11E25E48EC}" type="presParOf" srcId="{148FD65F-0751-40A7-A9C2-01C20C163AFB}" destId="{51CB9DCC-520F-466B-A254-71698E6B4BA1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A56572-868B-4CE9-9660-F0BA98B528F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61CB8AE-25B6-4C55-AFBF-FC1F5B5E0CBA}">
      <dgm:prSet/>
      <dgm:spPr/>
      <dgm:t>
        <a:bodyPr/>
        <a:lstStyle/>
        <a:p>
          <a:pPr>
            <a:lnSpc>
              <a:spcPct val="100000"/>
            </a:lnSpc>
          </a:pPr>
          <a:r>
            <a:rPr lang="en-CA" dirty="0"/>
            <a:t>The first day of school is staggered. Watch for more information.</a:t>
          </a:r>
          <a:endParaRPr lang="en-US" dirty="0"/>
        </a:p>
      </dgm:t>
    </dgm:pt>
    <dgm:pt modelId="{57FB60D2-F9F8-4FB9-9E66-9F6688D3CC3A}" type="parTrans" cxnId="{8A8CC1E8-2BD2-4B38-8762-975596E32A04}">
      <dgm:prSet/>
      <dgm:spPr/>
      <dgm:t>
        <a:bodyPr/>
        <a:lstStyle/>
        <a:p>
          <a:endParaRPr lang="en-US"/>
        </a:p>
      </dgm:t>
    </dgm:pt>
    <dgm:pt modelId="{82EB37A1-45F3-4CBC-A903-305EEF01D8DB}" type="sibTrans" cxnId="{8A8CC1E8-2BD2-4B38-8762-975596E32A04}">
      <dgm:prSet/>
      <dgm:spPr/>
      <dgm:t>
        <a:bodyPr/>
        <a:lstStyle/>
        <a:p>
          <a:endParaRPr lang="en-US"/>
        </a:p>
      </dgm:t>
    </dgm:pt>
    <dgm:pt modelId="{0CC39D4F-0D67-4978-A280-FB62A6670320}">
      <dgm:prSet/>
      <dgm:spPr/>
      <dgm:t>
        <a:bodyPr/>
        <a:lstStyle/>
        <a:p>
          <a:pPr>
            <a:lnSpc>
              <a:spcPct val="100000"/>
            </a:lnSpc>
          </a:pPr>
          <a:r>
            <a:rPr lang="en-CA" dirty="0"/>
            <a:t>The second day is a full day.</a:t>
          </a:r>
          <a:endParaRPr lang="en-US" dirty="0"/>
        </a:p>
      </dgm:t>
    </dgm:pt>
    <dgm:pt modelId="{70E5FAB9-A0A0-464A-9EF6-DD70F022AB96}" type="parTrans" cxnId="{4F9955A6-FF1C-428D-9AAE-15A0FCBB1544}">
      <dgm:prSet/>
      <dgm:spPr/>
      <dgm:t>
        <a:bodyPr/>
        <a:lstStyle/>
        <a:p>
          <a:endParaRPr lang="en-US"/>
        </a:p>
      </dgm:t>
    </dgm:pt>
    <dgm:pt modelId="{014CCFD7-47C5-4F68-98FC-F225C597600F}" type="sibTrans" cxnId="{4F9955A6-FF1C-428D-9AAE-15A0FCBB1544}">
      <dgm:prSet/>
      <dgm:spPr/>
      <dgm:t>
        <a:bodyPr/>
        <a:lstStyle/>
        <a:p>
          <a:endParaRPr lang="en-US"/>
        </a:p>
      </dgm:t>
    </dgm:pt>
    <dgm:pt modelId="{0BC66D34-8CF3-4A9E-BF63-E9795985ADBE}">
      <dgm:prSet/>
      <dgm:spPr/>
      <dgm:t>
        <a:bodyPr/>
        <a:lstStyle/>
        <a:p>
          <a:pPr>
            <a:lnSpc>
              <a:spcPct val="100000"/>
            </a:lnSpc>
          </a:pPr>
          <a:r>
            <a:rPr lang="en-CA" dirty="0"/>
            <a:t>MAKE SURE EMAIL AND CONTACT INFO IS CORRECT</a:t>
          </a:r>
        </a:p>
        <a:p>
          <a:pPr>
            <a:lnSpc>
              <a:spcPct val="100000"/>
            </a:lnSpc>
          </a:pPr>
          <a:r>
            <a:rPr lang="en-US" dirty="0"/>
            <a:t>(so that absence phone calls go to the right number)</a:t>
          </a:r>
        </a:p>
        <a:p>
          <a:pPr>
            <a:lnSpc>
              <a:spcPct val="100000"/>
            </a:lnSpc>
          </a:pPr>
          <a:r>
            <a:rPr lang="en-US" dirty="0"/>
            <a:t>* No phone calls for lates</a:t>
          </a:r>
        </a:p>
      </dgm:t>
    </dgm:pt>
    <dgm:pt modelId="{D5EDC493-B963-4D37-868A-8990569CA233}" type="parTrans" cxnId="{69A54EDC-0DE6-4822-9BCA-A6D57D3BBCFB}">
      <dgm:prSet/>
      <dgm:spPr/>
      <dgm:t>
        <a:bodyPr/>
        <a:lstStyle/>
        <a:p>
          <a:endParaRPr lang="en-US"/>
        </a:p>
      </dgm:t>
    </dgm:pt>
    <dgm:pt modelId="{8D1C4B23-4C1C-4E22-BB97-3D088F82111C}" type="sibTrans" cxnId="{69A54EDC-0DE6-4822-9BCA-A6D57D3BBCFB}">
      <dgm:prSet/>
      <dgm:spPr/>
      <dgm:t>
        <a:bodyPr/>
        <a:lstStyle/>
        <a:p>
          <a:endParaRPr lang="en-US"/>
        </a:p>
      </dgm:t>
    </dgm:pt>
    <dgm:pt modelId="{92B87FDA-AA50-4928-88F4-5B627E1633FE}">
      <dgm:prSet/>
      <dgm:spPr/>
      <dgm:t>
        <a:bodyPr/>
        <a:lstStyle/>
        <a:p>
          <a:pPr>
            <a:lnSpc>
              <a:spcPct val="100000"/>
            </a:lnSpc>
          </a:pPr>
          <a:r>
            <a:rPr lang="en-CA"/>
            <a:t>Fees are paid online at </a:t>
          </a:r>
          <a:r>
            <a:rPr lang="en-CA">
              <a:hlinkClick xmlns:r="http://schemas.openxmlformats.org/officeDocument/2006/relationships" r:id="rId1"/>
            </a:rPr>
            <a:t>https://schoolcashonline.com</a:t>
          </a:r>
          <a:r>
            <a:rPr lang="en-CA"/>
            <a:t> </a:t>
          </a:r>
          <a:endParaRPr lang="en-US"/>
        </a:p>
      </dgm:t>
    </dgm:pt>
    <dgm:pt modelId="{1845991C-7386-4213-9779-9DABE0AEBA22}" type="parTrans" cxnId="{8432251C-8EA2-4F6E-9AE1-3AA035D38402}">
      <dgm:prSet/>
      <dgm:spPr/>
      <dgm:t>
        <a:bodyPr/>
        <a:lstStyle/>
        <a:p>
          <a:endParaRPr lang="en-US"/>
        </a:p>
      </dgm:t>
    </dgm:pt>
    <dgm:pt modelId="{73FFD01D-06B4-475F-82F7-39A9E00688CC}" type="sibTrans" cxnId="{8432251C-8EA2-4F6E-9AE1-3AA035D38402}">
      <dgm:prSet/>
      <dgm:spPr/>
      <dgm:t>
        <a:bodyPr/>
        <a:lstStyle/>
        <a:p>
          <a:endParaRPr lang="en-US"/>
        </a:p>
      </dgm:t>
    </dgm:pt>
    <dgm:pt modelId="{CB94C987-D122-4730-8D81-4D317C3B82A6}">
      <dgm:prSet/>
      <dgm:spPr/>
      <dgm:t>
        <a:bodyPr/>
        <a:lstStyle/>
        <a:p>
          <a:pPr>
            <a:lnSpc>
              <a:spcPct val="100000"/>
            </a:lnSpc>
          </a:pPr>
          <a:r>
            <a:rPr lang="en-CA"/>
            <a:t>Lockers are assigned at the end of June. The locker number and combination will be on the timetable that students receive in September, if lockers are offered.</a:t>
          </a:r>
          <a:endParaRPr lang="en-US"/>
        </a:p>
      </dgm:t>
    </dgm:pt>
    <dgm:pt modelId="{D9B45884-2E01-4BDF-B80E-1B43731471E4}" type="parTrans" cxnId="{20BCAB65-CF4A-4BE3-9E20-42CCCAB73A81}">
      <dgm:prSet/>
      <dgm:spPr/>
      <dgm:t>
        <a:bodyPr/>
        <a:lstStyle/>
        <a:p>
          <a:endParaRPr lang="en-US"/>
        </a:p>
      </dgm:t>
    </dgm:pt>
    <dgm:pt modelId="{8123E506-65D4-4AA6-83F4-AD2A826B5197}" type="sibTrans" cxnId="{20BCAB65-CF4A-4BE3-9E20-42CCCAB73A81}">
      <dgm:prSet/>
      <dgm:spPr/>
      <dgm:t>
        <a:bodyPr/>
        <a:lstStyle/>
        <a:p>
          <a:endParaRPr lang="en-US"/>
        </a:p>
      </dgm:t>
    </dgm:pt>
    <dgm:pt modelId="{FADF5194-136B-49CF-B990-5163FFE7E149}" type="pres">
      <dgm:prSet presAssocID="{3DA56572-868B-4CE9-9660-F0BA98B528FD}" presName="root" presStyleCnt="0">
        <dgm:presLayoutVars>
          <dgm:dir/>
          <dgm:resizeHandles val="exact"/>
        </dgm:presLayoutVars>
      </dgm:prSet>
      <dgm:spPr/>
    </dgm:pt>
    <dgm:pt modelId="{4554043F-30DF-4B9E-8901-910455E18BC9}" type="pres">
      <dgm:prSet presAssocID="{461CB8AE-25B6-4C55-AFBF-FC1F5B5E0CBA}" presName="compNode" presStyleCnt="0"/>
      <dgm:spPr/>
    </dgm:pt>
    <dgm:pt modelId="{1E7345D0-1782-461A-8A19-03A5DD78E151}" type="pres">
      <dgm:prSet presAssocID="{461CB8AE-25B6-4C55-AFBF-FC1F5B5E0CBA}" presName="bgRect" presStyleLbl="bgShp" presStyleIdx="0" presStyleCnt="5" custLinFactNeighborX="-88" custLinFactNeighborY="-47621"/>
      <dgm:spPr/>
    </dgm:pt>
    <dgm:pt modelId="{9110E5DA-093D-406D-9962-1709C1BF7969}" type="pres">
      <dgm:prSet presAssocID="{461CB8AE-25B6-4C55-AFBF-FC1F5B5E0CBA}" presName="iconRect" presStyleLbl="node1" presStyleIdx="0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E63A5C3F-42C2-4911-80F6-4E82DF28AEA9}" type="pres">
      <dgm:prSet presAssocID="{461CB8AE-25B6-4C55-AFBF-FC1F5B5E0CBA}" presName="spaceRect" presStyleCnt="0"/>
      <dgm:spPr/>
    </dgm:pt>
    <dgm:pt modelId="{46460257-7FFA-4997-98BC-069F9D077396}" type="pres">
      <dgm:prSet presAssocID="{461CB8AE-25B6-4C55-AFBF-FC1F5B5E0CBA}" presName="parTx" presStyleLbl="revTx" presStyleIdx="0" presStyleCnt="5">
        <dgm:presLayoutVars>
          <dgm:chMax val="0"/>
          <dgm:chPref val="0"/>
        </dgm:presLayoutVars>
      </dgm:prSet>
      <dgm:spPr/>
    </dgm:pt>
    <dgm:pt modelId="{43DC765D-9E98-45AD-B165-0E77FA832DD9}" type="pres">
      <dgm:prSet presAssocID="{82EB37A1-45F3-4CBC-A903-305EEF01D8DB}" presName="sibTrans" presStyleCnt="0"/>
      <dgm:spPr/>
    </dgm:pt>
    <dgm:pt modelId="{96A18DE8-AD8D-4F78-BB52-CDCBDB644891}" type="pres">
      <dgm:prSet presAssocID="{0CC39D4F-0D67-4978-A280-FB62A6670320}" presName="compNode" presStyleCnt="0"/>
      <dgm:spPr/>
    </dgm:pt>
    <dgm:pt modelId="{0E182CC3-9858-462D-BF60-924BEFD617A8}" type="pres">
      <dgm:prSet presAssocID="{0CC39D4F-0D67-4978-A280-FB62A6670320}" presName="bgRect" presStyleLbl="bgShp" presStyleIdx="1" presStyleCnt="5"/>
      <dgm:spPr/>
    </dgm:pt>
    <dgm:pt modelId="{20DB8C0F-BE4C-4611-A2FE-C7160E1F4725}" type="pres">
      <dgm:prSet presAssocID="{0CC39D4F-0D67-4978-A280-FB62A6670320}" presName="iconRect" presStyleLbl="node1" presStyleIdx="1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n"/>
        </a:ext>
      </dgm:extLst>
    </dgm:pt>
    <dgm:pt modelId="{297ACE23-EBA3-434D-9DB3-8A343A6EE207}" type="pres">
      <dgm:prSet presAssocID="{0CC39D4F-0D67-4978-A280-FB62A6670320}" presName="spaceRect" presStyleCnt="0"/>
      <dgm:spPr/>
    </dgm:pt>
    <dgm:pt modelId="{9BCC05F9-23E8-4820-8E1B-2CB981A7A8F4}" type="pres">
      <dgm:prSet presAssocID="{0CC39D4F-0D67-4978-A280-FB62A6670320}" presName="parTx" presStyleLbl="revTx" presStyleIdx="1" presStyleCnt="5">
        <dgm:presLayoutVars>
          <dgm:chMax val="0"/>
          <dgm:chPref val="0"/>
        </dgm:presLayoutVars>
      </dgm:prSet>
      <dgm:spPr/>
    </dgm:pt>
    <dgm:pt modelId="{68BBD801-A7B6-42A2-99BE-D52A80F30566}" type="pres">
      <dgm:prSet presAssocID="{014CCFD7-47C5-4F68-98FC-F225C597600F}" presName="sibTrans" presStyleCnt="0"/>
      <dgm:spPr/>
    </dgm:pt>
    <dgm:pt modelId="{1F72919D-2F0D-4C98-9CB9-782B36D051AD}" type="pres">
      <dgm:prSet presAssocID="{0BC66D34-8CF3-4A9E-BF63-E9795985ADBE}" presName="compNode" presStyleCnt="0"/>
      <dgm:spPr/>
    </dgm:pt>
    <dgm:pt modelId="{67DF0F67-A791-4B85-86BD-F57EA147CBA1}" type="pres">
      <dgm:prSet presAssocID="{0BC66D34-8CF3-4A9E-BF63-E9795985ADBE}" presName="bgRect" presStyleLbl="bgShp" presStyleIdx="2" presStyleCnt="5"/>
      <dgm:spPr/>
    </dgm:pt>
    <dgm:pt modelId="{3C2937C5-D2C1-46E5-A6F3-3656E2E26F4A}" type="pres">
      <dgm:prSet presAssocID="{0BC66D34-8CF3-4A9E-BF63-E9795985ADBE}" presName="iconRect" presStyleLbl="node1" presStyleIdx="2" presStyleCnt="5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nvelope"/>
        </a:ext>
      </dgm:extLst>
    </dgm:pt>
    <dgm:pt modelId="{067DE2BD-CD0C-4C81-A7C3-939AFE1F6410}" type="pres">
      <dgm:prSet presAssocID="{0BC66D34-8CF3-4A9E-BF63-E9795985ADBE}" presName="spaceRect" presStyleCnt="0"/>
      <dgm:spPr/>
    </dgm:pt>
    <dgm:pt modelId="{0692AD88-2BFA-4050-9923-A298D5FBD33D}" type="pres">
      <dgm:prSet presAssocID="{0BC66D34-8CF3-4A9E-BF63-E9795985ADBE}" presName="parTx" presStyleLbl="revTx" presStyleIdx="2" presStyleCnt="5">
        <dgm:presLayoutVars>
          <dgm:chMax val="0"/>
          <dgm:chPref val="0"/>
        </dgm:presLayoutVars>
      </dgm:prSet>
      <dgm:spPr/>
    </dgm:pt>
    <dgm:pt modelId="{90AC3109-21C3-4CB6-8CE4-44F864FDEB95}" type="pres">
      <dgm:prSet presAssocID="{8D1C4B23-4C1C-4E22-BB97-3D088F82111C}" presName="sibTrans" presStyleCnt="0"/>
      <dgm:spPr/>
    </dgm:pt>
    <dgm:pt modelId="{02EB1AB4-2652-40C9-B448-DE391AC8997D}" type="pres">
      <dgm:prSet presAssocID="{92B87FDA-AA50-4928-88F4-5B627E1633FE}" presName="compNode" presStyleCnt="0"/>
      <dgm:spPr/>
    </dgm:pt>
    <dgm:pt modelId="{E71BDB5F-8594-48FF-AC6A-97AC562D480A}" type="pres">
      <dgm:prSet presAssocID="{92B87FDA-AA50-4928-88F4-5B627E1633FE}" presName="bgRect" presStyleLbl="bgShp" presStyleIdx="3" presStyleCnt="5"/>
      <dgm:spPr/>
    </dgm:pt>
    <dgm:pt modelId="{46209D87-B364-4E28-B4AD-F3A82EEB197B}" type="pres">
      <dgm:prSet presAssocID="{92B87FDA-AA50-4928-88F4-5B627E1633FE}" presName="iconRect" presStyleLbl="node1" presStyleIdx="3" presStyleCnt="5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F93D2BBB-E4E7-4122-BA4B-053FA422540B}" type="pres">
      <dgm:prSet presAssocID="{92B87FDA-AA50-4928-88F4-5B627E1633FE}" presName="spaceRect" presStyleCnt="0"/>
      <dgm:spPr/>
    </dgm:pt>
    <dgm:pt modelId="{462B4F47-0A44-42D1-8895-EEF829A4F6F6}" type="pres">
      <dgm:prSet presAssocID="{92B87FDA-AA50-4928-88F4-5B627E1633FE}" presName="parTx" presStyleLbl="revTx" presStyleIdx="3" presStyleCnt="5">
        <dgm:presLayoutVars>
          <dgm:chMax val="0"/>
          <dgm:chPref val="0"/>
        </dgm:presLayoutVars>
      </dgm:prSet>
      <dgm:spPr/>
    </dgm:pt>
    <dgm:pt modelId="{E7D55AA5-CE65-45DE-82F2-34FD6565CCC8}" type="pres">
      <dgm:prSet presAssocID="{73FFD01D-06B4-475F-82F7-39A9E00688CC}" presName="sibTrans" presStyleCnt="0"/>
      <dgm:spPr/>
    </dgm:pt>
    <dgm:pt modelId="{86FA6F2D-1304-4521-8859-F81D6EFF39EB}" type="pres">
      <dgm:prSet presAssocID="{CB94C987-D122-4730-8D81-4D317C3B82A6}" presName="compNode" presStyleCnt="0"/>
      <dgm:spPr/>
    </dgm:pt>
    <dgm:pt modelId="{53CFC61A-6BE8-4BBB-8557-02BC9AF15C0B}" type="pres">
      <dgm:prSet presAssocID="{CB94C987-D122-4730-8D81-4D317C3B82A6}" presName="bgRect" presStyleLbl="bgShp" presStyleIdx="4" presStyleCnt="5"/>
      <dgm:spPr/>
    </dgm:pt>
    <dgm:pt modelId="{DA3BFB1A-1403-4C99-BE93-867371F6AC80}" type="pres">
      <dgm:prSet presAssocID="{CB94C987-D122-4730-8D81-4D317C3B82A6}" presName="iconRect" presStyleLbl="node1" presStyleIdx="4" presStyleCnt="5"/>
      <dgm:spPr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ckpack"/>
        </a:ext>
      </dgm:extLst>
    </dgm:pt>
    <dgm:pt modelId="{F65BE74F-AAB9-4C5D-AC32-D7F740ECA833}" type="pres">
      <dgm:prSet presAssocID="{CB94C987-D122-4730-8D81-4D317C3B82A6}" presName="spaceRect" presStyleCnt="0"/>
      <dgm:spPr/>
    </dgm:pt>
    <dgm:pt modelId="{6A784C66-3FB6-4286-BC33-0CC6444097DD}" type="pres">
      <dgm:prSet presAssocID="{CB94C987-D122-4730-8D81-4D317C3B82A6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8432251C-8EA2-4F6E-9AE1-3AA035D38402}" srcId="{3DA56572-868B-4CE9-9660-F0BA98B528FD}" destId="{92B87FDA-AA50-4928-88F4-5B627E1633FE}" srcOrd="3" destOrd="0" parTransId="{1845991C-7386-4213-9779-9DABE0AEBA22}" sibTransId="{73FFD01D-06B4-475F-82F7-39A9E00688CC}"/>
    <dgm:cxn modelId="{B0176135-301A-4B79-96FD-526BAFD536DC}" type="presOf" srcId="{461CB8AE-25B6-4C55-AFBF-FC1F5B5E0CBA}" destId="{46460257-7FFA-4997-98BC-069F9D077396}" srcOrd="0" destOrd="0" presId="urn:microsoft.com/office/officeart/2018/2/layout/IconVerticalSolidList"/>
    <dgm:cxn modelId="{142DE536-B40E-4073-818A-2B8A6332BFB3}" type="presOf" srcId="{92B87FDA-AA50-4928-88F4-5B627E1633FE}" destId="{462B4F47-0A44-42D1-8895-EEF829A4F6F6}" srcOrd="0" destOrd="0" presId="urn:microsoft.com/office/officeart/2018/2/layout/IconVerticalSolidList"/>
    <dgm:cxn modelId="{FDB91761-F4BC-44E8-8290-B0E4CFEEF2CC}" type="presOf" srcId="{CB94C987-D122-4730-8D81-4D317C3B82A6}" destId="{6A784C66-3FB6-4286-BC33-0CC6444097DD}" srcOrd="0" destOrd="0" presId="urn:microsoft.com/office/officeart/2018/2/layout/IconVerticalSolidList"/>
    <dgm:cxn modelId="{20BCAB65-CF4A-4BE3-9E20-42CCCAB73A81}" srcId="{3DA56572-868B-4CE9-9660-F0BA98B528FD}" destId="{CB94C987-D122-4730-8D81-4D317C3B82A6}" srcOrd="4" destOrd="0" parTransId="{D9B45884-2E01-4BDF-B80E-1B43731471E4}" sibTransId="{8123E506-65D4-4AA6-83F4-AD2A826B5197}"/>
    <dgm:cxn modelId="{C7583656-DBCD-4163-8200-225149A34C19}" type="presOf" srcId="{3DA56572-868B-4CE9-9660-F0BA98B528FD}" destId="{FADF5194-136B-49CF-B990-5163FFE7E149}" srcOrd="0" destOrd="0" presId="urn:microsoft.com/office/officeart/2018/2/layout/IconVerticalSolidList"/>
    <dgm:cxn modelId="{4F9955A6-FF1C-428D-9AAE-15A0FCBB1544}" srcId="{3DA56572-868B-4CE9-9660-F0BA98B528FD}" destId="{0CC39D4F-0D67-4978-A280-FB62A6670320}" srcOrd="1" destOrd="0" parTransId="{70E5FAB9-A0A0-464A-9EF6-DD70F022AB96}" sibTransId="{014CCFD7-47C5-4F68-98FC-F225C597600F}"/>
    <dgm:cxn modelId="{92EDA6C5-A818-4A12-ADD9-C67C39051515}" type="presOf" srcId="{0CC39D4F-0D67-4978-A280-FB62A6670320}" destId="{9BCC05F9-23E8-4820-8E1B-2CB981A7A8F4}" srcOrd="0" destOrd="0" presId="urn:microsoft.com/office/officeart/2018/2/layout/IconVerticalSolidList"/>
    <dgm:cxn modelId="{2136F3DB-1073-42A0-B7D7-FE88D2A1110B}" type="presOf" srcId="{0BC66D34-8CF3-4A9E-BF63-E9795985ADBE}" destId="{0692AD88-2BFA-4050-9923-A298D5FBD33D}" srcOrd="0" destOrd="0" presId="urn:microsoft.com/office/officeart/2018/2/layout/IconVerticalSolidList"/>
    <dgm:cxn modelId="{69A54EDC-0DE6-4822-9BCA-A6D57D3BBCFB}" srcId="{3DA56572-868B-4CE9-9660-F0BA98B528FD}" destId="{0BC66D34-8CF3-4A9E-BF63-E9795985ADBE}" srcOrd="2" destOrd="0" parTransId="{D5EDC493-B963-4D37-868A-8990569CA233}" sibTransId="{8D1C4B23-4C1C-4E22-BB97-3D088F82111C}"/>
    <dgm:cxn modelId="{8A8CC1E8-2BD2-4B38-8762-975596E32A04}" srcId="{3DA56572-868B-4CE9-9660-F0BA98B528FD}" destId="{461CB8AE-25B6-4C55-AFBF-FC1F5B5E0CBA}" srcOrd="0" destOrd="0" parTransId="{57FB60D2-F9F8-4FB9-9E66-9F6688D3CC3A}" sibTransId="{82EB37A1-45F3-4CBC-A903-305EEF01D8DB}"/>
    <dgm:cxn modelId="{55731ABB-BD7F-4330-859D-06BF47A49672}" type="presParOf" srcId="{FADF5194-136B-49CF-B990-5163FFE7E149}" destId="{4554043F-30DF-4B9E-8901-910455E18BC9}" srcOrd="0" destOrd="0" presId="urn:microsoft.com/office/officeart/2018/2/layout/IconVerticalSolidList"/>
    <dgm:cxn modelId="{FAB23DE6-120E-44BF-A734-855CB0615967}" type="presParOf" srcId="{4554043F-30DF-4B9E-8901-910455E18BC9}" destId="{1E7345D0-1782-461A-8A19-03A5DD78E151}" srcOrd="0" destOrd="0" presId="urn:microsoft.com/office/officeart/2018/2/layout/IconVerticalSolidList"/>
    <dgm:cxn modelId="{0A215328-08EE-4D5F-A946-7365DEF57AB6}" type="presParOf" srcId="{4554043F-30DF-4B9E-8901-910455E18BC9}" destId="{9110E5DA-093D-406D-9962-1709C1BF7969}" srcOrd="1" destOrd="0" presId="urn:microsoft.com/office/officeart/2018/2/layout/IconVerticalSolidList"/>
    <dgm:cxn modelId="{BA593B9B-C394-40A9-B50F-852BD4EDB9C9}" type="presParOf" srcId="{4554043F-30DF-4B9E-8901-910455E18BC9}" destId="{E63A5C3F-42C2-4911-80F6-4E82DF28AEA9}" srcOrd="2" destOrd="0" presId="urn:microsoft.com/office/officeart/2018/2/layout/IconVerticalSolidList"/>
    <dgm:cxn modelId="{90BABDD5-7930-412D-A7F8-927D483FFAB0}" type="presParOf" srcId="{4554043F-30DF-4B9E-8901-910455E18BC9}" destId="{46460257-7FFA-4997-98BC-069F9D077396}" srcOrd="3" destOrd="0" presId="urn:microsoft.com/office/officeart/2018/2/layout/IconVerticalSolidList"/>
    <dgm:cxn modelId="{B5BC4494-7CA1-45C3-BC4F-2D14E1211B01}" type="presParOf" srcId="{FADF5194-136B-49CF-B990-5163FFE7E149}" destId="{43DC765D-9E98-45AD-B165-0E77FA832DD9}" srcOrd="1" destOrd="0" presId="urn:microsoft.com/office/officeart/2018/2/layout/IconVerticalSolidList"/>
    <dgm:cxn modelId="{03EECE2B-532E-431B-B75E-97873F4DE65B}" type="presParOf" srcId="{FADF5194-136B-49CF-B990-5163FFE7E149}" destId="{96A18DE8-AD8D-4F78-BB52-CDCBDB644891}" srcOrd="2" destOrd="0" presId="urn:microsoft.com/office/officeart/2018/2/layout/IconVerticalSolidList"/>
    <dgm:cxn modelId="{3F8ADE2B-2883-4DE6-BA7D-0F97E5A61140}" type="presParOf" srcId="{96A18DE8-AD8D-4F78-BB52-CDCBDB644891}" destId="{0E182CC3-9858-462D-BF60-924BEFD617A8}" srcOrd="0" destOrd="0" presId="urn:microsoft.com/office/officeart/2018/2/layout/IconVerticalSolidList"/>
    <dgm:cxn modelId="{16EEFC67-8EB2-46A2-9826-8E85C7ABEBEA}" type="presParOf" srcId="{96A18DE8-AD8D-4F78-BB52-CDCBDB644891}" destId="{20DB8C0F-BE4C-4611-A2FE-C7160E1F4725}" srcOrd="1" destOrd="0" presId="urn:microsoft.com/office/officeart/2018/2/layout/IconVerticalSolidList"/>
    <dgm:cxn modelId="{448A63FD-B212-4F8F-B3B7-65DEB6C0B960}" type="presParOf" srcId="{96A18DE8-AD8D-4F78-BB52-CDCBDB644891}" destId="{297ACE23-EBA3-434D-9DB3-8A343A6EE207}" srcOrd="2" destOrd="0" presId="urn:microsoft.com/office/officeart/2018/2/layout/IconVerticalSolidList"/>
    <dgm:cxn modelId="{B786D189-50A6-497B-AE21-242D2BC1BFB2}" type="presParOf" srcId="{96A18DE8-AD8D-4F78-BB52-CDCBDB644891}" destId="{9BCC05F9-23E8-4820-8E1B-2CB981A7A8F4}" srcOrd="3" destOrd="0" presId="urn:microsoft.com/office/officeart/2018/2/layout/IconVerticalSolidList"/>
    <dgm:cxn modelId="{95067521-F8E4-45C3-89E1-D5F3AC532F03}" type="presParOf" srcId="{FADF5194-136B-49CF-B990-5163FFE7E149}" destId="{68BBD801-A7B6-42A2-99BE-D52A80F30566}" srcOrd="3" destOrd="0" presId="urn:microsoft.com/office/officeart/2018/2/layout/IconVerticalSolidList"/>
    <dgm:cxn modelId="{4A913FE7-BD8C-4680-9AC5-AC0CCD3CBD60}" type="presParOf" srcId="{FADF5194-136B-49CF-B990-5163FFE7E149}" destId="{1F72919D-2F0D-4C98-9CB9-782B36D051AD}" srcOrd="4" destOrd="0" presId="urn:microsoft.com/office/officeart/2018/2/layout/IconVerticalSolidList"/>
    <dgm:cxn modelId="{3307749D-E450-4CFD-BA5C-AB699E5895AC}" type="presParOf" srcId="{1F72919D-2F0D-4C98-9CB9-782B36D051AD}" destId="{67DF0F67-A791-4B85-86BD-F57EA147CBA1}" srcOrd="0" destOrd="0" presId="urn:microsoft.com/office/officeart/2018/2/layout/IconVerticalSolidList"/>
    <dgm:cxn modelId="{783BA64C-18C1-4025-B900-0DC7BABDFE40}" type="presParOf" srcId="{1F72919D-2F0D-4C98-9CB9-782B36D051AD}" destId="{3C2937C5-D2C1-46E5-A6F3-3656E2E26F4A}" srcOrd="1" destOrd="0" presId="urn:microsoft.com/office/officeart/2018/2/layout/IconVerticalSolidList"/>
    <dgm:cxn modelId="{ACAA6E7B-BBD0-4AEF-B919-16A19DD1E73F}" type="presParOf" srcId="{1F72919D-2F0D-4C98-9CB9-782B36D051AD}" destId="{067DE2BD-CD0C-4C81-A7C3-939AFE1F6410}" srcOrd="2" destOrd="0" presId="urn:microsoft.com/office/officeart/2018/2/layout/IconVerticalSolidList"/>
    <dgm:cxn modelId="{B6D4A1F6-703D-4751-9B79-D2A40AF8B36B}" type="presParOf" srcId="{1F72919D-2F0D-4C98-9CB9-782B36D051AD}" destId="{0692AD88-2BFA-4050-9923-A298D5FBD33D}" srcOrd="3" destOrd="0" presId="urn:microsoft.com/office/officeart/2018/2/layout/IconVerticalSolidList"/>
    <dgm:cxn modelId="{73B099ED-9C97-4A16-ABCC-2A890ECCB97E}" type="presParOf" srcId="{FADF5194-136B-49CF-B990-5163FFE7E149}" destId="{90AC3109-21C3-4CB6-8CE4-44F864FDEB95}" srcOrd="5" destOrd="0" presId="urn:microsoft.com/office/officeart/2018/2/layout/IconVerticalSolidList"/>
    <dgm:cxn modelId="{E74D2C2B-9449-4522-8319-6C564F3D76D2}" type="presParOf" srcId="{FADF5194-136B-49CF-B990-5163FFE7E149}" destId="{02EB1AB4-2652-40C9-B448-DE391AC8997D}" srcOrd="6" destOrd="0" presId="urn:microsoft.com/office/officeart/2018/2/layout/IconVerticalSolidList"/>
    <dgm:cxn modelId="{9CF17BF1-D9F8-46BE-A6FB-A4B6869810CD}" type="presParOf" srcId="{02EB1AB4-2652-40C9-B448-DE391AC8997D}" destId="{E71BDB5F-8594-48FF-AC6A-97AC562D480A}" srcOrd="0" destOrd="0" presId="urn:microsoft.com/office/officeart/2018/2/layout/IconVerticalSolidList"/>
    <dgm:cxn modelId="{7EE3BB84-4E9D-4EA7-B127-8F324748E823}" type="presParOf" srcId="{02EB1AB4-2652-40C9-B448-DE391AC8997D}" destId="{46209D87-B364-4E28-B4AD-F3A82EEB197B}" srcOrd="1" destOrd="0" presId="urn:microsoft.com/office/officeart/2018/2/layout/IconVerticalSolidList"/>
    <dgm:cxn modelId="{EBBCA602-40A7-4A33-84D2-DD2DFF7D26F0}" type="presParOf" srcId="{02EB1AB4-2652-40C9-B448-DE391AC8997D}" destId="{F93D2BBB-E4E7-4122-BA4B-053FA422540B}" srcOrd="2" destOrd="0" presId="urn:microsoft.com/office/officeart/2018/2/layout/IconVerticalSolidList"/>
    <dgm:cxn modelId="{4FFDC002-9455-4AC7-BE88-134F624D34B2}" type="presParOf" srcId="{02EB1AB4-2652-40C9-B448-DE391AC8997D}" destId="{462B4F47-0A44-42D1-8895-EEF829A4F6F6}" srcOrd="3" destOrd="0" presId="urn:microsoft.com/office/officeart/2018/2/layout/IconVerticalSolidList"/>
    <dgm:cxn modelId="{DCE92DAA-5879-4798-BE1F-7485D28043C2}" type="presParOf" srcId="{FADF5194-136B-49CF-B990-5163FFE7E149}" destId="{E7D55AA5-CE65-45DE-82F2-34FD6565CCC8}" srcOrd="7" destOrd="0" presId="urn:microsoft.com/office/officeart/2018/2/layout/IconVerticalSolidList"/>
    <dgm:cxn modelId="{796F06ED-76EB-4B0C-A688-7F3F0CDDC99B}" type="presParOf" srcId="{FADF5194-136B-49CF-B990-5163FFE7E149}" destId="{86FA6F2D-1304-4521-8859-F81D6EFF39EB}" srcOrd="8" destOrd="0" presId="urn:microsoft.com/office/officeart/2018/2/layout/IconVerticalSolidList"/>
    <dgm:cxn modelId="{748E61A8-AA37-42E9-9D83-914722BDA636}" type="presParOf" srcId="{86FA6F2D-1304-4521-8859-F81D6EFF39EB}" destId="{53CFC61A-6BE8-4BBB-8557-02BC9AF15C0B}" srcOrd="0" destOrd="0" presId="urn:microsoft.com/office/officeart/2018/2/layout/IconVerticalSolidList"/>
    <dgm:cxn modelId="{47FD3331-242D-4BAF-A1B4-DB8855BFDCB4}" type="presParOf" srcId="{86FA6F2D-1304-4521-8859-F81D6EFF39EB}" destId="{DA3BFB1A-1403-4C99-BE93-867371F6AC80}" srcOrd="1" destOrd="0" presId="urn:microsoft.com/office/officeart/2018/2/layout/IconVerticalSolidList"/>
    <dgm:cxn modelId="{A4975830-0FA3-4E23-B679-7B4EDA1CBD9D}" type="presParOf" srcId="{86FA6F2D-1304-4521-8859-F81D6EFF39EB}" destId="{F65BE74F-AAB9-4C5D-AC32-D7F740ECA833}" srcOrd="2" destOrd="0" presId="urn:microsoft.com/office/officeart/2018/2/layout/IconVerticalSolidList"/>
    <dgm:cxn modelId="{B7BDD2C1-0255-4A8C-94E2-6EA6D009ABFE}" type="presParOf" srcId="{86FA6F2D-1304-4521-8859-F81D6EFF39EB}" destId="{6A784C66-3FB6-4286-BC33-0CC6444097D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E7AA5E-9590-49BC-9E24-AAB75D094B86}">
      <dsp:nvSpPr>
        <dsp:cNvPr id="0" name=""/>
        <dsp:cNvSpPr/>
      </dsp:nvSpPr>
      <dsp:spPr>
        <a:xfrm>
          <a:off x="0" y="6871"/>
          <a:ext cx="9604375" cy="6464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kern="1200" dirty="0"/>
            <a:t>Grade 10 Literacy Assessment: usually done with English 10</a:t>
          </a:r>
          <a:endParaRPr lang="en-US" sz="1700" kern="1200" dirty="0"/>
        </a:p>
      </dsp:txBody>
      <dsp:txXfrm>
        <a:off x="31556" y="38427"/>
        <a:ext cx="9541263" cy="583313"/>
      </dsp:txXfrm>
    </dsp:sp>
    <dsp:sp modelId="{402946F0-1599-4E0E-9D9B-28280C2FEAF6}">
      <dsp:nvSpPr>
        <dsp:cNvPr id="0" name=""/>
        <dsp:cNvSpPr/>
      </dsp:nvSpPr>
      <dsp:spPr>
        <a:xfrm>
          <a:off x="0" y="702256"/>
          <a:ext cx="9604375" cy="64642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kern="1200" dirty="0"/>
            <a:t>Grade 10 Numeracy Assessment: usually done with Math 10 </a:t>
          </a:r>
          <a:endParaRPr lang="en-US" sz="1700" kern="1200" dirty="0"/>
        </a:p>
      </dsp:txBody>
      <dsp:txXfrm>
        <a:off x="31556" y="733812"/>
        <a:ext cx="9541263" cy="583313"/>
      </dsp:txXfrm>
    </dsp:sp>
    <dsp:sp modelId="{222EC737-B9EE-4839-9980-BB00A1A1EA34}">
      <dsp:nvSpPr>
        <dsp:cNvPr id="0" name=""/>
        <dsp:cNvSpPr/>
      </dsp:nvSpPr>
      <dsp:spPr>
        <a:xfrm>
          <a:off x="0" y="1397641"/>
          <a:ext cx="9604375" cy="64642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kern="1200" dirty="0"/>
            <a:t>Grade 12 Literacy Assessment: usually done with English 12</a:t>
          </a:r>
          <a:endParaRPr lang="en-US" sz="1700" kern="1200" dirty="0"/>
        </a:p>
      </dsp:txBody>
      <dsp:txXfrm>
        <a:off x="31556" y="1429197"/>
        <a:ext cx="9541263" cy="583313"/>
      </dsp:txXfrm>
    </dsp:sp>
    <dsp:sp modelId="{DC7E76CF-04AC-414B-A56A-0B6385A90CA8}">
      <dsp:nvSpPr>
        <dsp:cNvPr id="0" name=""/>
        <dsp:cNvSpPr/>
      </dsp:nvSpPr>
      <dsp:spPr>
        <a:xfrm>
          <a:off x="0" y="2093026"/>
          <a:ext cx="9604375" cy="64642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kern="1200" dirty="0"/>
            <a:t>French Immersion Assessments </a:t>
          </a:r>
          <a:endParaRPr lang="en-US" sz="1700" kern="1200" dirty="0"/>
        </a:p>
      </dsp:txBody>
      <dsp:txXfrm>
        <a:off x="31556" y="2124582"/>
        <a:ext cx="9541263" cy="583313"/>
      </dsp:txXfrm>
    </dsp:sp>
    <dsp:sp modelId="{FA2F74E4-AFA5-4640-AD61-70057DC4C3BA}">
      <dsp:nvSpPr>
        <dsp:cNvPr id="0" name=""/>
        <dsp:cNvSpPr/>
      </dsp:nvSpPr>
      <dsp:spPr>
        <a:xfrm>
          <a:off x="0" y="2788411"/>
          <a:ext cx="9604375" cy="64642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kern="1200"/>
            <a:t>Sample Assessments can be found at – </a:t>
          </a:r>
          <a:r>
            <a:rPr lang="en-CA" sz="1700" kern="1200">
              <a:hlinkClick xmlns:r="http://schemas.openxmlformats.org/officeDocument/2006/relationships" r:id="rId1"/>
            </a:rPr>
            <a:t>https://www.awinfosys.com/eassessment/gradassessments_copyright.htm</a:t>
          </a:r>
          <a:endParaRPr lang="en-US" sz="1700" kern="1200"/>
        </a:p>
      </dsp:txBody>
      <dsp:txXfrm>
        <a:off x="31556" y="2819967"/>
        <a:ext cx="9541263" cy="583313"/>
      </dsp:txXfrm>
    </dsp:sp>
    <dsp:sp modelId="{51CB9DCC-520F-466B-A254-71698E6B4BA1}">
      <dsp:nvSpPr>
        <dsp:cNvPr id="0" name=""/>
        <dsp:cNvSpPr/>
      </dsp:nvSpPr>
      <dsp:spPr>
        <a:xfrm>
          <a:off x="0" y="3434836"/>
          <a:ext cx="9604375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939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CA" sz="1300" kern="1200"/>
            <a:t>“Google Graduation Assessment Information Parents and Students”</a:t>
          </a:r>
          <a:endParaRPr lang="en-US" sz="1300" kern="1200"/>
        </a:p>
      </dsp:txBody>
      <dsp:txXfrm>
        <a:off x="0" y="3434836"/>
        <a:ext cx="9604375" cy="2815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7345D0-1782-461A-8A19-03A5DD78E151}">
      <dsp:nvSpPr>
        <dsp:cNvPr id="0" name=""/>
        <dsp:cNvSpPr/>
      </dsp:nvSpPr>
      <dsp:spPr>
        <a:xfrm>
          <a:off x="0" y="0"/>
          <a:ext cx="6628804" cy="69711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10E5DA-093D-406D-9962-1709C1BF7969}">
      <dsp:nvSpPr>
        <dsp:cNvPr id="0" name=""/>
        <dsp:cNvSpPr/>
      </dsp:nvSpPr>
      <dsp:spPr>
        <a:xfrm>
          <a:off x="210877" y="163168"/>
          <a:ext cx="383788" cy="38341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460257-7FFA-4997-98BC-069F9D077396}">
      <dsp:nvSpPr>
        <dsp:cNvPr id="0" name=""/>
        <dsp:cNvSpPr/>
      </dsp:nvSpPr>
      <dsp:spPr>
        <a:xfrm>
          <a:off x="805542" y="6317"/>
          <a:ext cx="5750888" cy="827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11" tIns="87611" rIns="87611" bIns="87611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kern="1200" dirty="0"/>
            <a:t>The first day of school is staggered. Watch for more information.</a:t>
          </a:r>
          <a:endParaRPr lang="en-US" sz="1400" kern="1200" dirty="0"/>
        </a:p>
      </dsp:txBody>
      <dsp:txXfrm>
        <a:off x="805542" y="6317"/>
        <a:ext cx="5750888" cy="827824"/>
      </dsp:txXfrm>
    </dsp:sp>
    <dsp:sp modelId="{0E182CC3-9858-462D-BF60-924BEFD617A8}">
      <dsp:nvSpPr>
        <dsp:cNvPr id="0" name=""/>
        <dsp:cNvSpPr/>
      </dsp:nvSpPr>
      <dsp:spPr>
        <a:xfrm>
          <a:off x="0" y="1041098"/>
          <a:ext cx="6628804" cy="69711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DB8C0F-BE4C-4611-A2FE-C7160E1F4725}">
      <dsp:nvSpPr>
        <dsp:cNvPr id="0" name=""/>
        <dsp:cNvSpPr/>
      </dsp:nvSpPr>
      <dsp:spPr>
        <a:xfrm>
          <a:off x="210877" y="1197949"/>
          <a:ext cx="383788" cy="38341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CC05F9-23E8-4820-8E1B-2CB981A7A8F4}">
      <dsp:nvSpPr>
        <dsp:cNvPr id="0" name=""/>
        <dsp:cNvSpPr/>
      </dsp:nvSpPr>
      <dsp:spPr>
        <a:xfrm>
          <a:off x="805542" y="1041098"/>
          <a:ext cx="5750888" cy="827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11" tIns="87611" rIns="87611" bIns="87611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kern="1200" dirty="0"/>
            <a:t>The second day is a full day.</a:t>
          </a:r>
          <a:endParaRPr lang="en-US" sz="1400" kern="1200" dirty="0"/>
        </a:p>
      </dsp:txBody>
      <dsp:txXfrm>
        <a:off x="805542" y="1041098"/>
        <a:ext cx="5750888" cy="827824"/>
      </dsp:txXfrm>
    </dsp:sp>
    <dsp:sp modelId="{67DF0F67-A791-4B85-86BD-F57EA147CBA1}">
      <dsp:nvSpPr>
        <dsp:cNvPr id="0" name=""/>
        <dsp:cNvSpPr/>
      </dsp:nvSpPr>
      <dsp:spPr>
        <a:xfrm>
          <a:off x="0" y="2075878"/>
          <a:ext cx="6628804" cy="69711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2937C5-D2C1-46E5-A6F3-3656E2E26F4A}">
      <dsp:nvSpPr>
        <dsp:cNvPr id="0" name=""/>
        <dsp:cNvSpPr/>
      </dsp:nvSpPr>
      <dsp:spPr>
        <a:xfrm>
          <a:off x="210877" y="2232729"/>
          <a:ext cx="383788" cy="38341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92AD88-2BFA-4050-9923-A298D5FBD33D}">
      <dsp:nvSpPr>
        <dsp:cNvPr id="0" name=""/>
        <dsp:cNvSpPr/>
      </dsp:nvSpPr>
      <dsp:spPr>
        <a:xfrm>
          <a:off x="805542" y="2075878"/>
          <a:ext cx="5750888" cy="827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11" tIns="87611" rIns="87611" bIns="87611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kern="1200" dirty="0"/>
            <a:t>MAKE SURE EMAIL AND CONTACT INFO IS CORRECT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(so that absence phone calls go to the right number)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* No phone calls for lates</a:t>
          </a:r>
        </a:p>
      </dsp:txBody>
      <dsp:txXfrm>
        <a:off x="805542" y="2075878"/>
        <a:ext cx="5750888" cy="827824"/>
      </dsp:txXfrm>
    </dsp:sp>
    <dsp:sp modelId="{E71BDB5F-8594-48FF-AC6A-97AC562D480A}">
      <dsp:nvSpPr>
        <dsp:cNvPr id="0" name=""/>
        <dsp:cNvSpPr/>
      </dsp:nvSpPr>
      <dsp:spPr>
        <a:xfrm>
          <a:off x="0" y="3110658"/>
          <a:ext cx="6628804" cy="69711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209D87-B364-4E28-B4AD-F3A82EEB197B}">
      <dsp:nvSpPr>
        <dsp:cNvPr id="0" name=""/>
        <dsp:cNvSpPr/>
      </dsp:nvSpPr>
      <dsp:spPr>
        <a:xfrm>
          <a:off x="210877" y="3267509"/>
          <a:ext cx="383788" cy="38341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2B4F47-0A44-42D1-8895-EEF829A4F6F6}">
      <dsp:nvSpPr>
        <dsp:cNvPr id="0" name=""/>
        <dsp:cNvSpPr/>
      </dsp:nvSpPr>
      <dsp:spPr>
        <a:xfrm>
          <a:off x="805542" y="3110658"/>
          <a:ext cx="5750888" cy="827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11" tIns="87611" rIns="87611" bIns="87611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kern="1200"/>
            <a:t>Fees are paid online at </a:t>
          </a:r>
          <a:r>
            <a:rPr lang="en-CA" sz="1400" kern="1200">
              <a:hlinkClick xmlns:r="http://schemas.openxmlformats.org/officeDocument/2006/relationships" r:id="rId9"/>
            </a:rPr>
            <a:t>https://schoolcashonline.com</a:t>
          </a:r>
          <a:r>
            <a:rPr lang="en-CA" sz="1400" kern="1200"/>
            <a:t> </a:t>
          </a:r>
          <a:endParaRPr lang="en-US" sz="1400" kern="1200"/>
        </a:p>
      </dsp:txBody>
      <dsp:txXfrm>
        <a:off x="805542" y="3110658"/>
        <a:ext cx="5750888" cy="827824"/>
      </dsp:txXfrm>
    </dsp:sp>
    <dsp:sp modelId="{53CFC61A-6BE8-4BBB-8557-02BC9AF15C0B}">
      <dsp:nvSpPr>
        <dsp:cNvPr id="0" name=""/>
        <dsp:cNvSpPr/>
      </dsp:nvSpPr>
      <dsp:spPr>
        <a:xfrm>
          <a:off x="0" y="4145438"/>
          <a:ext cx="6628804" cy="69711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3BFB1A-1403-4C99-BE93-867371F6AC80}">
      <dsp:nvSpPr>
        <dsp:cNvPr id="0" name=""/>
        <dsp:cNvSpPr/>
      </dsp:nvSpPr>
      <dsp:spPr>
        <a:xfrm>
          <a:off x="210877" y="4302289"/>
          <a:ext cx="383788" cy="383413"/>
        </a:xfrm>
        <a:prstGeom prst="rect">
          <a:avLst/>
        </a:prstGeom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784C66-3FB6-4286-BC33-0CC6444097DD}">
      <dsp:nvSpPr>
        <dsp:cNvPr id="0" name=""/>
        <dsp:cNvSpPr/>
      </dsp:nvSpPr>
      <dsp:spPr>
        <a:xfrm>
          <a:off x="805542" y="4145438"/>
          <a:ext cx="5750888" cy="827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11" tIns="87611" rIns="87611" bIns="87611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kern="1200"/>
            <a:t>Lockers are assigned at the end of June. The locker number and combination will be on the timetable that students receive in September, if lockers are offered.</a:t>
          </a:r>
          <a:endParaRPr lang="en-US" sz="1400" kern="1200"/>
        </a:p>
      </dsp:txBody>
      <dsp:txXfrm>
        <a:off x="805542" y="4145438"/>
        <a:ext cx="5750888" cy="8278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E8148E-6960-440A-B441-8679BE38B03E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14D244-5805-4A4B-B865-A01502450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022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en-US" dirty="0">
                <a:solidFill>
                  <a:schemeClr val="bg1"/>
                </a:solidFill>
              </a:rPr>
              <a:t>Social Studies: 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Explorations 11 is a non-academic course, but counts toward grad credits.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All grade 12 Socials Studies are academic (</a:t>
            </a:r>
            <a:r>
              <a:rPr lang="en-US" dirty="0" err="1">
                <a:solidFill>
                  <a:schemeClr val="bg1"/>
                </a:solidFill>
              </a:rPr>
              <a:t>Comparrative</a:t>
            </a:r>
            <a:r>
              <a:rPr lang="en-US" dirty="0">
                <a:solidFill>
                  <a:schemeClr val="bg1"/>
                </a:solidFill>
              </a:rPr>
              <a:t> Cultures/BC First Peoples/Contemporary Indigenous Studies/20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 Century World History)</a:t>
            </a:r>
          </a:p>
          <a:p>
            <a:pPr lvl="2"/>
            <a:r>
              <a:rPr lang="en-US" u="sng" dirty="0">
                <a:solidFill>
                  <a:schemeClr val="bg1"/>
                </a:solidFill>
              </a:rPr>
              <a:t>Law and Philosophy are academic, but do not count as a Social Studies entrance course into universities in Alberta.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See your counsellor for clarification.</a:t>
            </a:r>
          </a:p>
          <a:p>
            <a:pPr lvl="2"/>
            <a:endParaRPr lang="en-US" dirty="0">
              <a:solidFill>
                <a:schemeClr val="bg1"/>
              </a:solidFill>
            </a:endParaRPr>
          </a:p>
          <a:p>
            <a:pPr lvl="2"/>
            <a:r>
              <a:rPr lang="en-US" dirty="0">
                <a:solidFill>
                  <a:schemeClr val="bg1"/>
                </a:solidFill>
              </a:rPr>
              <a:t>Math: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bg1"/>
                </a:solidFill>
              </a:rPr>
              <a:t>(Pre-Calculus, Foundations, </a:t>
            </a:r>
            <a:r>
              <a:rPr lang="en-US" b="1" u="sng" dirty="0">
                <a:solidFill>
                  <a:schemeClr val="bg1"/>
                </a:solidFill>
              </a:rPr>
              <a:t>OR</a:t>
            </a:r>
            <a:r>
              <a:rPr lang="en-US" dirty="0">
                <a:solidFill>
                  <a:schemeClr val="bg1"/>
                </a:solidFill>
              </a:rPr>
              <a:t> Computer Science)</a:t>
            </a:r>
          </a:p>
          <a:p>
            <a:pPr lvl="2"/>
            <a:endParaRPr lang="en-US" dirty="0">
              <a:solidFill>
                <a:schemeClr val="bg1"/>
              </a:solidFill>
            </a:endParaRPr>
          </a:p>
          <a:p>
            <a:pPr lvl="2"/>
            <a:r>
              <a:rPr lang="en-US" dirty="0">
                <a:solidFill>
                  <a:schemeClr val="bg1"/>
                </a:solidFill>
              </a:rPr>
              <a:t>Science: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Science for Citizens is a non-academic course, but counts toward grad credits.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Academic options for university: Chemistry/Physics/Life Sciences (Biology)</a:t>
            </a:r>
          </a:p>
          <a:p>
            <a:pPr lvl="2"/>
            <a:endParaRPr lang="en-US" dirty="0">
              <a:solidFill>
                <a:schemeClr val="bg1"/>
              </a:solidFill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bg1"/>
                </a:solidFill>
              </a:rPr>
              <a:t>**any extra core classes you choose count as electives.)</a:t>
            </a:r>
          </a:p>
          <a:p>
            <a:pPr lvl="2"/>
            <a:endParaRPr lang="en-US" dirty="0">
              <a:solidFill>
                <a:schemeClr val="bg1"/>
              </a:solidFill>
            </a:endParaRPr>
          </a:p>
          <a:p>
            <a:pPr lvl="2"/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B03775-5252-4548-8AAF-88C23FA8A46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687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FFB9B-9FB8-469E-96F9-4D32314110B6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9135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502233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15332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759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238868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7291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453455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06988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1798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133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638685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12EF78E3-FDA3-4D28-AAA2-0B81F349A39D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400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3149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ttaylor@cotr.bc.ca" TargetMode="Externa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sd5.bc.ca/mbss/page/7690/new-student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4790CB6-E348-46A2-C4CF-9755DD83F8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5488" y="281186"/>
            <a:ext cx="3753394" cy="3147814"/>
          </a:xfrm>
        </p:spPr>
        <p:txBody>
          <a:bodyPr>
            <a:normAutofit/>
          </a:bodyPr>
          <a:lstStyle/>
          <a:p>
            <a:r>
              <a:rPr lang="en-CA" sz="4000" dirty="0"/>
              <a:t>Welcome to Mount Baker Secondary</a:t>
            </a:r>
            <a:r>
              <a:rPr lang="en-CA" sz="2700" dirty="0"/>
              <a:t>!</a:t>
            </a:r>
            <a:endParaRPr lang="en-US" sz="2700" dirty="0"/>
          </a:p>
        </p:txBody>
      </p:sp>
      <p:pic>
        <p:nvPicPr>
          <p:cNvPr id="5" name="Picture 4" descr="A group of people in red shirts&#10;&#10;Description automatically generated">
            <a:extLst>
              <a:ext uri="{FF2B5EF4-FFF2-40B4-BE49-F238E27FC236}">
                <a16:creationId xmlns:a16="http://schemas.microsoft.com/office/drawing/2014/main" id="{9BF478D7-9A58-42B0-FAAB-448286D886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9" r="16994"/>
          <a:stretch/>
        </p:blipFill>
        <p:spPr>
          <a:xfrm>
            <a:off x="5410200" y="10"/>
            <a:ext cx="6781800" cy="6857990"/>
          </a:xfrm>
          <a:prstGeom prst="rect">
            <a:avLst/>
          </a:prstGeom>
        </p:spPr>
      </p:pic>
      <p:pic>
        <p:nvPicPr>
          <p:cNvPr id="3" name="Picture 2" descr="A red and black logo&#10;&#10;Description automatically generated">
            <a:extLst>
              <a:ext uri="{FF2B5EF4-FFF2-40B4-BE49-F238E27FC236}">
                <a16:creationId xmlns:a16="http://schemas.microsoft.com/office/drawing/2014/main" id="{70B2EBCE-B32A-0043-184E-4603FAE098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146" y="3676691"/>
            <a:ext cx="1731054" cy="145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86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06212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683" y="1240076"/>
            <a:ext cx="2727813" cy="4584527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rgbClr val="FFFFFF"/>
                </a:solidFill>
              </a:rPr>
              <a:t>TRAIN</a:t>
            </a:r>
            <a:br>
              <a:rPr lang="en-CA" dirty="0">
                <a:solidFill>
                  <a:srgbClr val="FFFFFF"/>
                </a:solidFill>
              </a:rPr>
            </a:br>
            <a:r>
              <a:rPr lang="en-CA" dirty="0">
                <a:solidFill>
                  <a:srgbClr val="FFFFFF"/>
                </a:solidFill>
              </a:rPr>
              <a:t>in</a:t>
            </a:r>
            <a:br>
              <a:rPr lang="en-CA" dirty="0">
                <a:solidFill>
                  <a:srgbClr val="FFFFFF"/>
                </a:solidFill>
              </a:rPr>
            </a:br>
            <a:r>
              <a:rPr lang="en-CA" dirty="0">
                <a:solidFill>
                  <a:srgbClr val="FFFFFF"/>
                </a:solidFill>
              </a:rPr>
              <a:t>Trades Programs</a:t>
            </a:r>
            <a:br>
              <a:rPr lang="en-CA" dirty="0">
                <a:solidFill>
                  <a:srgbClr val="FFFFFF"/>
                </a:solidFill>
              </a:rPr>
            </a:br>
            <a:r>
              <a:rPr lang="en-CA" dirty="0">
                <a:solidFill>
                  <a:srgbClr val="FFFFFF"/>
                </a:solidFill>
              </a:rPr>
              <a:t>(TRNE)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365810" y="334223"/>
            <a:ext cx="7495753" cy="6246039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CA" u="sng" dirty="0"/>
              <a:t>Trades Offered: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CA" u="sng" dirty="0"/>
              <a:t>Electrician, Industrial Mechanic, Hairstylist, Carpenter, Heavy Duty Mechanic, Welder, Cook,  Auto Technician</a:t>
            </a:r>
          </a:p>
          <a:p>
            <a:pPr lvl="2">
              <a:lnSpc>
                <a:spcPct val="110000"/>
              </a:lnSpc>
            </a:pPr>
            <a:r>
              <a:rPr lang="en-US" dirty="0"/>
              <a:t>Dual credit: students receive high school elective credit as well as Foundations apprenticeship credit while attending the College of the Rockies </a:t>
            </a:r>
            <a:endParaRPr lang="en-CA" dirty="0"/>
          </a:p>
          <a:p>
            <a:pPr lvl="1">
              <a:lnSpc>
                <a:spcPct val="110000"/>
              </a:lnSpc>
            </a:pPr>
            <a:r>
              <a:rPr lang="en-US" dirty="0"/>
              <a:t>Application required –  available in counselling (early in grade 11)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There is a selection process that looks at conduct, attendance, work habits, etc.</a:t>
            </a:r>
          </a:p>
          <a:p>
            <a:pPr lvl="1">
              <a:lnSpc>
                <a:spcPct val="110000"/>
              </a:lnSpc>
            </a:pPr>
            <a:endParaRPr lang="en-US" dirty="0"/>
          </a:p>
          <a:p>
            <a:pPr marL="457200" lvl="1" indent="0">
              <a:lnSpc>
                <a:spcPct val="110000"/>
              </a:lnSpc>
              <a:buNone/>
            </a:pPr>
            <a:r>
              <a:rPr lang="en-US" u="sng" dirty="0"/>
              <a:t>CYFS: Child, Youth, Family Studies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4 courses aimed at becoming a Human Service Worker, Education Assistant or Early Childhood Educator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Delivered online in grade 11 or 12</a:t>
            </a:r>
          </a:p>
          <a:p>
            <a:pPr lvl="1">
              <a:lnSpc>
                <a:spcPct val="110000"/>
              </a:lnSpc>
            </a:pPr>
            <a:endParaRPr lang="en-US" dirty="0"/>
          </a:p>
          <a:p>
            <a:pPr marL="457200" lvl="1" indent="0">
              <a:lnSpc>
                <a:spcPct val="110000"/>
              </a:lnSpc>
              <a:buNone/>
            </a:pPr>
            <a:r>
              <a:rPr lang="en-US" dirty="0"/>
              <a:t>For more information, contact Tristan Taylor: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ttaylor@cotr.bc.ca</a:t>
            </a:r>
            <a:r>
              <a:rPr lang="en-US" dirty="0"/>
              <a:t> or 250-581-2382 (College Transitions Coordinator)</a:t>
            </a:r>
          </a:p>
          <a:p>
            <a:pPr marL="457200" lvl="1" indent="0">
              <a:lnSpc>
                <a:spcPct val="110000"/>
              </a:lnSpc>
              <a:buNone/>
            </a:pPr>
            <a:endParaRPr lang="en-US" u="sng" dirty="0"/>
          </a:p>
          <a:p>
            <a:pPr lvl="1">
              <a:lnSpc>
                <a:spcPct val="11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056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482E7304-2AC2-4A5C-924D-A6AC3FFC5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en-CA" dirty="0"/>
              <a:t>Assessments: Required for graduation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259FEF2-F6A5-442F-BA10-4E39EECD0A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1853754"/>
            <a:ext cx="96032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A3C183B1-1D4B-4E3D-A02E-A426E3BFA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A97BA715-C99E-CC38-1C7F-642BA487B3C6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44633635"/>
              </p:ext>
            </p:extLst>
          </p:nvPr>
        </p:nvGraphicFramePr>
        <p:xfrm>
          <a:off x="1450975" y="2331497"/>
          <a:ext cx="9604375" cy="3723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312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51334479-A37E-5974-1FAA-5C3DC628493D}"/>
              </a:ext>
            </a:extLst>
          </p:cNvPr>
          <p:cNvSpPr txBox="1"/>
          <p:nvPr/>
        </p:nvSpPr>
        <p:spPr>
          <a:xfrm>
            <a:off x="5526280" y="0"/>
            <a:ext cx="6665720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u="sng" dirty="0"/>
              <a:t>Grade 10 Course selection: </a:t>
            </a:r>
          </a:p>
          <a:p>
            <a:endParaRPr lang="en-CA" u="sng" dirty="0"/>
          </a:p>
          <a:p>
            <a:r>
              <a:rPr lang="en-CA" dirty="0"/>
              <a:t>Will be completed by students online.</a:t>
            </a:r>
          </a:p>
          <a:p>
            <a:endParaRPr lang="en-CA" dirty="0"/>
          </a:p>
          <a:p>
            <a:pPr algn="ctr"/>
            <a:r>
              <a:rPr lang="en-CA" dirty="0">
                <a:sym typeface="Wingdings" panose="05000000000000000000" pitchFamily="2" charset="2"/>
              </a:rPr>
              <a:t></a:t>
            </a:r>
            <a:r>
              <a:rPr lang="en-CA" dirty="0"/>
              <a:t>This is a planning guide to help you choose courses. </a:t>
            </a:r>
          </a:p>
          <a:p>
            <a:pPr algn="ctr"/>
            <a:r>
              <a:rPr lang="en-CA" u="sng" dirty="0"/>
              <a:t>Please take one home today &amp; bring it back </a:t>
            </a:r>
            <a:r>
              <a:rPr lang="en-CA" b="1" u="sng" dirty="0"/>
              <a:t>APRIL 2</a:t>
            </a:r>
            <a:r>
              <a:rPr lang="en-CA" b="1" u="sng" baseline="30000" dirty="0"/>
              <a:t>nd</a:t>
            </a:r>
            <a:r>
              <a:rPr lang="en-CA" b="1" u="sng" dirty="0"/>
              <a:t> </a:t>
            </a:r>
            <a:endParaRPr lang="en-CA" dirty="0"/>
          </a:p>
          <a:p>
            <a:endParaRPr lang="en-CA" dirty="0"/>
          </a:p>
          <a:p>
            <a:pPr algn="ctr"/>
            <a:r>
              <a:rPr lang="en-CA" b="1" u="sng" dirty="0"/>
              <a:t>Important Dates: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Presentation at LMS: February 25</a:t>
            </a:r>
            <a:r>
              <a:rPr lang="en-CA" baseline="30000" dirty="0"/>
              <a:t>th</a:t>
            </a: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Presentation at PMS: March 4</a:t>
            </a:r>
            <a:r>
              <a:rPr lang="en-CA" baseline="30000" dirty="0"/>
              <a:t>th</a:t>
            </a:r>
            <a:r>
              <a:rPr lang="en-CA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Grade 9 MBSS Visitation Day:  March 11</a:t>
            </a:r>
            <a:r>
              <a:rPr lang="en-CA" baseline="30000" dirty="0"/>
              <a:t>th</a:t>
            </a:r>
            <a:r>
              <a:rPr lang="en-CA" dirty="0"/>
              <a:t> (am)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Grade 9 Parent Night at MBSS:  March 13</a:t>
            </a:r>
            <a:r>
              <a:rPr lang="en-CA" baseline="30000" dirty="0"/>
              <a:t>th</a:t>
            </a:r>
            <a:r>
              <a:rPr lang="en-CA" dirty="0"/>
              <a:t> 7pm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Course Selection Input: </a:t>
            </a:r>
            <a:r>
              <a:rPr lang="en-CA" b="1" dirty="0"/>
              <a:t>APRIL 2</a:t>
            </a:r>
            <a:r>
              <a:rPr lang="en-CA" b="1" baseline="30000" dirty="0"/>
              <a:t>nd</a:t>
            </a:r>
            <a:r>
              <a:rPr lang="en-CA" b="1" dirty="0"/>
              <a:t> </a:t>
            </a:r>
            <a:r>
              <a:rPr lang="en-CA" dirty="0"/>
              <a:t>(both LMS &amp; PMS)</a:t>
            </a:r>
          </a:p>
          <a:p>
            <a:endParaRPr lang="en-CA" b="1" dirty="0"/>
          </a:p>
          <a:p>
            <a:pPr algn="ctr"/>
            <a:r>
              <a:rPr lang="en-CA" dirty="0"/>
              <a:t>(Counsellors will return to the middle schools later in Spring </a:t>
            </a:r>
          </a:p>
          <a:p>
            <a:pPr algn="ctr"/>
            <a:r>
              <a:rPr lang="en-CA" dirty="0"/>
              <a:t>to make any necessary changes.)</a:t>
            </a:r>
          </a:p>
          <a:p>
            <a:pPr lvl="2"/>
            <a:endParaRPr lang="en-CA" dirty="0"/>
          </a:p>
          <a:p>
            <a:pPr lvl="2"/>
            <a:r>
              <a:rPr lang="en-CA" sz="2000" dirty="0"/>
              <a:t>Jodi Lode (Last name A-L): jodi.lode@sd5.bc.ca</a:t>
            </a:r>
          </a:p>
          <a:p>
            <a:pPr lvl="2"/>
            <a:endParaRPr lang="en-CA" sz="2000" dirty="0"/>
          </a:p>
          <a:p>
            <a:pPr lvl="2"/>
            <a:r>
              <a:rPr lang="en-CA" sz="2000" dirty="0"/>
              <a:t>Leah Draper (Last name M-Z): leah.draper@sd5.bc.ca</a:t>
            </a:r>
          </a:p>
          <a:p>
            <a:endParaRPr lang="en-CA" dirty="0"/>
          </a:p>
          <a:p>
            <a:endParaRPr lang="en-CA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3A541D-FAC2-A867-79FE-3726459394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19" y="179462"/>
            <a:ext cx="5068831" cy="648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315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305" y="1382486"/>
            <a:ext cx="4174434" cy="4093028"/>
          </a:xfrm>
        </p:spPr>
        <p:txBody>
          <a:bodyPr anchor="ctr">
            <a:normAutofit/>
          </a:bodyPr>
          <a:lstStyle/>
          <a:p>
            <a:r>
              <a:rPr lang="en-CA" sz="4400" dirty="0"/>
              <a:t>Important Information	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8C124DF-BA16-CC44-42B3-FCDFBA820EE8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16557240"/>
              </p:ext>
            </p:extLst>
          </p:nvPr>
        </p:nvGraphicFramePr>
        <p:xfrm>
          <a:off x="4910715" y="679519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7008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332A9E6-D0B3-0425-CED1-0D663BADA0B4}"/>
              </a:ext>
            </a:extLst>
          </p:cNvPr>
          <p:cNvSpPr txBox="1"/>
          <p:nvPr/>
        </p:nvSpPr>
        <p:spPr>
          <a:xfrm>
            <a:off x="914798" y="3553091"/>
            <a:ext cx="671413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hlinkClick r:id="rId2"/>
              </a:rPr>
              <a:t>https://www.sd5.bc.ca/mbss/page/7690/new-student</a:t>
            </a:r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7586F7-6681-B28D-1202-3E4A84DA6625}"/>
              </a:ext>
            </a:extLst>
          </p:cNvPr>
          <p:cNvSpPr txBox="1"/>
          <p:nvPr/>
        </p:nvSpPr>
        <p:spPr>
          <a:xfrm>
            <a:off x="413982" y="516835"/>
            <a:ext cx="1177801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dirty="0"/>
              <a:t>For more information, directions &amp; Course Selection Guide (lists all elective options with video links):</a:t>
            </a:r>
            <a:endParaRPr lang="en-US" sz="4400" dirty="0"/>
          </a:p>
        </p:txBody>
      </p:sp>
      <p:pic>
        <p:nvPicPr>
          <p:cNvPr id="2" name="Picture 1" descr="A qr code with a handwritten arrow&#10;&#10;AI-generated content may be incorrect.">
            <a:extLst>
              <a:ext uri="{FF2B5EF4-FFF2-40B4-BE49-F238E27FC236}">
                <a16:creationId xmlns:a16="http://schemas.microsoft.com/office/drawing/2014/main" id="{C2130B28-444B-2B94-8D00-ABA8E472F7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751" y="2230274"/>
            <a:ext cx="2927787" cy="372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326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A8904-4435-CC21-C973-757B91B81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9422" y="3915508"/>
            <a:ext cx="8515643" cy="168929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kern="1200" cap="all" spc="30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Administration team</a:t>
            </a:r>
          </a:p>
        </p:txBody>
      </p:sp>
      <p:pic>
        <p:nvPicPr>
          <p:cNvPr id="5" name="Content Placeholder 4" descr="A person in a polo shirt&#10;&#10;Description automatically generated">
            <a:extLst>
              <a:ext uri="{FF2B5EF4-FFF2-40B4-BE49-F238E27FC236}">
                <a16:creationId xmlns:a16="http://schemas.microsoft.com/office/drawing/2014/main" id="{7ACA6D89-EBF0-7C9B-3A52-4282BFA270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622" y="1253197"/>
            <a:ext cx="1834953" cy="2446605"/>
          </a:xfrm>
          <a:prstGeom prst="rect">
            <a:avLst/>
          </a:prstGeom>
        </p:spPr>
      </p:pic>
      <p:pic>
        <p:nvPicPr>
          <p:cNvPr id="7" name="Picture 6" descr="A person with a beard and mustache&#10;&#10;Description automatically generated">
            <a:extLst>
              <a:ext uri="{FF2B5EF4-FFF2-40B4-BE49-F238E27FC236}">
                <a16:creationId xmlns:a16="http://schemas.microsoft.com/office/drawing/2014/main" id="{AB09EFB8-C901-E447-1660-E5D7FCAD09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455" y="1253196"/>
            <a:ext cx="1834953" cy="2446605"/>
          </a:xfrm>
          <a:prstGeom prst="rect">
            <a:avLst/>
          </a:prstGeom>
        </p:spPr>
      </p:pic>
      <p:pic>
        <p:nvPicPr>
          <p:cNvPr id="9" name="Picture 8" descr="A close-up of a person smiling&#10;&#10;Description automatically generated">
            <a:extLst>
              <a:ext uri="{FF2B5EF4-FFF2-40B4-BE49-F238E27FC236}">
                <a16:creationId xmlns:a16="http://schemas.microsoft.com/office/drawing/2014/main" id="{C26C2A81-647C-9C33-715B-F2B8EAB6FC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555" y="1253197"/>
            <a:ext cx="1834953" cy="24466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0951CA0-1BBA-966C-BE08-F127C54578B6}"/>
              </a:ext>
            </a:extLst>
          </p:cNvPr>
          <p:cNvSpPr txBox="1"/>
          <p:nvPr/>
        </p:nvSpPr>
        <p:spPr>
          <a:xfrm>
            <a:off x="1957455" y="3915508"/>
            <a:ext cx="1834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Principal  </a:t>
            </a:r>
          </a:p>
          <a:p>
            <a:r>
              <a:rPr lang="en-CA" dirty="0"/>
              <a:t>Mr. Dave Hill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A155EC-92D2-3C65-4F22-CC7262B17BA6}"/>
              </a:ext>
            </a:extLst>
          </p:cNvPr>
          <p:cNvSpPr txBox="1"/>
          <p:nvPr/>
        </p:nvSpPr>
        <p:spPr>
          <a:xfrm>
            <a:off x="5228783" y="3915507"/>
            <a:ext cx="1834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Vice Principal</a:t>
            </a:r>
          </a:p>
          <a:p>
            <a:r>
              <a:rPr lang="en-CA" dirty="0"/>
              <a:t>Mr. Sean Sinclair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0FF56D-68BD-A906-BBAA-650EB723F4DD}"/>
              </a:ext>
            </a:extLst>
          </p:cNvPr>
          <p:cNvSpPr txBox="1"/>
          <p:nvPr/>
        </p:nvSpPr>
        <p:spPr>
          <a:xfrm>
            <a:off x="8499554" y="3810558"/>
            <a:ext cx="2351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Vice Principal</a:t>
            </a:r>
          </a:p>
          <a:p>
            <a:r>
              <a:rPr lang="en-CA" dirty="0"/>
              <a:t>Ms. Christie Johnson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363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362" y="425776"/>
            <a:ext cx="9603275" cy="1049235"/>
          </a:xfrm>
        </p:spPr>
        <p:txBody>
          <a:bodyPr/>
          <a:lstStyle/>
          <a:p>
            <a:pPr algn="ctr"/>
            <a:r>
              <a:rPr lang="en-US" dirty="0"/>
              <a:t>Class run on a block rotation…</a:t>
            </a:r>
            <a:endParaRPr lang="en-CA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CAF1BE72-3C27-F84C-DF4F-68108E540FB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44368" y="1475011"/>
            <a:ext cx="6948092" cy="4737496"/>
          </a:xfr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7192461" y="2042199"/>
            <a:ext cx="4882746" cy="30863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3200" u="sng" dirty="0"/>
              <a:t>2 semesters:</a:t>
            </a:r>
          </a:p>
          <a:p>
            <a:pPr lvl="1"/>
            <a:r>
              <a:rPr lang="en-CA" sz="3200" dirty="0"/>
              <a:t>4 classes each semester  </a:t>
            </a:r>
          </a:p>
          <a:p>
            <a:pPr lvl="1"/>
            <a:r>
              <a:rPr lang="en-CA" sz="3200" dirty="0"/>
              <a:t>8 classes total in the timetable each year</a:t>
            </a:r>
          </a:p>
          <a:p>
            <a:pPr marL="914400" lvl="2" indent="0">
              <a:buFont typeface="Arial" panose="020B0604020202020204" pitchFamily="34" charset="0"/>
              <a:buNone/>
            </a:pPr>
            <a:endParaRPr lang="en-CA" dirty="0">
              <a:solidFill>
                <a:srgbClr val="FFFFFF"/>
              </a:solidFill>
            </a:endParaRPr>
          </a:p>
          <a:p>
            <a:pPr marL="1371600" lvl="3" indent="0">
              <a:buFont typeface="Arial" panose="020B0604020202020204" pitchFamily="34" charset="0"/>
              <a:buNone/>
            </a:pPr>
            <a:endParaRPr lang="en-CA" dirty="0">
              <a:solidFill>
                <a:srgbClr val="FFFFFF"/>
              </a:solidFill>
            </a:endParaRPr>
          </a:p>
          <a:p>
            <a:pPr lvl="3"/>
            <a:endParaRPr lang="en-CA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599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2AED493-93C4-CDC7-966B-E9DABC3EC0EC}"/>
              </a:ext>
            </a:extLst>
          </p:cNvPr>
          <p:cNvSpPr/>
          <p:nvPr/>
        </p:nvSpPr>
        <p:spPr>
          <a:xfrm>
            <a:off x="397564" y="1572592"/>
            <a:ext cx="5353879" cy="413467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8226" y="13253"/>
            <a:ext cx="8931965" cy="1320800"/>
          </a:xfrm>
        </p:spPr>
        <p:txBody>
          <a:bodyPr anchor="ctr">
            <a:normAutofit/>
          </a:bodyPr>
          <a:lstStyle/>
          <a:p>
            <a:r>
              <a:rPr lang="en-CA" sz="4400" dirty="0"/>
              <a:t>Graduation:  </a:t>
            </a:r>
            <a:r>
              <a:rPr lang="en-CA" sz="4400" u="sng" dirty="0"/>
              <a:t>a 3 Year Plan</a:t>
            </a:r>
            <a:r>
              <a:rPr lang="en-CA" sz="4400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9270" y="1669774"/>
            <a:ext cx="5473147" cy="41346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2400" u="sng" dirty="0">
                <a:solidFill>
                  <a:schemeClr val="bg1"/>
                </a:solidFill>
              </a:rPr>
              <a:t>Each course is worth 4 credits:</a:t>
            </a:r>
          </a:p>
          <a:p>
            <a:pPr marL="0" indent="0" algn="ctr">
              <a:buNone/>
            </a:pPr>
            <a:r>
              <a:rPr lang="en-CA" dirty="0">
                <a:solidFill>
                  <a:schemeClr val="bg1"/>
                </a:solidFill>
              </a:rPr>
              <a:t>8 classes in one year = </a:t>
            </a:r>
            <a:r>
              <a:rPr lang="en-CA" b="1" u="sng" dirty="0">
                <a:solidFill>
                  <a:schemeClr val="bg1"/>
                </a:solidFill>
              </a:rPr>
              <a:t>32</a:t>
            </a:r>
            <a:r>
              <a:rPr lang="en-CA" dirty="0">
                <a:solidFill>
                  <a:schemeClr val="bg1"/>
                </a:solidFill>
              </a:rPr>
              <a:t> credits</a:t>
            </a:r>
          </a:p>
          <a:p>
            <a:pPr marL="457200" lvl="1" indent="0" algn="ctr">
              <a:buNone/>
            </a:pPr>
            <a:endParaRPr lang="en-CA" u="sng" dirty="0">
              <a:solidFill>
                <a:schemeClr val="bg1"/>
              </a:solidFill>
            </a:endParaRPr>
          </a:p>
          <a:p>
            <a:pPr marL="457200" lvl="1" indent="0" algn="ctr">
              <a:buNone/>
            </a:pPr>
            <a:r>
              <a:rPr lang="en-CA" sz="2000" dirty="0">
                <a:solidFill>
                  <a:schemeClr val="bg1"/>
                </a:solidFill>
              </a:rPr>
              <a:t>You need </a:t>
            </a:r>
            <a:r>
              <a:rPr lang="en-CA" sz="2000" b="1" u="sng" dirty="0">
                <a:solidFill>
                  <a:schemeClr val="bg1"/>
                </a:solidFill>
              </a:rPr>
              <a:t>80</a:t>
            </a:r>
            <a:r>
              <a:rPr lang="en-CA" sz="2000" dirty="0">
                <a:solidFill>
                  <a:schemeClr val="bg1"/>
                </a:solidFill>
              </a:rPr>
              <a:t> credits to grad = (20 courses)</a:t>
            </a:r>
          </a:p>
          <a:p>
            <a:pPr lvl="1" algn="ctr"/>
            <a:endParaRPr lang="en-CA" sz="2000" u="sng" dirty="0">
              <a:solidFill>
                <a:schemeClr val="bg1"/>
              </a:solidFill>
            </a:endParaRPr>
          </a:p>
          <a:p>
            <a:pPr marL="457200" lvl="1" indent="0" algn="ctr">
              <a:buNone/>
            </a:pPr>
            <a:r>
              <a:rPr lang="en-CA" sz="2000" dirty="0">
                <a:solidFill>
                  <a:schemeClr val="bg1"/>
                </a:solidFill>
              </a:rPr>
              <a:t>At least </a:t>
            </a:r>
            <a:r>
              <a:rPr lang="en-CA" sz="2000" b="1" u="sng" dirty="0">
                <a:solidFill>
                  <a:schemeClr val="bg1"/>
                </a:solidFill>
              </a:rPr>
              <a:t>one</a:t>
            </a:r>
            <a:r>
              <a:rPr lang="en-CA" sz="2000" dirty="0">
                <a:solidFill>
                  <a:schemeClr val="bg1"/>
                </a:solidFill>
              </a:rPr>
              <a:t> Fine Arts or Applied Skills course</a:t>
            </a:r>
          </a:p>
          <a:p>
            <a:pPr marL="457200" lvl="1" indent="0" algn="ctr">
              <a:buNone/>
            </a:pPr>
            <a:endParaRPr lang="en-CA" sz="2000" dirty="0">
              <a:solidFill>
                <a:schemeClr val="bg1"/>
              </a:solidFill>
            </a:endParaRPr>
          </a:p>
          <a:p>
            <a:pPr marL="457200" lvl="1" indent="0" algn="ctr">
              <a:buNone/>
            </a:pPr>
            <a:r>
              <a:rPr lang="en-CA" sz="2000" dirty="0">
                <a:solidFill>
                  <a:schemeClr val="bg1"/>
                </a:solidFill>
              </a:rPr>
              <a:t>At least </a:t>
            </a:r>
            <a:r>
              <a:rPr lang="en-CA" sz="2000" b="1" u="sng" dirty="0">
                <a:solidFill>
                  <a:schemeClr val="bg1"/>
                </a:solidFill>
              </a:rPr>
              <a:t>one</a:t>
            </a:r>
            <a:r>
              <a:rPr lang="en-CA" sz="2000" dirty="0">
                <a:solidFill>
                  <a:schemeClr val="bg1"/>
                </a:solidFill>
              </a:rPr>
              <a:t> Indigenous focused course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9458011"/>
              </p:ext>
            </p:extLst>
          </p:nvPr>
        </p:nvGraphicFramePr>
        <p:xfrm>
          <a:off x="6096000" y="1148522"/>
          <a:ext cx="5473147" cy="4762062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tableStyleId>{5C22544A-7EE6-4342-B048-85BDC9FD1C3A}</a:tableStyleId>
              </a:tblPr>
              <a:tblGrid>
                <a:gridCol w="1749287">
                  <a:extLst>
                    <a:ext uri="{9D8B030D-6E8A-4147-A177-3AD203B41FA5}">
                      <a16:colId xmlns:a16="http://schemas.microsoft.com/office/drawing/2014/main" val="591638947"/>
                    </a:ext>
                  </a:extLst>
                </a:gridCol>
                <a:gridCol w="1470991">
                  <a:extLst>
                    <a:ext uri="{9D8B030D-6E8A-4147-A177-3AD203B41FA5}">
                      <a16:colId xmlns:a16="http://schemas.microsoft.com/office/drawing/2014/main" val="1915261246"/>
                    </a:ext>
                  </a:extLst>
                </a:gridCol>
                <a:gridCol w="2252869">
                  <a:extLst>
                    <a:ext uri="{9D8B030D-6E8A-4147-A177-3AD203B41FA5}">
                      <a16:colId xmlns:a16="http://schemas.microsoft.com/office/drawing/2014/main" val="3963918624"/>
                    </a:ext>
                  </a:extLst>
                </a:gridCol>
              </a:tblGrid>
              <a:tr h="421907">
                <a:tc>
                  <a:txBody>
                    <a:bodyPr/>
                    <a:lstStyle/>
                    <a:p>
                      <a:r>
                        <a:rPr lang="en-US" sz="1600" b="0" cap="none" spc="0" dirty="0">
                          <a:solidFill>
                            <a:schemeClr val="bg1"/>
                          </a:solidFill>
                        </a:rPr>
                        <a:t>Grade 10</a:t>
                      </a:r>
                      <a:endParaRPr lang="en-CA" sz="1600" b="0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133636" marR="102797" marT="102797" marB="102797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cap="none" spc="0" dirty="0">
                          <a:solidFill>
                            <a:schemeClr val="bg1"/>
                          </a:solidFill>
                        </a:rPr>
                        <a:t>Grade 11</a:t>
                      </a:r>
                      <a:endParaRPr lang="en-CA" sz="1600" b="0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133636" marR="102797" marT="102797" marB="102797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cap="none" spc="0">
                          <a:solidFill>
                            <a:schemeClr val="bg1"/>
                          </a:solidFill>
                        </a:rPr>
                        <a:t>Grade 12</a:t>
                      </a:r>
                      <a:endParaRPr lang="en-CA" sz="1600" b="0" cap="none" spc="0">
                        <a:solidFill>
                          <a:schemeClr val="bg1"/>
                        </a:solidFill>
                      </a:endParaRPr>
                    </a:p>
                  </a:txBody>
                  <a:tcPr marL="133636" marR="102797" marT="102797" marB="102797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1750245"/>
                  </a:ext>
                </a:extLst>
              </a:tr>
              <a:tr h="2253151">
                <a:tc>
                  <a:txBody>
                    <a:bodyPr/>
                    <a:lstStyle/>
                    <a:p>
                      <a:r>
                        <a:rPr lang="en-US" sz="1600" cap="none" spc="0" dirty="0">
                          <a:solidFill>
                            <a:schemeClr val="tx1"/>
                          </a:solidFill>
                        </a:rPr>
                        <a:t>6 required</a:t>
                      </a:r>
                      <a:r>
                        <a:rPr lang="en-US" sz="1600" cap="none" spc="0" baseline="0" dirty="0">
                          <a:solidFill>
                            <a:schemeClr val="tx1"/>
                          </a:solidFill>
                        </a:rPr>
                        <a:t> courses</a:t>
                      </a:r>
                    </a:p>
                    <a:p>
                      <a:endParaRPr lang="en-US" sz="1600" cap="none" spc="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cap="none" spc="0" baseline="0" dirty="0">
                          <a:solidFill>
                            <a:schemeClr val="tx1"/>
                          </a:solidFill>
                        </a:rPr>
                        <a:t>Math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cap="none" spc="0" baseline="0" dirty="0">
                          <a:solidFill>
                            <a:schemeClr val="tx1"/>
                          </a:solidFill>
                        </a:rPr>
                        <a:t>English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cap="none" spc="0" baseline="0" dirty="0">
                          <a:solidFill>
                            <a:schemeClr val="tx1"/>
                          </a:solidFill>
                        </a:rPr>
                        <a:t>Science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cap="none" spc="0" baseline="0" dirty="0">
                          <a:solidFill>
                            <a:schemeClr val="tx1"/>
                          </a:solidFill>
                        </a:rPr>
                        <a:t>Socials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cap="none" spc="0" baseline="0" dirty="0">
                          <a:solidFill>
                            <a:schemeClr val="tx1"/>
                          </a:solidFill>
                        </a:rPr>
                        <a:t>Careers 10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cap="none" spc="0" baseline="0" dirty="0">
                          <a:solidFill>
                            <a:schemeClr val="tx1"/>
                          </a:solidFill>
                        </a:rPr>
                        <a:t>P.E.</a:t>
                      </a:r>
                      <a:endParaRPr lang="en-CA" sz="16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33636" marR="102797" marT="102797" marB="102797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cap="none" spc="0" dirty="0">
                          <a:solidFill>
                            <a:schemeClr val="tx1"/>
                          </a:solidFill>
                        </a:rPr>
                        <a:t>4 required</a:t>
                      </a:r>
                      <a:r>
                        <a:rPr lang="en-US" sz="1600" cap="none" spc="0" baseline="0" dirty="0">
                          <a:solidFill>
                            <a:schemeClr val="tx1"/>
                          </a:solidFill>
                        </a:rPr>
                        <a:t> courses</a:t>
                      </a:r>
                    </a:p>
                    <a:p>
                      <a:endParaRPr lang="en-US" sz="1600" cap="none" spc="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cap="none" spc="0" baseline="0" dirty="0">
                          <a:solidFill>
                            <a:schemeClr val="tx1"/>
                          </a:solidFill>
                        </a:rPr>
                        <a:t>Math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cap="none" spc="0" baseline="0" dirty="0">
                          <a:solidFill>
                            <a:schemeClr val="tx1"/>
                          </a:solidFill>
                        </a:rPr>
                        <a:t>English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cap="none" spc="0" baseline="0" dirty="0">
                          <a:solidFill>
                            <a:schemeClr val="tx1"/>
                          </a:solidFill>
                        </a:rPr>
                        <a:t>Science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cap="none" spc="0" baseline="0" dirty="0">
                          <a:solidFill>
                            <a:schemeClr val="tx1"/>
                          </a:solidFill>
                        </a:rPr>
                        <a:t>Socials</a:t>
                      </a:r>
                      <a:endParaRPr lang="en-CA" sz="16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33636" marR="102797" marT="102797" marB="102797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cap="none" spc="0" dirty="0">
                          <a:solidFill>
                            <a:schemeClr val="tx1"/>
                          </a:solidFill>
                        </a:rPr>
                        <a:t>2 required courses</a:t>
                      </a:r>
                    </a:p>
                    <a:p>
                      <a:endParaRPr lang="en-US" sz="1600" cap="none" spc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1600" cap="none" spc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cap="none" spc="0" dirty="0">
                          <a:solidFill>
                            <a:schemeClr val="tx1"/>
                          </a:solidFill>
                        </a:rPr>
                        <a:t>An English 12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cap="none" spc="0" dirty="0">
                          <a:solidFill>
                            <a:schemeClr val="tx1"/>
                          </a:solidFill>
                        </a:rPr>
                        <a:t>Career Life Conn. 12</a:t>
                      </a:r>
                      <a:endParaRPr lang="en-CA" sz="16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33636" marR="102797" marT="102797" marB="102797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5750409"/>
                  </a:ext>
                </a:extLst>
              </a:tr>
              <a:tr h="1795340">
                <a:tc>
                  <a:txBody>
                    <a:bodyPr/>
                    <a:lstStyle/>
                    <a:p>
                      <a:r>
                        <a:rPr lang="en-US" sz="1600" cap="none" spc="0" dirty="0">
                          <a:solidFill>
                            <a:schemeClr val="tx1"/>
                          </a:solidFill>
                        </a:rPr>
                        <a:t>2 electives</a:t>
                      </a:r>
                    </a:p>
                    <a:p>
                      <a:endParaRPr lang="en-US" sz="1600" cap="none" spc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1600" cap="none" spc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600" cap="none" spc="0" dirty="0">
                          <a:solidFill>
                            <a:schemeClr val="tx1"/>
                          </a:solidFill>
                        </a:rPr>
                        <a:t>*Additional core courses count as electives </a:t>
                      </a:r>
                      <a:endParaRPr lang="en-CA" sz="16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33636" marR="102797" marT="102797" marB="102797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cap="none" spc="0" dirty="0">
                          <a:solidFill>
                            <a:schemeClr val="tx1"/>
                          </a:solidFill>
                        </a:rPr>
                        <a:t>4 electives</a:t>
                      </a:r>
                      <a:endParaRPr lang="en-CA" sz="16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33636" marR="102797" marT="102797" marB="102797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cap="none" spc="0" dirty="0">
                          <a:solidFill>
                            <a:schemeClr val="tx1"/>
                          </a:solidFill>
                        </a:rPr>
                        <a:t>6 elective courses (</a:t>
                      </a:r>
                      <a:r>
                        <a:rPr lang="en-US" sz="1600" u="sng" cap="none" spc="0" dirty="0">
                          <a:solidFill>
                            <a:schemeClr val="tx1"/>
                          </a:solidFill>
                        </a:rPr>
                        <a:t>or enough credits</a:t>
                      </a:r>
                      <a:r>
                        <a:rPr lang="en-US" sz="1600" u="sng" cap="none" spc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u="sng" cap="none" spc="0" dirty="0">
                          <a:solidFill>
                            <a:schemeClr val="tx1"/>
                          </a:solidFill>
                        </a:rPr>
                        <a:t>to reach 80 credits</a:t>
                      </a:r>
                      <a:r>
                        <a:rPr lang="en-US" sz="1600" cap="none" spc="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endParaRPr lang="en-US" sz="1600" cap="none" spc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600" cap="none" spc="0" dirty="0">
                          <a:solidFill>
                            <a:schemeClr val="tx1"/>
                          </a:solidFill>
                        </a:rPr>
                        <a:t>*2</a:t>
                      </a:r>
                      <a:r>
                        <a:rPr lang="en-US" sz="1600" cap="none" spc="0" baseline="0" dirty="0">
                          <a:solidFill>
                            <a:schemeClr val="tx1"/>
                          </a:solidFill>
                        </a:rPr>
                        <a:t> of these electives MUST be </a:t>
                      </a:r>
                      <a:r>
                        <a:rPr lang="en-US" sz="1600" u="sng" cap="none" spc="0" baseline="0" dirty="0">
                          <a:solidFill>
                            <a:schemeClr val="tx1"/>
                          </a:solidFill>
                        </a:rPr>
                        <a:t>Grade 12 </a:t>
                      </a:r>
                      <a:r>
                        <a:rPr lang="en-US" sz="1600" cap="none" spc="0" baseline="0" dirty="0">
                          <a:solidFill>
                            <a:schemeClr val="tx1"/>
                          </a:solidFill>
                        </a:rPr>
                        <a:t>level courses.</a:t>
                      </a:r>
                    </a:p>
                  </a:txBody>
                  <a:tcPr marL="133636" marR="102797" marT="102797" marB="102797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131121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E9BF312-FB30-0C14-623C-9150DE9504BA}"/>
              </a:ext>
            </a:extLst>
          </p:cNvPr>
          <p:cNvSpPr txBox="1"/>
          <p:nvPr/>
        </p:nvSpPr>
        <p:spPr>
          <a:xfrm>
            <a:off x="1378226" y="6321527"/>
            <a:ext cx="9647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>
                <a:solidFill>
                  <a:schemeClr val="bg1"/>
                </a:solidFill>
              </a:rPr>
              <a:t>If you do not pass a required course, you will need to repeat it.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559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88008" y="638526"/>
            <a:ext cx="11229173" cy="56597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2">
              <a:lnSpc>
                <a:spcPct val="90000"/>
              </a:lnSpc>
            </a:pPr>
            <a:endParaRPr lang="en-CA" sz="2400" dirty="0"/>
          </a:p>
          <a:p>
            <a:pPr marL="914400" lvl="2" indent="0">
              <a:lnSpc>
                <a:spcPct val="90000"/>
              </a:lnSpc>
              <a:buNone/>
            </a:pPr>
            <a:r>
              <a:rPr lang="en-CA" sz="2400" dirty="0"/>
              <a:t>You may be interested in KES if:</a:t>
            </a:r>
          </a:p>
          <a:p>
            <a:pPr marL="914400" lvl="2" indent="0">
              <a:lnSpc>
                <a:spcPct val="90000"/>
              </a:lnSpc>
              <a:buNone/>
            </a:pPr>
            <a:endParaRPr lang="en-CA" sz="2400" dirty="0"/>
          </a:p>
          <a:p>
            <a:pPr lvl="2">
              <a:lnSpc>
                <a:spcPct val="90000"/>
              </a:lnSpc>
            </a:pPr>
            <a:r>
              <a:rPr lang="en-CA" sz="2400" dirty="0"/>
              <a:t>You are e</a:t>
            </a:r>
            <a:r>
              <a:rPr lang="en-CA" sz="2400" i="1" dirty="0"/>
              <a:t>merging</a:t>
            </a:r>
            <a:r>
              <a:rPr lang="en-CA" sz="2400" dirty="0"/>
              <a:t> in all 4 (English/Socials/Math/Science)</a:t>
            </a:r>
          </a:p>
          <a:p>
            <a:pPr lvl="2">
              <a:lnSpc>
                <a:spcPct val="90000"/>
              </a:lnSpc>
            </a:pPr>
            <a:r>
              <a:rPr lang="en-CA" sz="2400" dirty="0"/>
              <a:t>You haven’t been successful in middle school</a:t>
            </a:r>
          </a:p>
          <a:p>
            <a:pPr lvl="2">
              <a:lnSpc>
                <a:spcPct val="90000"/>
              </a:lnSpc>
            </a:pPr>
            <a:r>
              <a:rPr lang="en-CA" sz="2400" dirty="0"/>
              <a:t>You have attendance struggles</a:t>
            </a:r>
          </a:p>
          <a:p>
            <a:pPr lvl="2">
              <a:lnSpc>
                <a:spcPct val="90000"/>
              </a:lnSpc>
            </a:pPr>
            <a:r>
              <a:rPr lang="en-CA" sz="2400" dirty="0"/>
              <a:t>You need something more self-paced</a:t>
            </a:r>
          </a:p>
          <a:p>
            <a:pPr marL="914400" lvl="2" indent="0">
              <a:lnSpc>
                <a:spcPct val="90000"/>
              </a:lnSpc>
              <a:buNone/>
            </a:pPr>
            <a:endParaRPr lang="en-US" sz="2400" dirty="0"/>
          </a:p>
          <a:p>
            <a:pPr marL="1371600" lvl="3" indent="0">
              <a:lnSpc>
                <a:spcPct val="90000"/>
              </a:lnSpc>
              <a:buNone/>
            </a:pPr>
            <a:endParaRPr lang="en-US" sz="2400" dirty="0"/>
          </a:p>
          <a:p>
            <a:pPr marL="1371600" lvl="3" indent="0">
              <a:lnSpc>
                <a:spcPct val="90000"/>
              </a:lnSpc>
              <a:buNone/>
            </a:pPr>
            <a:r>
              <a:rPr lang="en-US" sz="2400" b="1" u="sng" dirty="0"/>
              <a:t>Interested? Contact your school counsellor or administrator</a:t>
            </a:r>
          </a:p>
          <a:p>
            <a:pPr marL="1371600" lvl="3" indent="0">
              <a:lnSpc>
                <a:spcPct val="90000"/>
              </a:lnSpc>
              <a:buNone/>
            </a:pPr>
            <a:endParaRPr lang="en-US" sz="2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F64CD3-6292-F608-588D-7C27D5B8E981}"/>
              </a:ext>
            </a:extLst>
          </p:cNvPr>
          <p:cNvSpPr txBox="1"/>
          <p:nvPr/>
        </p:nvSpPr>
        <p:spPr>
          <a:xfrm>
            <a:off x="188008" y="638526"/>
            <a:ext cx="11687800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>
              <a:lnSpc>
                <a:spcPct val="90000"/>
              </a:lnSpc>
            </a:pPr>
            <a:r>
              <a:rPr lang="en-CA" sz="3200" u="sng" dirty="0"/>
              <a:t>Kootenay Educational Services (KES) – our alternate school</a:t>
            </a:r>
          </a:p>
        </p:txBody>
      </p:sp>
    </p:spTree>
    <p:extLst>
      <p:ext uri="{BB962C8B-B14F-4D97-AF65-F5344CB8AC3E}">
        <p14:creationId xmlns:p14="http://schemas.microsoft.com/office/powerpoint/2010/main" val="1618101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72AD1-B5D2-B83C-F805-0C676F58B69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2371" y="361155"/>
            <a:ext cx="7622848" cy="1049338"/>
          </a:xfrm>
        </p:spPr>
        <p:txBody>
          <a:bodyPr>
            <a:normAutofit/>
          </a:bodyPr>
          <a:lstStyle/>
          <a:p>
            <a:r>
              <a:rPr lang="en-CA" u="sng" dirty="0"/>
              <a:t>Taking a grade 10 course online?</a:t>
            </a:r>
            <a:endParaRPr lang="en-US" u="sng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86F8B2-8342-A950-6E07-672B2C306C5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82011" y="1247687"/>
            <a:ext cx="11071789" cy="4199820"/>
          </a:xfrm>
        </p:spPr>
        <p:txBody>
          <a:bodyPr>
            <a:normAutofit/>
          </a:bodyPr>
          <a:lstStyle/>
          <a:p>
            <a:r>
              <a:rPr lang="en-CA" dirty="0"/>
              <a:t>Online courses are completed on top of your 8 scheduled blocks at Baker. </a:t>
            </a:r>
          </a:p>
          <a:p>
            <a:r>
              <a:rPr lang="en-CA" dirty="0"/>
              <a:t>You need to register for all courses required for graduation.  </a:t>
            </a:r>
          </a:p>
          <a:p>
            <a:r>
              <a:rPr lang="en-CA" dirty="0"/>
              <a:t>You will be enrolled in these until your online course is </a:t>
            </a:r>
            <a:r>
              <a:rPr lang="en-CA" b="1" u="sng" dirty="0"/>
              <a:t>completed. </a:t>
            </a:r>
            <a:endParaRPr lang="en-CA" dirty="0"/>
          </a:p>
          <a:p>
            <a:r>
              <a:rPr lang="en-US" dirty="0"/>
              <a:t>If you do not have 8 classes at Baker, you are not considered a full-time student.  This means you may not get your top choice electives.</a:t>
            </a:r>
          </a:p>
          <a:p>
            <a:r>
              <a:rPr lang="en-US" dirty="0"/>
              <a:t>There are </a:t>
            </a:r>
            <a:r>
              <a:rPr lang="en-US" b="1" u="sng" dirty="0"/>
              <a:t>no support blocks </a:t>
            </a:r>
            <a:r>
              <a:rPr lang="en-US" dirty="0"/>
              <a:t>for grade 10 students. </a:t>
            </a:r>
          </a:p>
          <a:p>
            <a:r>
              <a:rPr lang="en-US" dirty="0"/>
              <a:t>Full-time students receive first-consideration for scholarships in Grade 12 (courseload counts).</a:t>
            </a:r>
          </a:p>
          <a:p>
            <a:r>
              <a:rPr lang="en-US" dirty="0"/>
              <a:t>We recommend if you do work online, that you choose a course not offered at Baker…If you are doing a required course for grade 10 we will put that course in second semester until it is finished. </a:t>
            </a:r>
          </a:p>
        </p:txBody>
      </p:sp>
    </p:spTree>
    <p:extLst>
      <p:ext uri="{BB962C8B-B14F-4D97-AF65-F5344CB8AC3E}">
        <p14:creationId xmlns:p14="http://schemas.microsoft.com/office/powerpoint/2010/main" val="1340544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2F95310-E34E-5C07-7991-D557966BF48B}"/>
              </a:ext>
            </a:extLst>
          </p:cNvPr>
          <p:cNvSpPr/>
          <p:nvPr/>
        </p:nvSpPr>
        <p:spPr>
          <a:xfrm>
            <a:off x="5868612" y="1986774"/>
            <a:ext cx="5634275" cy="3572513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F6D5E8-15CF-4755-910B-1B5A1E777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909" y="344556"/>
            <a:ext cx="11124181" cy="954157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GRADE 10: Course selection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9861C3-F13F-2FB0-538F-F9AC29331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425" y="1298713"/>
            <a:ext cx="11569147" cy="444720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3600" b="1" dirty="0"/>
              <a:t>8 Courses Total:</a:t>
            </a:r>
          </a:p>
          <a:p>
            <a:pPr marL="0" indent="0">
              <a:buNone/>
            </a:pPr>
            <a:r>
              <a:rPr lang="en-US" sz="3200" b="1" u="sng" dirty="0"/>
              <a:t>6 Required Courses:</a:t>
            </a:r>
          </a:p>
          <a:p>
            <a:r>
              <a:rPr lang="en-US" sz="3200" dirty="0"/>
              <a:t>An English 10 </a:t>
            </a:r>
          </a:p>
          <a:p>
            <a:r>
              <a:rPr lang="en-US" sz="3200" dirty="0"/>
              <a:t>A Math 10  </a:t>
            </a:r>
          </a:p>
          <a:p>
            <a:r>
              <a:rPr lang="en-US" sz="3200" dirty="0"/>
              <a:t>Social Studies 10</a:t>
            </a:r>
          </a:p>
          <a:p>
            <a:r>
              <a:rPr lang="en-US" sz="3200" dirty="0"/>
              <a:t>Science 10</a:t>
            </a:r>
          </a:p>
          <a:p>
            <a:r>
              <a:rPr lang="en-US" sz="3200" dirty="0"/>
              <a:t>PE 10</a:t>
            </a:r>
          </a:p>
          <a:p>
            <a:r>
              <a:rPr lang="en-US" sz="3200" dirty="0"/>
              <a:t>Career Life Education 10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00C335-439A-2398-6BEE-E4094141A389}"/>
              </a:ext>
            </a:extLst>
          </p:cNvPr>
          <p:cNvSpPr txBox="1"/>
          <p:nvPr/>
        </p:nvSpPr>
        <p:spPr>
          <a:xfrm>
            <a:off x="5868612" y="1960269"/>
            <a:ext cx="54030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u="sng" dirty="0"/>
              <a:t>Plus :</a:t>
            </a:r>
          </a:p>
          <a:p>
            <a:pPr algn="ctr"/>
            <a:r>
              <a:rPr lang="en-CA" sz="2400" dirty="0"/>
              <a:t>2 Elective choices</a:t>
            </a:r>
          </a:p>
          <a:p>
            <a:pPr algn="ctr"/>
            <a:r>
              <a:rPr lang="en-CA" sz="2400" b="1" dirty="0"/>
              <a:t>or</a:t>
            </a:r>
          </a:p>
          <a:p>
            <a:pPr algn="ctr"/>
            <a:r>
              <a:rPr lang="en-US" sz="2400" dirty="0"/>
              <a:t>1 Elective if you are taking Band</a:t>
            </a:r>
          </a:p>
          <a:p>
            <a:pPr algn="ctr"/>
            <a:r>
              <a:rPr lang="en-US" sz="2400" b="1" dirty="0"/>
              <a:t>or</a:t>
            </a:r>
          </a:p>
          <a:p>
            <a:pPr algn="ctr"/>
            <a:r>
              <a:rPr lang="en-CA" sz="2400" dirty="0"/>
              <a:t>1 Elective if you are French Immersion</a:t>
            </a:r>
          </a:p>
          <a:p>
            <a:pPr algn="ctr"/>
            <a:r>
              <a:rPr lang="en-CA" sz="2400" b="1" dirty="0"/>
              <a:t>or</a:t>
            </a:r>
          </a:p>
          <a:p>
            <a:pPr algn="ctr"/>
            <a:r>
              <a:rPr lang="en-CA" sz="2400" dirty="0"/>
              <a:t>0 Electives if you are in Band and FI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C22684-A6E0-F1C6-AB77-C319EC9722D3}"/>
              </a:ext>
            </a:extLst>
          </p:cNvPr>
          <p:cNvSpPr txBox="1"/>
          <p:nvPr/>
        </p:nvSpPr>
        <p:spPr>
          <a:xfrm>
            <a:off x="606795" y="5592032"/>
            <a:ext cx="51372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/>
              <a:t>*This course at Baker prepares you for Grade 12 Careers/Capstone</a:t>
            </a:r>
            <a:endParaRPr lang="en-US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6884F0-254C-0F66-4138-2ED4C96A98D4}"/>
              </a:ext>
            </a:extLst>
          </p:cNvPr>
          <p:cNvSpPr txBox="1"/>
          <p:nvPr/>
        </p:nvSpPr>
        <p:spPr>
          <a:xfrm>
            <a:off x="645772" y="6282611"/>
            <a:ext cx="10445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>
                <a:highlight>
                  <a:srgbClr val="FFFF00"/>
                </a:highlight>
              </a:rPr>
              <a:t>If you do not pass a required course…You will need to repeat it before moving on.</a:t>
            </a:r>
            <a:endParaRPr lang="en-US" sz="2400" dirty="0"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180469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4AC44-9281-22C9-AE96-0FB70A25AD7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36492" y="172475"/>
            <a:ext cx="9604375" cy="1049337"/>
          </a:xfrm>
        </p:spPr>
        <p:txBody>
          <a:bodyPr>
            <a:normAutofit fontScale="90000"/>
          </a:bodyPr>
          <a:lstStyle/>
          <a:p>
            <a:r>
              <a:rPr lang="en-CA" sz="5400" dirty="0"/>
              <a:t>Grade 10 Elective </a:t>
            </a:r>
            <a:r>
              <a:rPr lang="en-CA" sz="5400" dirty="0" err="1"/>
              <a:t>OPtions</a:t>
            </a:r>
            <a:r>
              <a:rPr lang="en-CA" sz="5400" dirty="0"/>
              <a:t>…</a:t>
            </a:r>
            <a:endParaRPr lang="en-US" sz="54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B7DEBFC-88F3-3FA9-6BAD-DE7EAA6EF302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46057488"/>
              </p:ext>
            </p:extLst>
          </p:nvPr>
        </p:nvGraphicFramePr>
        <p:xfrm>
          <a:off x="4238714" y="1067988"/>
          <a:ext cx="7541663" cy="24211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92822">
                  <a:extLst>
                    <a:ext uri="{9D8B030D-6E8A-4147-A177-3AD203B41FA5}">
                      <a16:colId xmlns:a16="http://schemas.microsoft.com/office/drawing/2014/main" val="438217428"/>
                    </a:ext>
                  </a:extLst>
                </a:gridCol>
                <a:gridCol w="2823495">
                  <a:extLst>
                    <a:ext uri="{9D8B030D-6E8A-4147-A177-3AD203B41FA5}">
                      <a16:colId xmlns:a16="http://schemas.microsoft.com/office/drawing/2014/main" val="2034202657"/>
                    </a:ext>
                  </a:extLst>
                </a:gridCol>
                <a:gridCol w="2325346">
                  <a:extLst>
                    <a:ext uri="{9D8B030D-6E8A-4147-A177-3AD203B41FA5}">
                      <a16:colId xmlns:a16="http://schemas.microsoft.com/office/drawing/2014/main" val="2440248524"/>
                    </a:ext>
                  </a:extLst>
                </a:gridCol>
              </a:tblGrid>
              <a:tr h="18796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effectLst/>
                        </a:rPr>
                        <a:t> Beginner Chess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effectLst/>
                        </a:rPr>
                        <a:t> Intermediate Chess 11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effectLst/>
                        </a:rPr>
                        <a:t> Art Studio 10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effectLst/>
                        </a:rPr>
                        <a:t> Photography 11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effectLst/>
                        </a:rPr>
                        <a:t> Yoga &amp; Mindfulness 12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effectLst/>
                        </a:rPr>
                        <a:t> Guitar 10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effectLst/>
                        </a:rPr>
                        <a:t> Child Development/Caregiving 12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effectLst/>
                        </a:rPr>
                        <a:t> Food Studies 11</a:t>
                      </a:r>
                      <a:endParaRPr lang="en-U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effectLst/>
                        </a:rPr>
                        <a:t> Dance Foundations 11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effectLst/>
                        </a:rPr>
                        <a:t> Drama 10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effectLst/>
                        </a:rPr>
                        <a:t> Film &amp; Television 11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effectLst/>
                        </a:rPr>
                        <a:t> Puppetry 10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effectLst/>
                        </a:rPr>
                        <a:t> Accounting 11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effectLst/>
                        </a:rPr>
                        <a:t> Entrepreneurship &amp; Marketing 10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effectLst/>
                        </a:rPr>
                        <a:t>  Computer Information Systems 11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effectLst/>
                        </a:rPr>
                        <a:t> Computer Programming 11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Computer Science 11 (Counts as Math 11)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effectLst/>
                        </a:rPr>
                        <a:t> Art Metal &amp; Jewelry 12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effectLst/>
                        </a:rPr>
                        <a:t> Drafting 11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effectLst/>
                        </a:rPr>
                        <a:t> Electronics 11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effectLst/>
                        </a:rPr>
                        <a:t> Woodwork 11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effectLst/>
                        </a:rPr>
                        <a:t> Robotics 11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effectLst/>
                        </a:rPr>
                        <a:t> Metalwork 11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effectLst/>
                        </a:rPr>
                        <a:t>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effectLst/>
                        </a:rPr>
                        <a:t>Core French 10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effectLst/>
                        </a:rPr>
                        <a:t> Spanish – Introductory 11</a:t>
                      </a:r>
                      <a:endParaRPr lang="en-U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1120865"/>
                  </a:ext>
                </a:extLst>
              </a:tr>
            </a:tbl>
          </a:graphicData>
        </a:graphic>
      </p:graphicFrame>
      <p:sp>
        <p:nvSpPr>
          <p:cNvPr id="5" name="Rectangle 4" title="Checkbox">
            <a:extLst>
              <a:ext uri="{FF2B5EF4-FFF2-40B4-BE49-F238E27FC236}">
                <a16:creationId xmlns:a16="http://schemas.microsoft.com/office/drawing/2014/main" id="{6D44987D-BA22-3F8E-E647-E5DBA83CBA4E}"/>
              </a:ext>
            </a:extLst>
          </p:cNvPr>
          <p:cNvSpPr>
            <a:spLocks noChangeAspect="1"/>
          </p:cNvSpPr>
          <p:nvPr/>
        </p:nvSpPr>
        <p:spPr>
          <a:xfrm>
            <a:off x="2576335" y="2129847"/>
            <a:ext cx="114300" cy="114300"/>
          </a:xfrm>
          <a:prstGeom prst="rect">
            <a:avLst/>
          </a:prstGeom>
          <a:noFill/>
          <a:ln w="1270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Rectangle 5" title="Checkbox">
            <a:extLst>
              <a:ext uri="{FF2B5EF4-FFF2-40B4-BE49-F238E27FC236}">
                <a16:creationId xmlns:a16="http://schemas.microsoft.com/office/drawing/2014/main" id="{A7B51DB1-8BEE-94DE-6D9F-EB9FA215F218}"/>
              </a:ext>
            </a:extLst>
          </p:cNvPr>
          <p:cNvSpPr>
            <a:spLocks noChangeAspect="1"/>
          </p:cNvSpPr>
          <p:nvPr/>
        </p:nvSpPr>
        <p:spPr>
          <a:xfrm>
            <a:off x="2576335" y="2129847"/>
            <a:ext cx="114300" cy="114300"/>
          </a:xfrm>
          <a:prstGeom prst="rect">
            <a:avLst/>
          </a:prstGeom>
          <a:noFill/>
          <a:ln w="1270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Rectangle 6" title="Checkbox">
            <a:extLst>
              <a:ext uri="{FF2B5EF4-FFF2-40B4-BE49-F238E27FC236}">
                <a16:creationId xmlns:a16="http://schemas.microsoft.com/office/drawing/2014/main" id="{854E639B-E339-867C-1D7B-22805812FE4C}"/>
              </a:ext>
            </a:extLst>
          </p:cNvPr>
          <p:cNvSpPr>
            <a:spLocks noChangeAspect="1"/>
          </p:cNvSpPr>
          <p:nvPr/>
        </p:nvSpPr>
        <p:spPr>
          <a:xfrm>
            <a:off x="2576335" y="2129847"/>
            <a:ext cx="114300" cy="114300"/>
          </a:xfrm>
          <a:prstGeom prst="rect">
            <a:avLst/>
          </a:prstGeom>
          <a:noFill/>
          <a:ln w="1270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Rectangle 7" title="Checkbox">
            <a:extLst>
              <a:ext uri="{FF2B5EF4-FFF2-40B4-BE49-F238E27FC236}">
                <a16:creationId xmlns:a16="http://schemas.microsoft.com/office/drawing/2014/main" id="{1D1E86E3-CBC6-E57E-4C44-C7B9BC9D307E}"/>
              </a:ext>
            </a:extLst>
          </p:cNvPr>
          <p:cNvSpPr>
            <a:spLocks noChangeAspect="1"/>
          </p:cNvSpPr>
          <p:nvPr/>
        </p:nvSpPr>
        <p:spPr>
          <a:xfrm>
            <a:off x="2576335" y="2129847"/>
            <a:ext cx="114300" cy="114300"/>
          </a:xfrm>
          <a:prstGeom prst="rect">
            <a:avLst/>
          </a:prstGeom>
          <a:noFill/>
          <a:ln w="1270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Rectangle 8" title="Checkbox">
            <a:extLst>
              <a:ext uri="{FF2B5EF4-FFF2-40B4-BE49-F238E27FC236}">
                <a16:creationId xmlns:a16="http://schemas.microsoft.com/office/drawing/2014/main" id="{9D000CB6-DE59-3D66-8030-AF2DB0A79EC8}"/>
              </a:ext>
            </a:extLst>
          </p:cNvPr>
          <p:cNvSpPr>
            <a:spLocks noChangeAspect="1"/>
          </p:cNvSpPr>
          <p:nvPr/>
        </p:nvSpPr>
        <p:spPr>
          <a:xfrm>
            <a:off x="2576335" y="2129847"/>
            <a:ext cx="114300" cy="114300"/>
          </a:xfrm>
          <a:prstGeom prst="rect">
            <a:avLst/>
          </a:prstGeom>
          <a:noFill/>
          <a:ln w="1270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" name="Rectangle 9" title="Checkbox">
            <a:extLst>
              <a:ext uri="{FF2B5EF4-FFF2-40B4-BE49-F238E27FC236}">
                <a16:creationId xmlns:a16="http://schemas.microsoft.com/office/drawing/2014/main" id="{31E7B644-4758-5C2B-3A12-3FA9D1001B2C}"/>
              </a:ext>
            </a:extLst>
          </p:cNvPr>
          <p:cNvSpPr>
            <a:spLocks noChangeAspect="1"/>
          </p:cNvSpPr>
          <p:nvPr/>
        </p:nvSpPr>
        <p:spPr>
          <a:xfrm>
            <a:off x="2576335" y="2129847"/>
            <a:ext cx="114300" cy="114300"/>
          </a:xfrm>
          <a:prstGeom prst="rect">
            <a:avLst/>
          </a:prstGeom>
          <a:noFill/>
          <a:ln w="1270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" name="Rectangle 10" title="Checkbox">
            <a:extLst>
              <a:ext uri="{FF2B5EF4-FFF2-40B4-BE49-F238E27FC236}">
                <a16:creationId xmlns:a16="http://schemas.microsoft.com/office/drawing/2014/main" id="{8CC16107-3968-2A97-676F-3BB3F495A7E7}"/>
              </a:ext>
            </a:extLst>
          </p:cNvPr>
          <p:cNvSpPr>
            <a:spLocks noChangeAspect="1"/>
          </p:cNvSpPr>
          <p:nvPr/>
        </p:nvSpPr>
        <p:spPr>
          <a:xfrm>
            <a:off x="2576335" y="2129847"/>
            <a:ext cx="114300" cy="114300"/>
          </a:xfrm>
          <a:prstGeom prst="rect">
            <a:avLst/>
          </a:prstGeom>
          <a:noFill/>
          <a:ln w="1270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" name="Rectangle 11" title="Checkbox">
            <a:extLst>
              <a:ext uri="{FF2B5EF4-FFF2-40B4-BE49-F238E27FC236}">
                <a16:creationId xmlns:a16="http://schemas.microsoft.com/office/drawing/2014/main" id="{3DE4244C-BE8C-96F0-FEB9-ABF1F0E4EDE4}"/>
              </a:ext>
            </a:extLst>
          </p:cNvPr>
          <p:cNvSpPr>
            <a:spLocks noChangeAspect="1"/>
          </p:cNvSpPr>
          <p:nvPr/>
        </p:nvSpPr>
        <p:spPr>
          <a:xfrm>
            <a:off x="2576335" y="2129847"/>
            <a:ext cx="114300" cy="114300"/>
          </a:xfrm>
          <a:prstGeom prst="rect">
            <a:avLst/>
          </a:prstGeom>
          <a:noFill/>
          <a:ln w="1270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" name="Rectangle 12" title="Checkbox">
            <a:extLst>
              <a:ext uri="{FF2B5EF4-FFF2-40B4-BE49-F238E27FC236}">
                <a16:creationId xmlns:a16="http://schemas.microsoft.com/office/drawing/2014/main" id="{C1B7BCB9-8540-5F33-1429-CEC455CEFC45}"/>
              </a:ext>
            </a:extLst>
          </p:cNvPr>
          <p:cNvSpPr>
            <a:spLocks noChangeAspect="1"/>
          </p:cNvSpPr>
          <p:nvPr/>
        </p:nvSpPr>
        <p:spPr>
          <a:xfrm>
            <a:off x="2576335" y="2129847"/>
            <a:ext cx="114300" cy="114300"/>
          </a:xfrm>
          <a:prstGeom prst="rect">
            <a:avLst/>
          </a:prstGeom>
          <a:noFill/>
          <a:ln w="1270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4" name="Rectangle 13" title="Checkbox">
            <a:extLst>
              <a:ext uri="{FF2B5EF4-FFF2-40B4-BE49-F238E27FC236}">
                <a16:creationId xmlns:a16="http://schemas.microsoft.com/office/drawing/2014/main" id="{CB2F0E44-B9DD-1D73-6B6D-3715C8147316}"/>
              </a:ext>
            </a:extLst>
          </p:cNvPr>
          <p:cNvSpPr>
            <a:spLocks noChangeAspect="1"/>
          </p:cNvSpPr>
          <p:nvPr/>
        </p:nvSpPr>
        <p:spPr>
          <a:xfrm>
            <a:off x="2576335" y="2129847"/>
            <a:ext cx="114300" cy="114300"/>
          </a:xfrm>
          <a:prstGeom prst="rect">
            <a:avLst/>
          </a:prstGeom>
          <a:noFill/>
          <a:ln w="1270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5" name="Rectangle 14" title="Checkbox">
            <a:extLst>
              <a:ext uri="{FF2B5EF4-FFF2-40B4-BE49-F238E27FC236}">
                <a16:creationId xmlns:a16="http://schemas.microsoft.com/office/drawing/2014/main" id="{0F2F23F1-B27F-9F58-C96C-E3A11A505915}"/>
              </a:ext>
            </a:extLst>
          </p:cNvPr>
          <p:cNvSpPr>
            <a:spLocks noChangeAspect="1"/>
          </p:cNvSpPr>
          <p:nvPr/>
        </p:nvSpPr>
        <p:spPr>
          <a:xfrm>
            <a:off x="2576335" y="2129847"/>
            <a:ext cx="114300" cy="114300"/>
          </a:xfrm>
          <a:prstGeom prst="rect">
            <a:avLst/>
          </a:prstGeom>
          <a:noFill/>
          <a:ln w="1270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6" name="Rectangle 15" title="Checkbox">
            <a:extLst>
              <a:ext uri="{FF2B5EF4-FFF2-40B4-BE49-F238E27FC236}">
                <a16:creationId xmlns:a16="http://schemas.microsoft.com/office/drawing/2014/main" id="{E6C052F7-0ABA-B527-7490-12F7BCA023BC}"/>
              </a:ext>
            </a:extLst>
          </p:cNvPr>
          <p:cNvSpPr>
            <a:spLocks noChangeAspect="1"/>
          </p:cNvSpPr>
          <p:nvPr/>
        </p:nvSpPr>
        <p:spPr>
          <a:xfrm>
            <a:off x="2576335" y="2129847"/>
            <a:ext cx="114300" cy="114300"/>
          </a:xfrm>
          <a:prstGeom prst="rect">
            <a:avLst/>
          </a:prstGeom>
          <a:noFill/>
          <a:ln w="1270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7" name="Rectangle 16" title="Checkbox">
            <a:extLst>
              <a:ext uri="{FF2B5EF4-FFF2-40B4-BE49-F238E27FC236}">
                <a16:creationId xmlns:a16="http://schemas.microsoft.com/office/drawing/2014/main" id="{86304077-3675-EA61-D9B9-C8CC77D6D293}"/>
              </a:ext>
            </a:extLst>
          </p:cNvPr>
          <p:cNvSpPr>
            <a:spLocks noChangeAspect="1"/>
          </p:cNvSpPr>
          <p:nvPr/>
        </p:nvSpPr>
        <p:spPr>
          <a:xfrm>
            <a:off x="2576335" y="2129847"/>
            <a:ext cx="114300" cy="114300"/>
          </a:xfrm>
          <a:prstGeom prst="rect">
            <a:avLst/>
          </a:prstGeom>
          <a:noFill/>
          <a:ln w="1270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8" name="Rectangle 17" title="Checkbox">
            <a:extLst>
              <a:ext uri="{FF2B5EF4-FFF2-40B4-BE49-F238E27FC236}">
                <a16:creationId xmlns:a16="http://schemas.microsoft.com/office/drawing/2014/main" id="{BACA763C-1396-D081-0DFB-F22DA132E21C}"/>
              </a:ext>
            </a:extLst>
          </p:cNvPr>
          <p:cNvSpPr>
            <a:spLocks noChangeAspect="1"/>
          </p:cNvSpPr>
          <p:nvPr/>
        </p:nvSpPr>
        <p:spPr>
          <a:xfrm>
            <a:off x="2576335" y="2129847"/>
            <a:ext cx="114300" cy="114300"/>
          </a:xfrm>
          <a:prstGeom prst="rect">
            <a:avLst/>
          </a:prstGeom>
          <a:noFill/>
          <a:ln w="1270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9" name="Rectangle 18" title="Checkbox">
            <a:extLst>
              <a:ext uri="{FF2B5EF4-FFF2-40B4-BE49-F238E27FC236}">
                <a16:creationId xmlns:a16="http://schemas.microsoft.com/office/drawing/2014/main" id="{E75B7593-A015-F02D-C40C-6545576FC7F4}"/>
              </a:ext>
            </a:extLst>
          </p:cNvPr>
          <p:cNvSpPr>
            <a:spLocks noChangeAspect="1"/>
          </p:cNvSpPr>
          <p:nvPr/>
        </p:nvSpPr>
        <p:spPr>
          <a:xfrm>
            <a:off x="2576335" y="2129847"/>
            <a:ext cx="114300" cy="114300"/>
          </a:xfrm>
          <a:prstGeom prst="rect">
            <a:avLst/>
          </a:prstGeom>
          <a:noFill/>
          <a:ln w="1270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0" name="Rectangle 19" title="Checkbox">
            <a:extLst>
              <a:ext uri="{FF2B5EF4-FFF2-40B4-BE49-F238E27FC236}">
                <a16:creationId xmlns:a16="http://schemas.microsoft.com/office/drawing/2014/main" id="{DC81A94B-97B7-1A5C-5D18-DCAFFCBCCE80}"/>
              </a:ext>
            </a:extLst>
          </p:cNvPr>
          <p:cNvSpPr>
            <a:spLocks noChangeAspect="1"/>
          </p:cNvSpPr>
          <p:nvPr/>
        </p:nvSpPr>
        <p:spPr>
          <a:xfrm>
            <a:off x="2576335" y="2129847"/>
            <a:ext cx="114300" cy="114300"/>
          </a:xfrm>
          <a:prstGeom prst="rect">
            <a:avLst/>
          </a:prstGeom>
          <a:noFill/>
          <a:ln w="1270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1" name="Rectangle 20" title="Checkbox">
            <a:extLst>
              <a:ext uri="{FF2B5EF4-FFF2-40B4-BE49-F238E27FC236}">
                <a16:creationId xmlns:a16="http://schemas.microsoft.com/office/drawing/2014/main" id="{4F31E1E0-175F-A3A0-9B47-8D5B01E98269}"/>
              </a:ext>
            </a:extLst>
          </p:cNvPr>
          <p:cNvSpPr>
            <a:spLocks noChangeAspect="1"/>
          </p:cNvSpPr>
          <p:nvPr/>
        </p:nvSpPr>
        <p:spPr>
          <a:xfrm>
            <a:off x="2576335" y="2129847"/>
            <a:ext cx="114300" cy="114300"/>
          </a:xfrm>
          <a:prstGeom prst="rect">
            <a:avLst/>
          </a:prstGeom>
          <a:noFill/>
          <a:ln w="1270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2" name="Rectangle 21" title="Checkbox">
            <a:extLst>
              <a:ext uri="{FF2B5EF4-FFF2-40B4-BE49-F238E27FC236}">
                <a16:creationId xmlns:a16="http://schemas.microsoft.com/office/drawing/2014/main" id="{CD8D9C95-13D8-3FFE-E610-89D637A6D29A}"/>
              </a:ext>
            </a:extLst>
          </p:cNvPr>
          <p:cNvSpPr>
            <a:spLocks noChangeAspect="1"/>
          </p:cNvSpPr>
          <p:nvPr/>
        </p:nvSpPr>
        <p:spPr>
          <a:xfrm>
            <a:off x="2576335" y="2129847"/>
            <a:ext cx="114300" cy="114300"/>
          </a:xfrm>
          <a:prstGeom prst="rect">
            <a:avLst/>
          </a:prstGeom>
          <a:noFill/>
          <a:ln w="1270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3" name="Rectangle 22" title="Checkbox">
            <a:extLst>
              <a:ext uri="{FF2B5EF4-FFF2-40B4-BE49-F238E27FC236}">
                <a16:creationId xmlns:a16="http://schemas.microsoft.com/office/drawing/2014/main" id="{D6226FFB-6C3D-F443-8CE7-2B33F92F8F7B}"/>
              </a:ext>
            </a:extLst>
          </p:cNvPr>
          <p:cNvSpPr>
            <a:spLocks noChangeAspect="1"/>
          </p:cNvSpPr>
          <p:nvPr/>
        </p:nvSpPr>
        <p:spPr>
          <a:xfrm>
            <a:off x="2576335" y="2129847"/>
            <a:ext cx="114300" cy="114300"/>
          </a:xfrm>
          <a:prstGeom prst="rect">
            <a:avLst/>
          </a:prstGeom>
          <a:noFill/>
          <a:ln w="1270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4" name="Rectangle 23" title="Checkbox">
            <a:extLst>
              <a:ext uri="{FF2B5EF4-FFF2-40B4-BE49-F238E27FC236}">
                <a16:creationId xmlns:a16="http://schemas.microsoft.com/office/drawing/2014/main" id="{02DEA438-C0CE-95ED-1AB5-7F519AD86A48}"/>
              </a:ext>
            </a:extLst>
          </p:cNvPr>
          <p:cNvSpPr>
            <a:spLocks noChangeAspect="1"/>
          </p:cNvSpPr>
          <p:nvPr/>
        </p:nvSpPr>
        <p:spPr>
          <a:xfrm>
            <a:off x="2576335" y="2129847"/>
            <a:ext cx="114300" cy="114300"/>
          </a:xfrm>
          <a:prstGeom prst="rect">
            <a:avLst/>
          </a:prstGeom>
          <a:noFill/>
          <a:ln w="1270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5" name="Rectangle 24" title="Checkbox">
            <a:extLst>
              <a:ext uri="{FF2B5EF4-FFF2-40B4-BE49-F238E27FC236}">
                <a16:creationId xmlns:a16="http://schemas.microsoft.com/office/drawing/2014/main" id="{F26F50C4-7CF7-777A-C786-DBC869DB9BC2}"/>
              </a:ext>
            </a:extLst>
          </p:cNvPr>
          <p:cNvSpPr>
            <a:spLocks noChangeAspect="1"/>
          </p:cNvSpPr>
          <p:nvPr/>
        </p:nvSpPr>
        <p:spPr>
          <a:xfrm>
            <a:off x="2576335" y="2129847"/>
            <a:ext cx="114300" cy="114300"/>
          </a:xfrm>
          <a:prstGeom prst="rect">
            <a:avLst/>
          </a:prstGeom>
          <a:noFill/>
          <a:ln w="1270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6" name="Rectangle 25" title="Checkbox">
            <a:extLst>
              <a:ext uri="{FF2B5EF4-FFF2-40B4-BE49-F238E27FC236}">
                <a16:creationId xmlns:a16="http://schemas.microsoft.com/office/drawing/2014/main" id="{B6FBCA98-5620-4E30-91DC-19D91CCEA4BE}"/>
              </a:ext>
            </a:extLst>
          </p:cNvPr>
          <p:cNvSpPr>
            <a:spLocks noChangeAspect="1"/>
          </p:cNvSpPr>
          <p:nvPr/>
        </p:nvSpPr>
        <p:spPr>
          <a:xfrm>
            <a:off x="2576335" y="2129847"/>
            <a:ext cx="114300" cy="114300"/>
          </a:xfrm>
          <a:prstGeom prst="rect">
            <a:avLst/>
          </a:prstGeom>
          <a:noFill/>
          <a:ln w="1270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7" name="Rectangle 26" title="Checkbox">
            <a:extLst>
              <a:ext uri="{FF2B5EF4-FFF2-40B4-BE49-F238E27FC236}">
                <a16:creationId xmlns:a16="http://schemas.microsoft.com/office/drawing/2014/main" id="{2C5D5834-F284-3E36-EB4E-E69B61F6BA39}"/>
              </a:ext>
            </a:extLst>
          </p:cNvPr>
          <p:cNvSpPr>
            <a:spLocks noChangeAspect="1"/>
          </p:cNvSpPr>
          <p:nvPr/>
        </p:nvSpPr>
        <p:spPr>
          <a:xfrm>
            <a:off x="2576335" y="2129847"/>
            <a:ext cx="114300" cy="114300"/>
          </a:xfrm>
          <a:prstGeom prst="rect">
            <a:avLst/>
          </a:prstGeom>
          <a:noFill/>
          <a:ln w="1270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8" name="Rectangle 27" title="Checkbox">
            <a:extLst>
              <a:ext uri="{FF2B5EF4-FFF2-40B4-BE49-F238E27FC236}">
                <a16:creationId xmlns:a16="http://schemas.microsoft.com/office/drawing/2014/main" id="{80B5CE00-5961-FF79-1574-C1753E250138}"/>
              </a:ext>
            </a:extLst>
          </p:cNvPr>
          <p:cNvSpPr>
            <a:spLocks noChangeAspect="1"/>
          </p:cNvSpPr>
          <p:nvPr/>
        </p:nvSpPr>
        <p:spPr>
          <a:xfrm>
            <a:off x="2576335" y="2129847"/>
            <a:ext cx="114300" cy="114300"/>
          </a:xfrm>
          <a:prstGeom prst="rect">
            <a:avLst/>
          </a:prstGeom>
          <a:noFill/>
          <a:ln w="1270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9" name="Rectangle 28" title="Checkbox">
            <a:extLst>
              <a:ext uri="{FF2B5EF4-FFF2-40B4-BE49-F238E27FC236}">
                <a16:creationId xmlns:a16="http://schemas.microsoft.com/office/drawing/2014/main" id="{DFF3C6BC-EC90-2EA7-0F98-CC9428261002}"/>
              </a:ext>
            </a:extLst>
          </p:cNvPr>
          <p:cNvSpPr>
            <a:spLocks noChangeAspect="1"/>
          </p:cNvSpPr>
          <p:nvPr/>
        </p:nvSpPr>
        <p:spPr>
          <a:xfrm>
            <a:off x="2576335" y="2129847"/>
            <a:ext cx="114300" cy="114300"/>
          </a:xfrm>
          <a:prstGeom prst="rect">
            <a:avLst/>
          </a:prstGeom>
          <a:noFill/>
          <a:ln w="1270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0" name="Rectangle 29" title="Checkbox">
            <a:extLst>
              <a:ext uri="{FF2B5EF4-FFF2-40B4-BE49-F238E27FC236}">
                <a16:creationId xmlns:a16="http://schemas.microsoft.com/office/drawing/2014/main" id="{D1F4FDCA-4A97-4D0C-DB42-56E61271C903}"/>
              </a:ext>
            </a:extLst>
          </p:cNvPr>
          <p:cNvSpPr>
            <a:spLocks noChangeAspect="1"/>
          </p:cNvSpPr>
          <p:nvPr/>
        </p:nvSpPr>
        <p:spPr>
          <a:xfrm>
            <a:off x="2576335" y="2129847"/>
            <a:ext cx="114300" cy="114300"/>
          </a:xfrm>
          <a:prstGeom prst="rect">
            <a:avLst/>
          </a:prstGeom>
          <a:noFill/>
          <a:ln w="1270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1" name="Rectangle 30" title="Checkbox">
            <a:extLst>
              <a:ext uri="{FF2B5EF4-FFF2-40B4-BE49-F238E27FC236}">
                <a16:creationId xmlns:a16="http://schemas.microsoft.com/office/drawing/2014/main" id="{B0008D59-95A4-103C-1480-371ECCEDEFE5}"/>
              </a:ext>
            </a:extLst>
          </p:cNvPr>
          <p:cNvSpPr>
            <a:spLocks noChangeAspect="1"/>
          </p:cNvSpPr>
          <p:nvPr/>
        </p:nvSpPr>
        <p:spPr>
          <a:xfrm>
            <a:off x="2576335" y="2129847"/>
            <a:ext cx="114300" cy="114300"/>
          </a:xfrm>
          <a:prstGeom prst="rect">
            <a:avLst/>
          </a:prstGeom>
          <a:noFill/>
          <a:ln w="1270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3C056303-AEF4-E624-6BFF-B654E1E958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42218"/>
              </p:ext>
            </p:extLst>
          </p:nvPr>
        </p:nvGraphicFramePr>
        <p:xfrm>
          <a:off x="414248" y="4608086"/>
          <a:ext cx="6858000" cy="12959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3150">
                  <a:extLst>
                    <a:ext uri="{9D8B030D-6E8A-4147-A177-3AD203B41FA5}">
                      <a16:colId xmlns:a16="http://schemas.microsoft.com/office/drawing/2014/main" val="1911224464"/>
                    </a:ext>
                  </a:extLst>
                </a:gridCol>
                <a:gridCol w="1885950">
                  <a:extLst>
                    <a:ext uri="{9D8B030D-6E8A-4147-A177-3AD203B41FA5}">
                      <a16:colId xmlns:a16="http://schemas.microsoft.com/office/drawing/2014/main" val="144918248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4875568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effectLst/>
                        </a:rPr>
                        <a:t>Concert Choir 10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effectLst/>
                        </a:rPr>
                        <a:t> Vocal Jazz 10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effectLst/>
                        </a:rPr>
                        <a:t> Jazz Band 10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effectLst/>
                        </a:rPr>
                        <a:t>Yearbook 10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effectLst/>
                        </a:rPr>
                        <a:t> </a:t>
                      </a:r>
                      <a:endParaRPr lang="en-U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effectLst/>
                        </a:rPr>
                        <a:t> Musical Theatre 10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effectLst/>
                        </a:rPr>
                        <a:t> Theatre Company 10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effectLst/>
                        </a:rPr>
                        <a:t> Theatre Production 10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00" dirty="0">
                          <a:effectLst/>
                        </a:rPr>
                        <a:t> Dance Foundations 11</a:t>
                      </a:r>
                      <a:endParaRPr lang="en-U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00" dirty="0">
                          <a:effectLst/>
                        </a:rPr>
                        <a:t>Studio Sports 11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effectLst/>
                        </a:rPr>
                        <a:t>Warriors 10 (Indigenous Leadership)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effectLst/>
                        </a:rPr>
                        <a:t> Leadership 10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86704605"/>
                  </a:ext>
                </a:extLst>
              </a:tr>
            </a:tbl>
          </a:graphicData>
        </a:graphic>
      </p:graphicFrame>
      <p:sp>
        <p:nvSpPr>
          <p:cNvPr id="34" name="Rectangle 33" title="Checkbox">
            <a:extLst>
              <a:ext uri="{FF2B5EF4-FFF2-40B4-BE49-F238E27FC236}">
                <a16:creationId xmlns:a16="http://schemas.microsoft.com/office/drawing/2014/main" id="{DE1D21B8-C736-61CE-8BDB-5C56F906CC66}"/>
              </a:ext>
            </a:extLst>
          </p:cNvPr>
          <p:cNvSpPr>
            <a:spLocks noChangeAspect="1"/>
          </p:cNvSpPr>
          <p:nvPr/>
        </p:nvSpPr>
        <p:spPr>
          <a:xfrm>
            <a:off x="5234077" y="4643144"/>
            <a:ext cx="114300" cy="114300"/>
          </a:xfrm>
          <a:prstGeom prst="rect">
            <a:avLst/>
          </a:prstGeom>
          <a:noFill/>
          <a:ln w="1270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5" name="Rectangle 34" title="Checkbox">
            <a:extLst>
              <a:ext uri="{FF2B5EF4-FFF2-40B4-BE49-F238E27FC236}">
                <a16:creationId xmlns:a16="http://schemas.microsoft.com/office/drawing/2014/main" id="{3209E080-3286-4D2A-53D3-5690B90AB299}"/>
              </a:ext>
            </a:extLst>
          </p:cNvPr>
          <p:cNvSpPr>
            <a:spLocks noChangeAspect="1"/>
          </p:cNvSpPr>
          <p:nvPr/>
        </p:nvSpPr>
        <p:spPr>
          <a:xfrm>
            <a:off x="5234077" y="4643144"/>
            <a:ext cx="114300" cy="114300"/>
          </a:xfrm>
          <a:prstGeom prst="rect">
            <a:avLst/>
          </a:prstGeom>
          <a:noFill/>
          <a:ln w="1270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6" name="Rectangle 35" title="Checkbox">
            <a:extLst>
              <a:ext uri="{FF2B5EF4-FFF2-40B4-BE49-F238E27FC236}">
                <a16:creationId xmlns:a16="http://schemas.microsoft.com/office/drawing/2014/main" id="{570DAFE4-407A-5471-0F62-0415DE74EF20}"/>
              </a:ext>
            </a:extLst>
          </p:cNvPr>
          <p:cNvSpPr>
            <a:spLocks noChangeAspect="1"/>
          </p:cNvSpPr>
          <p:nvPr/>
        </p:nvSpPr>
        <p:spPr>
          <a:xfrm>
            <a:off x="5234077" y="4643144"/>
            <a:ext cx="114300" cy="114300"/>
          </a:xfrm>
          <a:prstGeom prst="rect">
            <a:avLst/>
          </a:prstGeom>
          <a:noFill/>
          <a:ln w="1270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7" name="Rectangle 36" title="Checkbox">
            <a:extLst>
              <a:ext uri="{FF2B5EF4-FFF2-40B4-BE49-F238E27FC236}">
                <a16:creationId xmlns:a16="http://schemas.microsoft.com/office/drawing/2014/main" id="{4A4570A3-B80D-334C-A752-86A13D4CC4D1}"/>
              </a:ext>
            </a:extLst>
          </p:cNvPr>
          <p:cNvSpPr>
            <a:spLocks noChangeAspect="1"/>
          </p:cNvSpPr>
          <p:nvPr/>
        </p:nvSpPr>
        <p:spPr>
          <a:xfrm>
            <a:off x="5234077" y="4643144"/>
            <a:ext cx="114300" cy="114300"/>
          </a:xfrm>
          <a:prstGeom prst="rect">
            <a:avLst/>
          </a:prstGeom>
          <a:noFill/>
          <a:ln w="1270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8" name="Rectangle 37" title="Checkbox">
            <a:extLst>
              <a:ext uri="{FF2B5EF4-FFF2-40B4-BE49-F238E27FC236}">
                <a16:creationId xmlns:a16="http://schemas.microsoft.com/office/drawing/2014/main" id="{03666D75-AB1B-2E0A-7E68-47E542B58AFD}"/>
              </a:ext>
            </a:extLst>
          </p:cNvPr>
          <p:cNvSpPr>
            <a:spLocks noChangeAspect="1"/>
          </p:cNvSpPr>
          <p:nvPr/>
        </p:nvSpPr>
        <p:spPr>
          <a:xfrm>
            <a:off x="5234077" y="4643144"/>
            <a:ext cx="114300" cy="114300"/>
          </a:xfrm>
          <a:prstGeom prst="rect">
            <a:avLst/>
          </a:prstGeom>
          <a:noFill/>
          <a:ln w="1270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9" name="Rectangle 38" title="Checkbox">
            <a:extLst>
              <a:ext uri="{FF2B5EF4-FFF2-40B4-BE49-F238E27FC236}">
                <a16:creationId xmlns:a16="http://schemas.microsoft.com/office/drawing/2014/main" id="{43596190-FC60-BEEF-2B0B-93578C3F7614}"/>
              </a:ext>
            </a:extLst>
          </p:cNvPr>
          <p:cNvSpPr>
            <a:spLocks noChangeAspect="1"/>
          </p:cNvSpPr>
          <p:nvPr/>
        </p:nvSpPr>
        <p:spPr>
          <a:xfrm>
            <a:off x="5234077" y="4643144"/>
            <a:ext cx="114300" cy="114300"/>
          </a:xfrm>
          <a:prstGeom prst="rect">
            <a:avLst/>
          </a:prstGeom>
          <a:noFill/>
          <a:ln w="1270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0" name="Rectangle 39" title="Checkbox">
            <a:extLst>
              <a:ext uri="{FF2B5EF4-FFF2-40B4-BE49-F238E27FC236}">
                <a16:creationId xmlns:a16="http://schemas.microsoft.com/office/drawing/2014/main" id="{90EDFDF2-7DC6-A8C8-EA33-DB2204AB42EB}"/>
              </a:ext>
            </a:extLst>
          </p:cNvPr>
          <p:cNvSpPr>
            <a:spLocks noChangeAspect="1"/>
          </p:cNvSpPr>
          <p:nvPr/>
        </p:nvSpPr>
        <p:spPr>
          <a:xfrm>
            <a:off x="5234077" y="4643144"/>
            <a:ext cx="114300" cy="114300"/>
          </a:xfrm>
          <a:prstGeom prst="rect">
            <a:avLst/>
          </a:prstGeom>
          <a:noFill/>
          <a:ln w="1270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1" name="Rectangle 40" title="Checkbox">
            <a:extLst>
              <a:ext uri="{FF2B5EF4-FFF2-40B4-BE49-F238E27FC236}">
                <a16:creationId xmlns:a16="http://schemas.microsoft.com/office/drawing/2014/main" id="{006A403C-8B0A-EFA1-9E40-7C0F0AF00BCB}"/>
              </a:ext>
            </a:extLst>
          </p:cNvPr>
          <p:cNvSpPr>
            <a:spLocks noChangeAspect="1"/>
          </p:cNvSpPr>
          <p:nvPr/>
        </p:nvSpPr>
        <p:spPr>
          <a:xfrm>
            <a:off x="5234077" y="4643144"/>
            <a:ext cx="114300" cy="114300"/>
          </a:xfrm>
          <a:prstGeom prst="rect">
            <a:avLst/>
          </a:prstGeom>
          <a:noFill/>
          <a:ln w="1270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2" name="Rectangle 41" title="Checkbox">
            <a:extLst>
              <a:ext uri="{FF2B5EF4-FFF2-40B4-BE49-F238E27FC236}">
                <a16:creationId xmlns:a16="http://schemas.microsoft.com/office/drawing/2014/main" id="{A2983726-8A20-86FC-BF77-441CB633C35F}"/>
              </a:ext>
            </a:extLst>
          </p:cNvPr>
          <p:cNvSpPr>
            <a:spLocks noChangeAspect="1"/>
          </p:cNvSpPr>
          <p:nvPr/>
        </p:nvSpPr>
        <p:spPr>
          <a:xfrm>
            <a:off x="5234077" y="4643144"/>
            <a:ext cx="114300" cy="114300"/>
          </a:xfrm>
          <a:prstGeom prst="rect">
            <a:avLst/>
          </a:prstGeom>
          <a:noFill/>
          <a:ln w="1270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3" name="Rectangle 42" title="Checkbox">
            <a:extLst>
              <a:ext uri="{FF2B5EF4-FFF2-40B4-BE49-F238E27FC236}">
                <a16:creationId xmlns:a16="http://schemas.microsoft.com/office/drawing/2014/main" id="{C2B404E4-1AE1-F33D-3402-5241EBA458C7}"/>
              </a:ext>
            </a:extLst>
          </p:cNvPr>
          <p:cNvSpPr>
            <a:spLocks noChangeAspect="1"/>
          </p:cNvSpPr>
          <p:nvPr/>
        </p:nvSpPr>
        <p:spPr>
          <a:xfrm>
            <a:off x="5234077" y="4643144"/>
            <a:ext cx="114300" cy="114300"/>
          </a:xfrm>
          <a:prstGeom prst="rect">
            <a:avLst/>
          </a:prstGeom>
          <a:noFill/>
          <a:ln w="1270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AEB9504-9FC7-35C8-9EB2-00A2A410313A}"/>
              </a:ext>
            </a:extLst>
          </p:cNvPr>
          <p:cNvSpPr txBox="1"/>
          <p:nvPr/>
        </p:nvSpPr>
        <p:spPr>
          <a:xfrm>
            <a:off x="145279" y="2002331"/>
            <a:ext cx="4000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Inside timetable: within the school day </a:t>
            </a:r>
            <a:r>
              <a:rPr lang="en-CA" dirty="0">
                <a:sym typeface="Wingdings" panose="05000000000000000000" pitchFamily="2" charset="2"/>
              </a:rPr>
              <a:t></a:t>
            </a:r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E6EA3F2-5BF4-7A72-F011-F286CC4B183A}"/>
              </a:ext>
            </a:extLst>
          </p:cNvPr>
          <p:cNvSpPr txBox="1"/>
          <p:nvPr/>
        </p:nvSpPr>
        <p:spPr>
          <a:xfrm>
            <a:off x="7582255" y="4959873"/>
            <a:ext cx="4337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ym typeface="Wingdings" panose="05000000000000000000" pitchFamily="2" charset="2"/>
              </a:rPr>
              <a:t> </a:t>
            </a:r>
            <a:r>
              <a:rPr lang="en-CA" dirty="0"/>
              <a:t>Outside timetable: lunch/after school etc.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466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F620FE4-2C63-5EF9-1895-BBA3D2619B4E}"/>
              </a:ext>
            </a:extLst>
          </p:cNvPr>
          <p:cNvSpPr/>
          <p:nvPr/>
        </p:nvSpPr>
        <p:spPr>
          <a:xfrm>
            <a:off x="6248400" y="2017342"/>
            <a:ext cx="5658678" cy="377385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4E1C0A4-2361-7BF4-A1DE-E015A6519B6A}"/>
              </a:ext>
            </a:extLst>
          </p:cNvPr>
          <p:cNvSpPr/>
          <p:nvPr/>
        </p:nvSpPr>
        <p:spPr>
          <a:xfrm>
            <a:off x="437322" y="2017343"/>
            <a:ext cx="5658678" cy="377385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296" y="958038"/>
            <a:ext cx="9605635" cy="1059305"/>
          </a:xfrm>
        </p:spPr>
        <p:txBody>
          <a:bodyPr>
            <a:normAutofit/>
          </a:bodyPr>
          <a:lstStyle/>
          <a:p>
            <a:r>
              <a:rPr lang="en-CA" dirty="0"/>
              <a:t>Grade 10 English and </a:t>
            </a:r>
            <a:r>
              <a:rPr lang="en-CA" dirty="0" err="1"/>
              <a:t>MATh</a:t>
            </a:r>
            <a:r>
              <a:rPr lang="en-CA" dirty="0"/>
              <a:t> options: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EAC8F7-8F5E-6836-3B10-DDB2866F92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92254" y="2074232"/>
            <a:ext cx="5514824" cy="371696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CA" b="1" dirty="0"/>
              <a:t>Math 10</a:t>
            </a:r>
            <a:endParaRPr lang="en-CA" u="sng" dirty="0"/>
          </a:p>
          <a:p>
            <a:pPr marL="0" indent="0" algn="ctr">
              <a:buNone/>
            </a:pPr>
            <a:r>
              <a:rPr lang="en-CA" sz="2000" dirty="0"/>
              <a:t>Workplace Math 10  </a:t>
            </a:r>
            <a:r>
              <a:rPr lang="en-CA" sz="2000" dirty="0">
                <a:sym typeface="Wingdings" panose="05000000000000000000" pitchFamily="2" charset="2"/>
              </a:rPr>
              <a:t> leads to Workplace 11</a:t>
            </a:r>
          </a:p>
          <a:p>
            <a:pPr marL="0" indent="0" algn="ctr">
              <a:buNone/>
            </a:pPr>
            <a:r>
              <a:rPr lang="en-CA" sz="2000" i="1" dirty="0">
                <a:sym typeface="Wingdings" panose="05000000000000000000" pitchFamily="2" charset="2"/>
              </a:rPr>
              <a:t>(will be offered linear this year if you want to get your math requirements completed in grade 10)</a:t>
            </a:r>
          </a:p>
          <a:p>
            <a:pPr marL="0" indent="0" algn="ctr">
              <a:buNone/>
            </a:pPr>
            <a:r>
              <a:rPr lang="en-CA" sz="2000" b="1" dirty="0"/>
              <a:t>or </a:t>
            </a:r>
          </a:p>
          <a:p>
            <a:pPr marL="0" indent="0" algn="ctr">
              <a:buNone/>
            </a:pPr>
            <a:r>
              <a:rPr lang="en-CA" sz="2000" dirty="0"/>
              <a:t>Foundations of Math and Pre-Calculus 10 </a:t>
            </a:r>
            <a:r>
              <a:rPr lang="en-CA" sz="2000" dirty="0">
                <a:sym typeface="Wingdings" panose="05000000000000000000" pitchFamily="2" charset="2"/>
              </a:rPr>
              <a:t></a:t>
            </a:r>
          </a:p>
          <a:p>
            <a:pPr marL="0" indent="0" algn="ctr">
              <a:buNone/>
            </a:pPr>
            <a:r>
              <a:rPr lang="en-CA" dirty="0">
                <a:sym typeface="Wingdings" panose="05000000000000000000" pitchFamily="2" charset="2"/>
              </a:rPr>
              <a:t>leads to any available option</a:t>
            </a:r>
            <a:endParaRPr lang="en-CA" sz="20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Take the hardest option you can be successful at!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59C52609-D3E6-A692-7B2A-085D36F7C48A}"/>
              </a:ext>
            </a:extLst>
          </p:cNvPr>
          <p:cNvSpPr txBox="1">
            <a:spLocks/>
          </p:cNvSpPr>
          <p:nvPr/>
        </p:nvSpPr>
        <p:spPr>
          <a:xfrm>
            <a:off x="477078" y="2074233"/>
            <a:ext cx="5618922" cy="362420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b="1" dirty="0"/>
              <a:t>All English 10 courses are equivalent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CA" u="sng" dirty="0"/>
              <a:t>Options: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CA" u="sng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CA" dirty="0"/>
              <a:t>Writing/Composition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CA" b="1" dirty="0"/>
              <a:t>or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CA" dirty="0"/>
              <a:t>Spoken Language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CA" b="1" dirty="0"/>
              <a:t>or</a:t>
            </a:r>
            <a:r>
              <a:rPr lang="en-CA" dirty="0"/>
              <a:t>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CA" dirty="0"/>
              <a:t>New Media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915742CE-E799-7DF8-857A-834EA9A4FF70}"/>
              </a:ext>
            </a:extLst>
          </p:cNvPr>
          <p:cNvSpPr/>
          <p:nvPr/>
        </p:nvSpPr>
        <p:spPr>
          <a:xfrm>
            <a:off x="3059688" y="2886336"/>
            <a:ext cx="453701" cy="54266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839154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35663</TotalTime>
  <Words>1299</Words>
  <Application>Microsoft Office PowerPoint</Application>
  <PresentationFormat>Widescreen</PresentationFormat>
  <Paragraphs>216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Aptos</vt:lpstr>
      <vt:lpstr>Arial</vt:lpstr>
      <vt:lpstr>Gill Sans MT</vt:lpstr>
      <vt:lpstr>Wingdings</vt:lpstr>
      <vt:lpstr>Gallery</vt:lpstr>
      <vt:lpstr>Welcome to Mount Baker Secondary!</vt:lpstr>
      <vt:lpstr>Administration team</vt:lpstr>
      <vt:lpstr>Class run on a block rotation…</vt:lpstr>
      <vt:lpstr>Graduation:  a 3 Year Plan </vt:lpstr>
      <vt:lpstr>PowerPoint Presentation</vt:lpstr>
      <vt:lpstr>Taking a grade 10 course online?</vt:lpstr>
      <vt:lpstr>GRADE 10: Course selection</vt:lpstr>
      <vt:lpstr>Grade 10 Elective OPtions…</vt:lpstr>
      <vt:lpstr>Grade 10 English and MATh options:</vt:lpstr>
      <vt:lpstr>TRAIN in Trades Programs (TRNE) </vt:lpstr>
      <vt:lpstr>Assessments: Required for graduation</vt:lpstr>
      <vt:lpstr>PowerPoint Presentation</vt:lpstr>
      <vt:lpstr>Important Information </vt:lpstr>
      <vt:lpstr>PowerPoint Presentation</vt:lpstr>
    </vt:vector>
  </TitlesOfParts>
  <Company>SD5 Southeast Kootenay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Grade 9 Parent night</dc:title>
  <dc:creator>Jodi Lode</dc:creator>
  <cp:lastModifiedBy>Jodi Lode (Hoyt)</cp:lastModifiedBy>
  <cp:revision>282</cp:revision>
  <cp:lastPrinted>2020-02-06T16:35:17Z</cp:lastPrinted>
  <dcterms:created xsi:type="dcterms:W3CDTF">2020-01-07T17:23:11Z</dcterms:created>
  <dcterms:modified xsi:type="dcterms:W3CDTF">2025-03-13T21:37:13Z</dcterms:modified>
</cp:coreProperties>
</file>